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74" r:id="rId2"/>
    <p:sldMasterId id="2147483734" r:id="rId3"/>
    <p:sldMasterId id="2147483715" r:id="rId4"/>
  </p:sldMasterIdLst>
  <p:notesMasterIdLst>
    <p:notesMasterId r:id="rId32"/>
  </p:notesMasterIdLst>
  <p:handoutMasterIdLst>
    <p:handoutMasterId r:id="rId33"/>
  </p:handoutMasterIdLst>
  <p:sldIdLst>
    <p:sldId id="4403" r:id="rId5"/>
    <p:sldId id="4426" r:id="rId6"/>
    <p:sldId id="4440" r:id="rId7"/>
    <p:sldId id="437" r:id="rId8"/>
    <p:sldId id="4425" r:id="rId9"/>
    <p:sldId id="4421" r:id="rId10"/>
    <p:sldId id="4428" r:id="rId11"/>
    <p:sldId id="1106" r:id="rId12"/>
    <p:sldId id="4415" r:id="rId13"/>
    <p:sldId id="4408" r:id="rId14"/>
    <p:sldId id="4413" r:id="rId15"/>
    <p:sldId id="4410" r:id="rId16"/>
    <p:sldId id="4416" r:id="rId17"/>
    <p:sldId id="4412" r:id="rId18"/>
    <p:sldId id="4414" r:id="rId19"/>
    <p:sldId id="4405" r:id="rId20"/>
    <p:sldId id="4406" r:id="rId21"/>
    <p:sldId id="4394" r:id="rId22"/>
    <p:sldId id="4399" r:id="rId23"/>
    <p:sldId id="4417" r:id="rId24"/>
    <p:sldId id="4424" r:id="rId25"/>
    <p:sldId id="4430" r:id="rId26"/>
    <p:sldId id="4438" r:id="rId27"/>
    <p:sldId id="4431" r:id="rId28"/>
    <p:sldId id="4434" r:id="rId29"/>
    <p:sldId id="4439" r:id="rId30"/>
    <p:sldId id="4433" r:id="rId31"/>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547EBF"/>
          </p15:clr>
        </p15:guide>
        <p15:guide id="2" pos="4608" userDrawn="1">
          <p15:clr>
            <a:srgbClr val="547EBF"/>
          </p15:clr>
        </p15:guide>
        <p15:guide id="3" pos="6912" userDrawn="1">
          <p15:clr>
            <a:srgbClr val="547EBF"/>
          </p15:clr>
        </p15:guide>
        <p15:guide id="4" pos="2304" userDrawn="1">
          <p15:clr>
            <a:srgbClr val="547EBF"/>
          </p15:clr>
        </p15:guide>
        <p15:guide id="5" orient="horz" pos="1296" userDrawn="1">
          <p15:clr>
            <a:srgbClr val="547EBF"/>
          </p15:clr>
        </p15:guide>
        <p15:guide id="6" orient="horz" pos="3888" userDrawn="1">
          <p15:clr>
            <a:srgbClr val="547EBF"/>
          </p15:clr>
        </p15:guide>
        <p15:guide id="7" userDrawn="1">
          <p15:clr>
            <a:srgbClr val="547EBF"/>
          </p15:clr>
        </p15:guide>
        <p15:guide id="8" pos="9216" userDrawn="1">
          <p15:clr>
            <a:srgbClr val="547EBF"/>
          </p15:clr>
        </p15:guide>
        <p15:guide id="9" orient="horz" userDrawn="1">
          <p15:clr>
            <a:srgbClr val="547EBF"/>
          </p15:clr>
        </p15:guide>
        <p15:guide id="10" orient="horz" pos="5184" userDrawn="1">
          <p15:clr>
            <a:srgbClr val="547EBF"/>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AFE0"/>
    <a:srgbClr val="2366E0"/>
    <a:srgbClr val="75AAFF"/>
    <a:srgbClr val="E2EDFF"/>
    <a:srgbClr val="F2F2F2"/>
    <a:srgbClr val="0039BE"/>
    <a:srgbClr val="C1D1ED"/>
    <a:srgbClr val="001D83"/>
    <a:srgbClr val="E3EAF7"/>
    <a:srgbClr val="0331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60" autoAdjust="0"/>
    <p:restoredTop sz="74428" autoAdjust="0"/>
  </p:normalViewPr>
  <p:slideViewPr>
    <p:cSldViewPr snapToObjects="1">
      <p:cViewPr varScale="1">
        <p:scale>
          <a:sx n="41" d="100"/>
          <a:sy n="41" d="100"/>
        </p:scale>
        <p:origin x="1080" y="40"/>
      </p:cViewPr>
      <p:guideLst>
        <p:guide orient="horz" pos="2592"/>
        <p:guide pos="4608"/>
        <p:guide pos="6912"/>
        <p:guide pos="2304"/>
        <p:guide orient="horz" pos="1296"/>
        <p:guide orient="horz" pos="3888"/>
        <p:guide/>
        <p:guide pos="9216"/>
        <p:guide orient="horz"/>
        <p:guide orient="horz" pos="5184"/>
      </p:guideLst>
    </p:cSldViewPr>
  </p:slideViewPr>
  <p:notesTextViewPr>
    <p:cViewPr>
      <p:scale>
        <a:sx n="1" d="1"/>
        <a:sy n="1" d="1"/>
      </p:scale>
      <p:origin x="0" y="0"/>
    </p:cViewPr>
  </p:notesTextViewPr>
  <p:sorterViewPr>
    <p:cViewPr>
      <p:scale>
        <a:sx n="68" d="100"/>
        <a:sy n="68" d="100"/>
      </p:scale>
      <p:origin x="0" y="0"/>
    </p:cViewPr>
  </p:sorterViewPr>
  <p:notesViewPr>
    <p:cSldViewPr snapToObjects="1">
      <p:cViewPr varScale="1">
        <p:scale>
          <a:sx n="51" d="100"/>
          <a:sy n="51" d="100"/>
        </p:scale>
        <p:origin x="2692" y="32"/>
      </p:cViewPr>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12/22/2020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12/22/2020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大家好我們是台灣大哥大的組別，我們的題目是如何協助台灣大哥大在智慧音箱產業定位，並運用現有技術創造產品優勢。</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a:t>
            </a:fld>
            <a:endParaRPr lang="en-US" dirty="0"/>
          </a:p>
        </p:txBody>
      </p:sp>
    </p:spTree>
    <p:extLst>
      <p:ext uri="{BB962C8B-B14F-4D97-AF65-F5344CB8AC3E}">
        <p14:creationId xmlns:p14="http://schemas.microsoft.com/office/powerpoint/2010/main" val="4262589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可以看到說音箱除了可以精準地調出</a:t>
            </a:r>
            <a:r>
              <a:rPr lang="en-US" altLang="zh-CN" dirty="0"/>
              <a:t>Nancy</a:t>
            </a:r>
            <a:r>
              <a:rPr lang="zh-CN" altLang="en-US" dirty="0"/>
              <a:t>上次的購買記録，因為瞭解</a:t>
            </a:r>
            <a:r>
              <a:rPr lang="en-US" altLang="zh-CN" dirty="0"/>
              <a:t>Nancy</a:t>
            </a:r>
            <a:r>
              <a:rPr lang="zh-CN" altLang="en-US" dirty="0"/>
              <a:t>是個新品接受度高的精明消費者所以還可以適時地做出推薦，跟</a:t>
            </a:r>
            <a:r>
              <a:rPr lang="en-US" altLang="zh-CN" dirty="0"/>
              <a:t>Nancy</a:t>
            </a:r>
            <a:r>
              <a:rPr lang="zh-CN" altLang="en-US" dirty="0"/>
              <a:t>說她上次買的五月話其實價格比較高比較貴，是不是要換買這次在特價的舒潔呢等等</a:t>
            </a:r>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11</a:t>
            </a:fld>
            <a:endParaRPr lang="en-US" dirty="0"/>
          </a:p>
        </p:txBody>
      </p:sp>
    </p:spTree>
    <p:extLst>
      <p:ext uri="{BB962C8B-B14F-4D97-AF65-F5344CB8AC3E}">
        <p14:creationId xmlns:p14="http://schemas.microsoft.com/office/powerpoint/2010/main" val="3466697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所以總結一下，這個階段音箱可以做到查詢使用者的過去訂單、商品、甚至是比價、透過與綫上賬號做聯結</a:t>
            </a:r>
            <a:endParaRPr lang="en-US" dirty="0"/>
          </a:p>
          <a:p>
            <a:endParaRPr lang="en-US"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12</a:t>
            </a:fld>
            <a:endParaRPr lang="en-US" dirty="0"/>
          </a:p>
        </p:txBody>
      </p:sp>
    </p:spTree>
    <p:extLst>
      <p:ext uri="{BB962C8B-B14F-4D97-AF65-F5344CB8AC3E}">
        <p14:creationId xmlns:p14="http://schemas.microsoft.com/office/powerpoint/2010/main" val="2937027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再接下來到產生訂單訂購、甚至包含售後服務包括物流、到貨時間提醒等的事情。一整套完整的購物流程皆使用語音對話進行。</a:t>
            </a:r>
            <a:endParaRPr lang="en-US" dirty="0"/>
          </a:p>
          <a:p>
            <a:endParaRPr lang="en-US"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13</a:t>
            </a:fld>
            <a:endParaRPr lang="en-US" dirty="0"/>
          </a:p>
        </p:txBody>
      </p:sp>
    </p:spTree>
    <p:extLst>
      <p:ext uri="{BB962C8B-B14F-4D97-AF65-F5344CB8AC3E}">
        <p14:creationId xmlns:p14="http://schemas.microsoft.com/office/powerpoint/2010/main" val="1400248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Arial Regular" charset="0"/>
                <a:ea typeface="+mn-ea"/>
                <a:cs typeface="+mn-cs"/>
              </a:rPr>
              <a:t>當大眾開始習慣語音消費這種模式之後，也就是當我們建立起信任感之後，就可以可以引入第二階段的讓音箱更聰明以及第三階段的結合智慧電視。</a:t>
            </a:r>
            <a:endParaRPr lang="en-US" altLang="zh-CN" sz="1200" b="0" i="0" kern="1200" dirty="0">
              <a:solidFill>
                <a:schemeClr val="tx1"/>
              </a:solidFill>
              <a:effectLst/>
              <a:latin typeface="Arial Regular" charset="0"/>
              <a:ea typeface="+mn-ea"/>
              <a:cs typeface="+mn-cs"/>
            </a:endParaRPr>
          </a:p>
          <a:p>
            <a:r>
              <a:rPr lang="zh-CN" altLang="en-US" sz="1200" b="0" i="0" kern="1200" dirty="0">
                <a:solidFill>
                  <a:schemeClr val="tx1"/>
                </a:solidFill>
                <a:effectLst/>
                <a:latin typeface="Arial Regular" charset="0"/>
                <a:ea typeface="+mn-ea"/>
                <a:cs typeface="+mn-cs"/>
              </a:rPr>
              <a:t>音箱更聰明這個階段開始引入主動行銷以及客制化行銷等模式，透過過去蒐集懂的資訊、消費者的綫上軌跡、以及喜好等等對消費者進項商品的精準推薦、甚至發放折價券等等繼續強化用戶的在音箱上的購買行為。</a:t>
            </a:r>
            <a:endParaRPr lang="en-US" altLang="zh-CN" sz="1200" b="0" i="0" kern="1200" dirty="0">
              <a:solidFill>
                <a:schemeClr val="tx1"/>
              </a:solidFill>
              <a:effectLst/>
              <a:latin typeface="Arial Regular" charset="0"/>
              <a:ea typeface="+mn-ea"/>
              <a:cs typeface="+mn-cs"/>
            </a:endParaRPr>
          </a:p>
          <a:p>
            <a:endParaRPr lang="en-US" altLang="zh-TW" sz="1200" b="0" i="0" kern="1200" dirty="0">
              <a:solidFill>
                <a:schemeClr val="tx1"/>
              </a:solidFill>
              <a:effectLst/>
              <a:latin typeface="Arial Regular" charset="0"/>
              <a:ea typeface="+mn-ea"/>
              <a:cs typeface="+mn-cs"/>
            </a:endParaRPr>
          </a:p>
          <a:p>
            <a:endParaRPr lang="en-US" altLang="zh-TW"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2387DE-C7DA-4033-88D5-48B9AB004BD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60869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Arial Regular" charset="0"/>
                <a:ea typeface="+mn-ea"/>
                <a:cs typeface="+mn-cs"/>
              </a:rPr>
              <a:t>而到第三階段呢我們將結合智慧電視，加入熒幕甚至是台哥大的寬頻</a:t>
            </a:r>
            <a:r>
              <a:rPr lang="en-US" altLang="zh-CN" sz="1200" b="0" i="0" kern="1200" dirty="0">
                <a:solidFill>
                  <a:schemeClr val="tx1"/>
                </a:solidFill>
                <a:effectLst/>
                <a:latin typeface="Arial Regular" charset="0"/>
                <a:ea typeface="+mn-ea"/>
                <a:cs typeface="+mn-cs"/>
              </a:rPr>
              <a:t>MOD</a:t>
            </a:r>
            <a:r>
              <a:rPr lang="zh-CN" altLang="en-US" sz="1200" b="0" i="0" kern="1200" dirty="0">
                <a:solidFill>
                  <a:schemeClr val="tx1"/>
                </a:solidFill>
                <a:effectLst/>
                <a:latin typeface="Arial Regular" charset="0"/>
                <a:ea typeface="+mn-ea"/>
                <a:cs typeface="+mn-cs"/>
              </a:rPr>
              <a:t>服務。有了電視畫面作為音箱的延伸，我們可以主打更高端的購物模式。</a:t>
            </a:r>
            <a:endParaRPr lang="en-US" altLang="zh-CN" sz="1200" b="0" i="0" kern="1200" dirty="0">
              <a:solidFill>
                <a:schemeClr val="tx1"/>
              </a:solidFill>
              <a:effectLst/>
              <a:latin typeface="Arial Regular" charset="0"/>
              <a:ea typeface="+mn-ea"/>
              <a:cs typeface="+mn-cs"/>
            </a:endParaRPr>
          </a:p>
          <a:p>
            <a:r>
              <a:rPr lang="zh-CN" altLang="en-US" sz="1200" b="0" i="0" kern="1200" dirty="0">
                <a:solidFill>
                  <a:schemeClr val="tx1"/>
                </a:solidFill>
                <a:effectLst/>
                <a:latin typeface="Arial Regular" charset="0"/>
                <a:ea typeface="+mn-ea"/>
                <a:cs typeface="+mn-cs"/>
              </a:rPr>
              <a:t>例如說看韓劇看到一半即對音箱喊暫停、語音搜尋畫面上女主角的包包等等，</a:t>
            </a:r>
            <a:endParaRPr lang="en-US" altLang="zh-CN" sz="1200" b="0" i="0" kern="1200" dirty="0">
              <a:solidFill>
                <a:schemeClr val="tx1"/>
              </a:solidFill>
              <a:effectLst/>
              <a:latin typeface="Arial Regular" charset="0"/>
              <a:ea typeface="+mn-ea"/>
              <a:cs typeface="+mn-cs"/>
            </a:endParaRPr>
          </a:p>
          <a:p>
            <a:r>
              <a:rPr lang="zh-CN" altLang="en-US" sz="1200" b="0" i="0" kern="1200" dirty="0">
                <a:solidFill>
                  <a:schemeClr val="tx1"/>
                </a:solidFill>
                <a:effectLst/>
                <a:latin typeface="Arial Regular" charset="0"/>
                <a:ea typeface="+mn-ea"/>
                <a:cs typeface="+mn-cs"/>
              </a:rPr>
              <a:t>整個三階段實施下來讓語音購物變得更全面、更多元化以及客制化。</a:t>
            </a:r>
            <a:endParaRPr lang="en-US" altLang="zh-TW" sz="1200" b="0" i="0" kern="1200" dirty="0">
              <a:solidFill>
                <a:schemeClr val="tx1"/>
              </a:solidFill>
              <a:effectLst/>
              <a:latin typeface="Arial Regular" charset="0"/>
              <a:ea typeface="+mn-ea"/>
              <a:cs typeface="+mn-cs"/>
            </a:endParaRPr>
          </a:p>
          <a:p>
            <a:endParaRPr lang="en-US" altLang="zh-TW"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2387DE-C7DA-4033-88D5-48B9AB004BD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87918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簡單來說我們預計透過以上三階段的購物解決方案，來改變使用者與音箱的互動模式與既定印象</a:t>
            </a:r>
            <a:endParaRPr lang="en-US" altLang="zh-CN" dirty="0"/>
          </a:p>
          <a:p>
            <a:r>
              <a:rPr lang="zh-CN" altLang="en-US" dirty="0"/>
              <a:t>讓大眾開始意識到說音箱除了可以是一個單純的互動媒介以外，更可以是一個快速通道以及服務入口這種概念，進一步去提升客戶對音箱的黏濁度。</a:t>
            </a:r>
            <a:endParaRPr lang="en-US" altLang="zh-CN" dirty="0"/>
          </a:p>
          <a:p>
            <a:r>
              <a:rPr lang="zh-CN" altLang="en-US" dirty="0"/>
              <a:t>在達到一定的客戶的數量以及音箱使用率之後，我們就可以往最終這個平臺化的目標邁進。</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2387DE-C7DA-4033-88D5-48B9AB004BD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12842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有了剛剛前面所提到的語音購物三階段，分別是週期式購物、音箱更聰明及結合智慧電視，我們希望可以藉此改變消費者跟智慧音箱的互動模式，進一步達成最後的目標，讓智慧音箱成為服務平台。</a:t>
            </a:r>
          </a:p>
          <a:p>
            <a:endParaRPr lang="zh-TW" altLang="en-US" dirty="0"/>
          </a:p>
          <a:p>
            <a:r>
              <a:rPr lang="zh-TW" altLang="en-US" dirty="0"/>
              <a:t>在語音購物三階段的部分，可以蒐集消費者購物資料，了解他們的實際需求，以達成提升客戶體驗跟精準的廣告投放。因此可以提升智慧音箱的使用量及客戶黏著度。</a:t>
            </a:r>
          </a:p>
          <a:p>
            <a:endParaRPr lang="zh-TW" altLang="en-US" dirty="0"/>
          </a:p>
          <a:p>
            <a:r>
              <a:rPr lang="zh-TW" altLang="en-US" dirty="0"/>
              <a:t>所以在智慧音箱發展的初期，台灣大哥大除了提供語音購物外，也可以結合既有的服務，讓智慧音箱作為台哥大服務整合的入口。</a:t>
            </a:r>
          </a:p>
          <a:p>
            <a:endParaRPr lang="zh-TW" altLang="en-US" dirty="0"/>
          </a:p>
          <a:p>
            <a:r>
              <a:rPr lang="zh-TW" altLang="en-US" dirty="0"/>
              <a:t>有了一定的使用者後，我們認為智慧音箱可以朝開放式平台發展，除了提供台哥大既有的服務，也可以讓使用者成為開源者自行提供服務。</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2387DE-C7DA-4033-88D5-48B9AB004BD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42163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像剛剛所提到的，一開始智慧音箱所提供的服務會以台哥大既有服務為主，像是</a:t>
            </a:r>
            <a:r>
              <a:rPr lang="en-US" altLang="zh-TW" dirty="0"/>
              <a:t>my</a:t>
            </a:r>
            <a:r>
              <a:rPr lang="zh-TW" altLang="en-US" dirty="0"/>
              <a:t>系列服務，及關係企業的</a:t>
            </a:r>
            <a:r>
              <a:rPr lang="en-US" altLang="zh-TW" dirty="0" err="1"/>
              <a:t>momo</a:t>
            </a:r>
            <a:r>
              <a:rPr lang="zh-TW" altLang="en-US" dirty="0"/>
              <a:t>購物及富邦網銀</a:t>
            </a:r>
            <a:r>
              <a:rPr lang="en-US" altLang="zh-TW" dirty="0"/>
              <a:t>(</a:t>
            </a:r>
            <a:r>
              <a:rPr lang="zh-TW" altLang="en-US" dirty="0"/>
              <a:t>，網銀的部分像是簡單的餘額查詢</a:t>
            </a:r>
            <a:r>
              <a:rPr lang="en-US" altLang="zh-TW" dirty="0"/>
              <a:t>)</a:t>
            </a:r>
            <a:r>
              <a:rPr lang="zh-TW" altLang="en-US" dirty="0"/>
              <a:t>。</a:t>
            </a:r>
          </a:p>
          <a:p>
            <a:endParaRPr lang="zh-TW" altLang="en-US" dirty="0"/>
          </a:p>
          <a:p>
            <a:r>
              <a:rPr lang="zh-TW" altLang="en-US" dirty="0"/>
              <a:t>而到了後期我們認為可以成為開放式平台，模式類似現在的</a:t>
            </a:r>
            <a:r>
              <a:rPr lang="en-US" altLang="zh-TW" dirty="0"/>
              <a:t>app store</a:t>
            </a:r>
            <a:r>
              <a:rPr lang="zh-TW" altLang="en-US" dirty="0"/>
              <a:t>，讓使用者可以自己開發服務放到平台上，這樣服務可以更貼近使用者的需求，吸引更多人主動使用，那有更多人使用之後就可以成為一個循環提供更多服務。</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2387DE-C7DA-4033-88D5-48B9AB004BD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8321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最後預期效益與獲利模式我們認為語音購物的部分可以提升</a:t>
            </a:r>
            <a:r>
              <a:rPr lang="en-US" altLang="zh-TW" dirty="0"/>
              <a:t>MOMO</a:t>
            </a:r>
            <a:r>
              <a:rPr lang="zh-TW" altLang="en-US" dirty="0"/>
              <a:t>購物的交易量、然後增加廣告的收入及帶動台哥大數位電視、機上盒的銷量；其他既有的服務像是</a:t>
            </a:r>
            <a:r>
              <a:rPr lang="en-US" altLang="zh-TW" dirty="0"/>
              <a:t>MY</a:t>
            </a:r>
            <a:r>
              <a:rPr lang="zh-TW" altLang="en-US" dirty="0"/>
              <a:t>系列服務可能可以透過音箱觸及更多使用者，帶來更多內容提供者；富邦行動網銀則可以因為智慧音箱讓消費者使用上更便利，吸引更多使用者以創造現金流。</a:t>
            </a:r>
          </a:p>
          <a:p>
            <a:endParaRPr lang="zh-TW" altLang="en-US" dirty="0"/>
          </a:p>
          <a:p>
            <a:r>
              <a:rPr lang="zh-TW" altLang="en-US" dirty="0"/>
              <a:t>最後是平台化的部分，讓開發者開發的服務分為免費及收費的服務，而在收費方面台哥大則可以用抽成方式獲利。</a:t>
            </a:r>
          </a:p>
          <a:p>
            <a:endParaRPr lang="zh-TW" altLang="en-US" dirty="0"/>
          </a:p>
          <a:p>
            <a:r>
              <a:rPr lang="zh-TW" altLang="en-US" dirty="0"/>
              <a:t>整體而言我們認為這些服務可以掌握消費者最真實的消費資料，並運用這些資料去做精準客製化行銷，讓服務可以更貼信消費者的需求。</a:t>
            </a:r>
          </a:p>
        </p:txBody>
      </p:sp>
      <p:sp>
        <p:nvSpPr>
          <p:cNvPr id="4" name="投影片編號版面配置區 3"/>
          <p:cNvSpPr>
            <a:spLocks noGrp="1"/>
          </p:cNvSpPr>
          <p:nvPr>
            <p:ph type="sldNum" sz="quarter" idx="5"/>
          </p:nvPr>
        </p:nvSpPr>
        <p:spPr/>
        <p:txBody>
          <a:bodyPr/>
          <a:lstStyle/>
          <a:p>
            <a:fld id="{B52387DE-C7DA-4033-88D5-48B9AB004BD9}" type="slidenum">
              <a:rPr lang="zh-TW" altLang="en-US" smtClean="0"/>
              <a:t>19</a:t>
            </a:fld>
            <a:endParaRPr lang="zh-TW" altLang="en-US"/>
          </a:p>
        </p:txBody>
      </p:sp>
    </p:spTree>
    <p:extLst>
      <p:ext uri="{BB962C8B-B14F-4D97-AF65-F5344CB8AC3E}">
        <p14:creationId xmlns:p14="http://schemas.microsoft.com/office/powerpoint/2010/main" val="3185767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因為</a:t>
            </a:r>
            <a:r>
              <a:rPr lang="en-US" altLang="zh-CN" dirty="0"/>
              <a:t>IBM</a:t>
            </a:r>
            <a:r>
              <a:rPr lang="zh-CN" altLang="en-US" dirty="0"/>
              <a:t>擁有完整且成熟的技術架構，配合我們</a:t>
            </a:r>
            <a:r>
              <a:rPr lang="en-US" altLang="zh-CN" dirty="0"/>
              <a:t>Watson</a:t>
            </a:r>
            <a:r>
              <a:rPr lang="zh-CN" altLang="en-US" dirty="0"/>
              <a:t>的人工智慧，絶對是協助</a:t>
            </a:r>
            <a:r>
              <a:rPr lang="zh-TW" altLang="en-US" dirty="0"/>
              <a:t>台灣大哥大在</a:t>
            </a:r>
            <a:r>
              <a:rPr lang="zh-CN" altLang="en-US" dirty="0"/>
              <a:t>開拓智慧音箱市場的一項優勢。</a:t>
            </a:r>
            <a:endParaRPr lang="en-US" altLang="zh-CN" dirty="0"/>
          </a:p>
          <a:p>
            <a:r>
              <a:rPr lang="zh-CN" altLang="en-US" dirty="0"/>
              <a:t>從需要自然語言處理、自動行銷部署技術的語音購物音箱階段到最後的整合各種服務的開放式平臺，</a:t>
            </a:r>
            <a:r>
              <a:rPr lang="en-US" altLang="zh-CN" dirty="0"/>
              <a:t>IBM</a:t>
            </a:r>
            <a:r>
              <a:rPr lang="zh-CN" altLang="en-US" dirty="0"/>
              <a:t>皆具備豐富的資源與經驗，提供臺灣大哥大端到端無斷點的技術服務。</a:t>
            </a:r>
            <a:endParaRPr lang="en-US" altLang="zh-TW" dirty="0"/>
          </a:p>
        </p:txBody>
      </p:sp>
      <p:sp>
        <p:nvSpPr>
          <p:cNvPr id="4" name="投影片編號版面配置區 3"/>
          <p:cNvSpPr>
            <a:spLocks noGrp="1"/>
          </p:cNvSpPr>
          <p:nvPr>
            <p:ph type="sldNum" sz="quarter" idx="5"/>
          </p:nvPr>
        </p:nvSpPr>
        <p:spPr/>
        <p:txBody>
          <a:bodyPr/>
          <a:lstStyle/>
          <a:p>
            <a:fld id="{B52387DE-C7DA-4033-88D5-48B9AB004BD9}" type="slidenum">
              <a:rPr lang="zh-TW" altLang="en-US" smtClean="0"/>
              <a:t>20</a:t>
            </a:fld>
            <a:endParaRPr lang="zh-TW" altLang="en-US"/>
          </a:p>
        </p:txBody>
      </p:sp>
    </p:spTree>
    <p:extLst>
      <p:ext uri="{BB962C8B-B14F-4D97-AF65-F5344CB8AC3E}">
        <p14:creationId xmlns:p14="http://schemas.microsoft.com/office/powerpoint/2010/main" val="2332192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接下來的報告將分成三大部份，</a:t>
            </a:r>
            <a:endParaRPr lang="en-US" altLang="zh-TW" dirty="0"/>
          </a:p>
          <a:p>
            <a:r>
              <a:rPr lang="zh-TW" altLang="en-US" dirty="0"/>
              <a:t>第一部份為智慧音箱的發展和台灣大哥大為什麼要做智慧音箱；</a:t>
            </a:r>
            <a:endParaRPr lang="en-US" altLang="zh-TW" dirty="0"/>
          </a:p>
          <a:p>
            <a:r>
              <a:rPr lang="zh-TW" altLang="en-US" dirty="0"/>
              <a:t>第二部份為我們所提出的構想：語音購物</a:t>
            </a:r>
            <a:r>
              <a:rPr lang="en-US" altLang="zh-TW" dirty="0"/>
              <a:t>3</a:t>
            </a:r>
            <a:r>
              <a:rPr lang="zh-TW" altLang="en-US" dirty="0"/>
              <a:t>階段和智慧音箱平台化的概念；</a:t>
            </a:r>
            <a:endParaRPr lang="en-US" altLang="zh-TW" dirty="0"/>
          </a:p>
          <a:p>
            <a:r>
              <a:rPr lang="zh-TW" altLang="en-US" dirty="0"/>
              <a:t>最後則是獲利模式與預期效益。</a:t>
            </a:r>
            <a:endParaRPr lang="en-US" altLang="zh-TW"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3</a:t>
            </a:fld>
            <a:endParaRPr lang="en-US" dirty="0"/>
          </a:p>
        </p:txBody>
      </p:sp>
    </p:spTree>
    <p:extLst>
      <p:ext uri="{BB962C8B-B14F-4D97-AF65-F5344CB8AC3E}">
        <p14:creationId xmlns:p14="http://schemas.microsoft.com/office/powerpoint/2010/main" val="3236083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52387DE-C7DA-4033-88D5-48B9AB004BD9}" type="slidenum">
              <a:rPr lang="zh-TW" altLang="en-US" smtClean="0"/>
              <a:t>21</a:t>
            </a:fld>
            <a:endParaRPr lang="zh-TW" altLang="en-US"/>
          </a:p>
        </p:txBody>
      </p:sp>
    </p:spTree>
    <p:extLst>
      <p:ext uri="{BB962C8B-B14F-4D97-AF65-F5344CB8AC3E}">
        <p14:creationId xmlns:p14="http://schemas.microsoft.com/office/powerpoint/2010/main" val="1192844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52387DE-C7DA-4033-88D5-48B9AB004BD9}" type="slidenum">
              <a:rPr lang="zh-TW" altLang="en-US" smtClean="0"/>
              <a:t>22</a:t>
            </a:fld>
            <a:endParaRPr lang="zh-TW" altLang="en-US"/>
          </a:p>
        </p:txBody>
      </p:sp>
    </p:spTree>
    <p:extLst>
      <p:ext uri="{BB962C8B-B14F-4D97-AF65-F5344CB8AC3E}">
        <p14:creationId xmlns:p14="http://schemas.microsoft.com/office/powerpoint/2010/main" val="1899223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52387DE-C7DA-4033-88D5-48B9AB004BD9}" type="slidenum">
              <a:rPr lang="zh-TW" altLang="en-US" smtClean="0"/>
              <a:t>24</a:t>
            </a:fld>
            <a:endParaRPr lang="zh-TW" altLang="en-US"/>
          </a:p>
        </p:txBody>
      </p:sp>
    </p:spTree>
    <p:extLst>
      <p:ext uri="{BB962C8B-B14F-4D97-AF65-F5344CB8AC3E}">
        <p14:creationId xmlns:p14="http://schemas.microsoft.com/office/powerpoint/2010/main" val="1984400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接下來的報告將分成三大部份，</a:t>
            </a:r>
            <a:endParaRPr lang="en-US" altLang="zh-TW" dirty="0"/>
          </a:p>
          <a:p>
            <a:r>
              <a:rPr lang="zh-TW" altLang="en-US" dirty="0"/>
              <a:t>第一部份為智慧音箱的發展和台灣大哥大為什麼要做智慧音箱；</a:t>
            </a:r>
            <a:endParaRPr lang="en-US" altLang="zh-TW" dirty="0"/>
          </a:p>
          <a:p>
            <a:r>
              <a:rPr lang="zh-TW" altLang="en-US" dirty="0"/>
              <a:t>第二部份為我們所提出的構想：語音購物</a:t>
            </a:r>
            <a:r>
              <a:rPr lang="en-US" altLang="zh-TW" dirty="0"/>
              <a:t>3</a:t>
            </a:r>
            <a:r>
              <a:rPr lang="zh-TW" altLang="en-US" dirty="0"/>
              <a:t>階段和智慧音箱平台化的概念；</a:t>
            </a:r>
            <a:endParaRPr lang="en-US" altLang="zh-TW" dirty="0"/>
          </a:p>
          <a:p>
            <a:r>
              <a:rPr lang="zh-TW" altLang="en-US" dirty="0"/>
              <a:t>最後則是獲利模式與預期效益。</a:t>
            </a:r>
            <a:endParaRPr lang="en-US" altLang="zh-TW"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25</a:t>
            </a:fld>
            <a:endParaRPr lang="en-US" dirty="0"/>
          </a:p>
        </p:txBody>
      </p:sp>
    </p:spTree>
    <p:extLst>
      <p:ext uri="{BB962C8B-B14F-4D97-AF65-F5344CB8AC3E}">
        <p14:creationId xmlns:p14="http://schemas.microsoft.com/office/powerpoint/2010/main" val="3812598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52387DE-C7DA-4033-88D5-48B9AB004BD9}" type="slidenum">
              <a:rPr lang="zh-TW" altLang="en-US" smtClean="0"/>
              <a:t>26</a:t>
            </a:fld>
            <a:endParaRPr lang="zh-TW" altLang="en-US"/>
          </a:p>
        </p:txBody>
      </p:sp>
    </p:spTree>
    <p:extLst>
      <p:ext uri="{BB962C8B-B14F-4D97-AF65-F5344CB8AC3E}">
        <p14:creationId xmlns:p14="http://schemas.microsoft.com/office/powerpoint/2010/main" val="269696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r>
              <a:rPr lang="zh-TW" altLang="en-US" sz="1200" b="0" i="0" kern="1200" dirty="0">
                <a:solidFill>
                  <a:schemeClr val="tx1"/>
                </a:solidFill>
                <a:effectLst/>
                <a:latin typeface="Arial Regular" charset="0"/>
                <a:ea typeface="+mn-ea"/>
                <a:cs typeface="+mn-cs"/>
              </a:rPr>
              <a:t>智慧音箱為使用者帶來更方便的生活形態，整合多元化的服務並掌握數據。</a:t>
            </a:r>
            <a:endParaRPr lang="en-US" altLang="zh-TW" sz="1200" b="0" i="0" kern="1200" dirty="0">
              <a:solidFill>
                <a:schemeClr val="tx1"/>
              </a:solidFill>
              <a:effectLst/>
              <a:latin typeface="Arial Regular" charset="0"/>
              <a:ea typeface="+mn-ea"/>
              <a:cs typeface="+mn-cs"/>
            </a:endParaRPr>
          </a:p>
          <a:p>
            <a:pPr fontAlgn="base"/>
            <a:r>
              <a:rPr lang="zh-TW" altLang="en-US" sz="1200" b="0" i="0" kern="1200" dirty="0">
                <a:solidFill>
                  <a:schemeClr val="tx1"/>
                </a:solidFill>
                <a:effectLst/>
                <a:latin typeface="Arial Regular" charset="0"/>
                <a:ea typeface="+mn-ea"/>
                <a:cs typeface="+mn-cs"/>
              </a:rPr>
              <a:t>我們將現況與趨勢整理成三大點，</a:t>
            </a:r>
            <a:endParaRPr lang="en-US" altLang="zh-TW" sz="1200" b="0" i="0" kern="1200" dirty="0">
              <a:solidFill>
                <a:schemeClr val="tx1"/>
              </a:solidFill>
              <a:effectLst/>
              <a:latin typeface="Arial Regular" charset="0"/>
              <a:ea typeface="+mn-ea"/>
              <a:cs typeface="+mn-cs"/>
            </a:endParaRPr>
          </a:p>
          <a:p>
            <a:pPr fontAlgn="base"/>
            <a:r>
              <a:rPr lang="zh-TW" altLang="en-US" sz="1200" b="0" i="0" kern="1200" dirty="0">
                <a:solidFill>
                  <a:schemeClr val="tx1"/>
                </a:solidFill>
                <a:effectLst/>
                <a:latin typeface="Arial Regular" charset="0"/>
                <a:ea typeface="+mn-ea"/>
                <a:cs typeface="+mn-cs"/>
              </a:rPr>
              <a:t>首先因為語音是人機互動最自然的介面，所以成為了 </a:t>
            </a:r>
            <a:r>
              <a:rPr lang="en-US" altLang="zh-TW" sz="1200" b="0" i="0" kern="1200" dirty="0">
                <a:solidFill>
                  <a:schemeClr val="tx1"/>
                </a:solidFill>
                <a:effectLst/>
                <a:latin typeface="Arial Regular" charset="0"/>
                <a:ea typeface="+mn-ea"/>
                <a:cs typeface="+mn-cs"/>
              </a:rPr>
              <a:t>AI</a:t>
            </a:r>
            <a:r>
              <a:rPr lang="zh-TW" altLang="en-US" sz="1200" b="0" i="0" kern="1200" dirty="0">
                <a:solidFill>
                  <a:schemeClr val="tx1"/>
                </a:solidFill>
                <a:effectLst/>
                <a:latin typeface="Arial Regular" charset="0"/>
                <a:ea typeface="+mn-ea"/>
                <a:cs typeface="+mn-cs"/>
              </a:rPr>
              <a:t> 最優秀的入口，造就了近年來語音助理裝置的快速成長。</a:t>
            </a:r>
            <a:endParaRPr lang="en-US" altLang="zh-TW" sz="1200" b="0" i="0" kern="1200" dirty="0">
              <a:solidFill>
                <a:schemeClr val="tx1"/>
              </a:solidFill>
              <a:effectLst/>
              <a:latin typeface="Arial Regular" charset="0"/>
              <a:ea typeface="+mn-ea"/>
              <a:cs typeface="+mn-cs"/>
            </a:endParaRPr>
          </a:p>
          <a:p>
            <a:pPr fontAlgn="base"/>
            <a:r>
              <a:rPr lang="zh-TW" altLang="en-US" sz="1200" b="0" i="0" kern="1200" dirty="0">
                <a:solidFill>
                  <a:schemeClr val="tx1"/>
                </a:solidFill>
                <a:effectLst/>
                <a:latin typeface="Arial Regular" charset="0"/>
                <a:ea typeface="+mn-ea"/>
                <a:cs typeface="+mn-cs"/>
              </a:rPr>
              <a:t>再來是現今的廠商提供給消費者的服務太多，據瞭解，</a:t>
            </a:r>
            <a:r>
              <a:rPr lang="en-US" altLang="zh-TW" sz="1200" b="0" i="0" kern="1200" dirty="0">
                <a:solidFill>
                  <a:schemeClr val="tx1"/>
                </a:solidFill>
                <a:effectLst/>
                <a:latin typeface="Arial Regular" charset="0"/>
                <a:ea typeface="+mn-ea"/>
                <a:cs typeface="+mn-cs"/>
              </a:rPr>
              <a:t>90% </a:t>
            </a:r>
            <a:r>
              <a:rPr lang="zh-TW" altLang="en-US" sz="1200" b="0" i="0" kern="1200" dirty="0">
                <a:solidFill>
                  <a:schemeClr val="tx1"/>
                </a:solidFill>
                <a:effectLst/>
                <a:latin typeface="Arial Regular" charset="0"/>
                <a:ea typeface="+mn-ea"/>
                <a:cs typeface="+mn-cs"/>
              </a:rPr>
              <a:t>的消費者只使用了 </a:t>
            </a:r>
            <a:r>
              <a:rPr lang="en-US" altLang="zh-TW" sz="1200" b="0" i="0" kern="1200" dirty="0">
                <a:solidFill>
                  <a:schemeClr val="tx1"/>
                </a:solidFill>
                <a:effectLst/>
                <a:latin typeface="Arial Regular" charset="0"/>
                <a:ea typeface="+mn-ea"/>
                <a:cs typeface="+mn-cs"/>
              </a:rPr>
              <a:t>10% </a:t>
            </a:r>
            <a:r>
              <a:rPr lang="zh-TW" altLang="en-US" sz="1200" b="0" i="0" kern="1200" dirty="0">
                <a:solidFill>
                  <a:schemeClr val="tx1"/>
                </a:solidFill>
                <a:effectLst/>
                <a:latin typeface="Arial Regular" charset="0"/>
                <a:ea typeface="+mn-ea"/>
                <a:cs typeface="+mn-cs"/>
              </a:rPr>
              <a:t>的服務。而在透過語音對話的方式，智慧音箱將你所需要的服務一一帶給你，搖身成為了一個最智慧的平台入口。</a:t>
            </a:r>
            <a:endParaRPr lang="en-US" altLang="zh-TW" sz="1200" b="0" i="0" kern="1200" dirty="0">
              <a:solidFill>
                <a:schemeClr val="tx1"/>
              </a:solidFill>
              <a:effectLst/>
              <a:latin typeface="Arial Regular" charset="0"/>
              <a:ea typeface="+mn-ea"/>
              <a:cs typeface="+mn-cs"/>
            </a:endParaRPr>
          </a:p>
          <a:p>
            <a:pPr fontAlgn="base"/>
            <a:r>
              <a:rPr lang="zh-TW" altLang="en-US" sz="1200" b="0" i="0" kern="1200" dirty="0">
                <a:solidFill>
                  <a:schemeClr val="tx1"/>
                </a:solidFill>
                <a:effectLst/>
                <a:latin typeface="Arial Regular" charset="0"/>
                <a:ea typeface="+mn-ea"/>
                <a:cs typeface="+mn-cs"/>
              </a:rPr>
              <a:t>最後是智慧音箱透過對話的方式得到了消費者最真實的想法，廠商不僅可以把數據拿來分析、和其他通路的數據整合，還可以透過音箱直接對客戶進行精準行銷，提供了 </a:t>
            </a:r>
            <a:r>
              <a:rPr lang="en-US" altLang="zh-TW" sz="1200" b="0" i="0" kern="1200" dirty="0">
                <a:solidFill>
                  <a:schemeClr val="tx1"/>
                </a:solidFill>
                <a:effectLst/>
                <a:latin typeface="Arial Regular" charset="0"/>
                <a:ea typeface="+mn-ea"/>
                <a:cs typeface="+mn-cs"/>
              </a:rPr>
              <a:t>360 </a:t>
            </a:r>
            <a:r>
              <a:rPr lang="zh-TW" altLang="en-US" sz="1200" b="0" i="0" kern="1200" dirty="0">
                <a:solidFill>
                  <a:schemeClr val="tx1"/>
                </a:solidFill>
                <a:effectLst/>
                <a:latin typeface="Arial Regular" charset="0"/>
                <a:ea typeface="+mn-ea"/>
                <a:cs typeface="+mn-cs"/>
              </a:rPr>
              <a:t>度的顧客行銷。</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4</a:t>
            </a:fld>
            <a:endParaRPr lang="en-US" dirty="0"/>
          </a:p>
        </p:txBody>
      </p:sp>
    </p:spTree>
    <p:extLst>
      <p:ext uri="{BB962C8B-B14F-4D97-AF65-F5344CB8AC3E}">
        <p14:creationId xmlns:p14="http://schemas.microsoft.com/office/powerpoint/2010/main" val="2197983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那為什麼我們希望台灣大哥大要做智慧音箱呢？我們是希望台灣大哥大可以以智慧音箱作為整合其多元服務的入口，並發揮台哥大在零售業的優勢。</a:t>
            </a:r>
            <a:endParaRPr lang="en-US" altLang="zh-TW" dirty="0"/>
          </a:p>
          <a:p>
            <a:r>
              <a:rPr lang="zh-TW" altLang="en-US" dirty="0"/>
              <a:t>從與中華電信和遠傳的比較中可以看出，台灣大哥大不僅在電信、電視和娛樂方面的用戶數量都占了非一即二的地位，在零售業的 </a:t>
            </a:r>
            <a:r>
              <a:rPr lang="en-US" altLang="zh-TW" dirty="0"/>
              <a:t>MOMO</a:t>
            </a:r>
            <a:r>
              <a:rPr lang="zh-TW" altLang="en-US" dirty="0"/>
              <a:t> 購物網更是全台獲利最高的電商平台。</a:t>
            </a:r>
            <a:endParaRPr lang="en-US" altLang="zh-TW" dirty="0"/>
          </a:p>
          <a:p>
            <a:endParaRPr lang="en-US" altLang="zh-TW" dirty="0"/>
          </a:p>
          <a:p>
            <a:r>
              <a:rPr lang="zh-TW" altLang="en-US" dirty="0"/>
              <a:t>這樣龐大的用戶數量、多元服務、網路零售優勢，我們認為台灣大哥大很適合發展智慧音箱來整合其服務。</a:t>
            </a:r>
            <a:endParaRPr lang="en-US" altLang="zh-TW" dirty="0"/>
          </a:p>
        </p:txBody>
      </p:sp>
      <p:sp>
        <p:nvSpPr>
          <p:cNvPr id="4" name="投影片編號版面配置區 3"/>
          <p:cNvSpPr>
            <a:spLocks noGrp="1"/>
          </p:cNvSpPr>
          <p:nvPr>
            <p:ph type="sldNum" sz="quarter" idx="5"/>
          </p:nvPr>
        </p:nvSpPr>
        <p:spPr/>
        <p:txBody>
          <a:bodyPr/>
          <a:lstStyle/>
          <a:p>
            <a:fld id="{9AA59171-3B98-40D6-9706-85E7F68C950F}" type="slidenum">
              <a:rPr lang="zh-TW" altLang="en-US" smtClean="0"/>
              <a:t>5</a:t>
            </a:fld>
            <a:endParaRPr lang="zh-TW" altLang="en-US"/>
          </a:p>
        </p:txBody>
      </p:sp>
    </p:spTree>
    <p:extLst>
      <p:ext uri="{BB962C8B-B14F-4D97-AF65-F5344CB8AC3E}">
        <p14:creationId xmlns:p14="http://schemas.microsoft.com/office/powerpoint/2010/main" val="1153401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而現在市面上的智慧音箱其實已經非常多種，然而他們的功能基本上都大同小異。以同樣在台灣的電信業，中華電信和遠傳的智慧音箱來比較，他們的售價皆座落在 </a:t>
            </a:r>
            <a:r>
              <a:rPr kumimoji="1" lang="en-US" altLang="zh-TW" dirty="0"/>
              <a:t>3000 – 6000 </a:t>
            </a:r>
            <a:r>
              <a:rPr kumimoji="1" lang="zh-TW" altLang="en-US" dirty="0"/>
              <a:t>元間，包含了智慧音箱常見的基本功能：娛樂與教育、廣播、資訊查詢和生活幫手。值得一提的是中華電信的 </a:t>
            </a:r>
            <a:r>
              <a:rPr kumimoji="1" lang="en-US" altLang="zh-TW" dirty="0" err="1"/>
              <a:t>i</a:t>
            </a:r>
            <a:r>
              <a:rPr kumimoji="1" lang="en-US" altLang="zh-TW" dirty="0"/>
              <a:t> </a:t>
            </a:r>
            <a:r>
              <a:rPr kumimoji="1" lang="zh-TW" altLang="en-US" dirty="0"/>
              <a:t>寶貝除了可以聲控中華電信 </a:t>
            </a:r>
            <a:r>
              <a:rPr kumimoji="1" lang="en-US" altLang="zh-TW" dirty="0"/>
              <a:t>MOD</a:t>
            </a:r>
            <a:r>
              <a:rPr kumimoji="1" lang="zh-TW" altLang="en-US" dirty="0"/>
              <a:t> 之外，中華電信也在努力開發台語對話的功能，想要搶占老人市場；而遠傳的大小愛講</a:t>
            </a:r>
            <a:r>
              <a:rPr kumimoji="1" lang="en-US" altLang="zh-TW" dirty="0"/>
              <a:t>/</a:t>
            </a:r>
            <a:r>
              <a:rPr kumimoji="1" lang="zh-TW" altLang="en-US" dirty="0"/>
              <a:t>小狐狸則是強調外形可愛和方便攜帶。</a:t>
            </a:r>
            <a:endParaRPr kumimoji="1" lang="en-US" altLang="zh-TW" dirty="0"/>
          </a:p>
          <a:p>
            <a:endParaRPr kumimoji="1" lang="en-US" altLang="zh-TW" dirty="0"/>
          </a:p>
          <a:p>
            <a:r>
              <a:rPr kumimoji="1" lang="zh-TW" altLang="en-US" dirty="0"/>
              <a:t>那台灣大哥大要推出什麼樣的智慧音箱呢？</a:t>
            </a:r>
            <a:endParaRPr kumimoji="1" lang="en-US" altLang="zh-TW"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6</a:t>
            </a:fld>
            <a:endParaRPr lang="en-US" dirty="0"/>
          </a:p>
        </p:txBody>
      </p:sp>
    </p:spTree>
    <p:extLst>
      <p:ext uri="{BB962C8B-B14F-4D97-AF65-F5344CB8AC3E}">
        <p14:creationId xmlns:p14="http://schemas.microsoft.com/office/powerpoint/2010/main" val="3154200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以最新的現況來說，相信很多人都有聽到台哥大與 </a:t>
            </a:r>
            <a:r>
              <a:rPr kumimoji="1" lang="en-US" altLang="zh-TW" dirty="0"/>
              <a:t>Google </a:t>
            </a:r>
            <a:r>
              <a:rPr kumimoji="1" lang="zh-TW" altLang="en-US" dirty="0"/>
              <a:t>合作，台哥大成為了台灣獨家銷售 </a:t>
            </a:r>
            <a:r>
              <a:rPr kumimoji="1" lang="en-US" altLang="zh-TW" dirty="0"/>
              <a:t>Google Nest Mini </a:t>
            </a:r>
            <a:r>
              <a:rPr kumimoji="1" lang="zh-TW" altLang="en-US" dirty="0"/>
              <a:t>智慧音箱的通路的消息，但因為台哥大只是幫忙賣，並提供了幾個自己的 </a:t>
            </a:r>
            <a:r>
              <a:rPr kumimoji="1" lang="en-US" altLang="zh-TW" dirty="0"/>
              <a:t>APP</a:t>
            </a:r>
            <a:r>
              <a:rPr kumimoji="1" lang="zh-TW" altLang="en-US" dirty="0"/>
              <a:t> 在 </a:t>
            </a:r>
            <a:r>
              <a:rPr kumimoji="1" lang="en-US" altLang="zh-TW" dirty="0"/>
              <a:t>Nest Mini </a:t>
            </a:r>
            <a:r>
              <a:rPr kumimoji="1" lang="zh-TW" altLang="en-US" dirty="0"/>
              <a:t>上，完全不能稱作台灣大哥大的智慧音箱。</a:t>
            </a:r>
            <a:endParaRPr kumimoji="1" lang="en-US" altLang="zh-TW" dirty="0"/>
          </a:p>
          <a:p>
            <a:endParaRPr kumimoji="1" lang="en-US" altLang="zh-TW" dirty="0"/>
          </a:p>
          <a:p>
            <a:r>
              <a:rPr kumimoji="1" lang="zh-TW" altLang="en-US" dirty="0"/>
              <a:t>結合富邦集團優勢，發展專屬台哥大的智慧音箱是我們的目的。而我們相信，結合 </a:t>
            </a:r>
            <a:r>
              <a:rPr kumimoji="1" lang="en-US" altLang="zh-TW" dirty="0"/>
              <a:t>MOMO</a:t>
            </a:r>
            <a:r>
              <a:rPr kumimoji="1" lang="zh-TW" altLang="en-US" dirty="0"/>
              <a:t> 的語音購物將使台灣大哥大在大同小異的智慧音箱戰爭中創造核心的競爭力。</a:t>
            </a:r>
            <a:endParaRPr kumimoji="1" lang="en-US" altLang="zh-TW"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7</a:t>
            </a:fld>
            <a:endParaRPr lang="en-US" dirty="0"/>
          </a:p>
        </p:txBody>
      </p:sp>
    </p:spTree>
    <p:extLst>
      <p:ext uri="{BB962C8B-B14F-4D97-AF65-F5344CB8AC3E}">
        <p14:creationId xmlns:p14="http://schemas.microsoft.com/office/powerpoint/2010/main" val="4112868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我們首先來簡單看一下語音購物這個消費趨勢</a:t>
            </a:r>
            <a:endPar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endParaRPr>
          </a:p>
          <a:p>
            <a:endPar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endParaRPr>
          </a:p>
          <a:p>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根據一家叫做</a:t>
            </a:r>
            <a:r>
              <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rPr>
              <a:t>e-marketer</a:t>
            </a:r>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的市場研究公司所發佈的調查報告，在去年，也就是</a:t>
            </a:r>
            <a:r>
              <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rPr>
              <a:t>2018</a:t>
            </a:r>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年，美國的</a:t>
            </a:r>
            <a:r>
              <a:rPr lang="zh-TW"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語音購物</a:t>
            </a:r>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的市場</a:t>
            </a:r>
            <a:r>
              <a:rPr lang="zh-TW"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總額</a:t>
            </a:r>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總其實已經達到了</a:t>
            </a:r>
            <a:r>
              <a:rPr lang="en-US" altLang="zh-TW" sz="1200" b="0" i="0" kern="1200" dirty="0">
                <a:solidFill>
                  <a:schemeClr val="tx1"/>
                </a:solidFill>
                <a:effectLst/>
                <a:latin typeface="Microsoft JhengHei" panose="020B0604030504040204" pitchFamily="34" charset="-120"/>
                <a:ea typeface="Microsoft JhengHei" panose="020B0604030504040204" pitchFamily="34" charset="-120"/>
                <a:cs typeface="+mn-cs"/>
              </a:rPr>
              <a:t>21</a:t>
            </a:r>
            <a:r>
              <a:rPr lang="zh-TW"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億美元</a:t>
            </a:r>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，並且有</a:t>
            </a:r>
            <a:r>
              <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rPr>
              <a:t>2300</a:t>
            </a:r>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萬人曾經透過音箱購物。雖然</a:t>
            </a:r>
            <a:r>
              <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rPr>
              <a:t>21</a:t>
            </a:r>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億這個數字只佔了電商銷售額的</a:t>
            </a:r>
            <a:r>
              <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rPr>
              <a:t>0.4%</a:t>
            </a:r>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，但單從</a:t>
            </a:r>
            <a:r>
              <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rPr>
              <a:t>2018</a:t>
            </a:r>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年到</a:t>
            </a:r>
            <a:r>
              <a:rPr lang="en-US" altLang="zh-TW" sz="1200" b="0" i="0" kern="1200" dirty="0">
                <a:solidFill>
                  <a:schemeClr val="tx1"/>
                </a:solidFill>
                <a:effectLst/>
                <a:latin typeface="Microsoft JhengHei" panose="020B0604030504040204" pitchFamily="34" charset="-120"/>
                <a:ea typeface="Microsoft JhengHei" panose="020B0604030504040204" pitchFamily="34" charset="-120"/>
                <a:cs typeface="+mn-cs"/>
              </a:rPr>
              <a:t>2019</a:t>
            </a:r>
            <a:r>
              <a:rPr lang="zh-TW"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年</a:t>
            </a:r>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a:t>
            </a:r>
            <a:r>
              <a:rPr lang="zh-TW"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透過智慧音箱購物</a:t>
            </a:r>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購物的人數就從原本的</a:t>
            </a:r>
            <a:r>
              <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rPr>
              <a:t>2300</a:t>
            </a:r>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萬人增加到</a:t>
            </a:r>
            <a:r>
              <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rPr>
              <a:t>3100</a:t>
            </a:r>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萬人</a:t>
            </a:r>
            <a:r>
              <a:rPr lang="zh-TW"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a:t>
            </a:r>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達到</a:t>
            </a:r>
            <a:r>
              <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rPr>
              <a:t>31.6%</a:t>
            </a:r>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的消費人數增長。透過這點我們可以確定，語音購物這個市場以及趨勢是確實存在的。</a:t>
            </a:r>
            <a:endPar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endParaRPr>
          </a:p>
          <a:p>
            <a:endPar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endParaRPr>
          </a:p>
          <a:p>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但有趣的是其實在這語音購物的消費人數當中其實有</a:t>
            </a:r>
            <a:r>
              <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rPr>
              <a:t>90%</a:t>
            </a:r>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的人是只有</a:t>
            </a:r>
            <a:r>
              <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rPr>
              <a:t>1</a:t>
            </a:r>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次的購物行為，或者我們可以說他的嘗鮮型的語音購物。所以在發展語音購物時我們還需要克服以下幾種限制，像是我們要將缺乏視覺畫面這部分納入考量等等，還有設法建立消費者對於語音支付的信任感，讓消費者從原本的只是買買看轉變成一種固定的語音消費習慣。</a:t>
            </a:r>
            <a:endPar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endParaRPr>
          </a:p>
          <a:p>
            <a:endPar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endParaRPr>
          </a:p>
          <a:p>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所以根據以上的前提，再配合</a:t>
            </a:r>
            <a:r>
              <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rPr>
              <a:t>Momo</a:t>
            </a:r>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選定的市場，我們為台哥大的語音購物音箱分別設計了三個階段的解決方案藍圖。</a:t>
            </a:r>
            <a:endPar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endParaRPr>
          </a:p>
          <a:p>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並且藉由這個旅程去克服上述的限制因素，讓音箱購物成為一種普遍的購物模式。</a:t>
            </a:r>
            <a:endPar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endParaRPr>
          </a:p>
          <a:p>
            <a:endPar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endParaRPr>
          </a:p>
          <a:p>
            <a:r>
              <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rPr>
              <a:t>-----------------------------------------------</a:t>
            </a:r>
          </a:p>
          <a:p>
            <a:endParaRPr lang="en-US" altLang="zh-CN" sz="1200" b="0" i="0" kern="1200" dirty="0">
              <a:solidFill>
                <a:schemeClr val="tx1"/>
              </a:solidFill>
              <a:effectLst/>
              <a:latin typeface="Microsoft JhengHei" panose="020B0604030504040204" pitchFamily="34" charset="-120"/>
              <a:ea typeface="Microsoft JhengHei" panose="020B0604030504040204" pitchFamily="34" charset="-120"/>
              <a:cs typeface="+mn-cs"/>
            </a:endParaRPr>
          </a:p>
          <a:p>
            <a:r>
              <a:rPr lang="zh-CN" altLang="en-US" sz="800" b="0" i="0" kern="1200" dirty="0">
                <a:solidFill>
                  <a:schemeClr val="tx1"/>
                </a:solidFill>
                <a:effectLst/>
                <a:latin typeface="Microsoft JhengHei" panose="020B0604030504040204" pitchFamily="34" charset="-120"/>
                <a:ea typeface="Microsoft JhengHei" panose="020B0604030504040204" pitchFamily="34" charset="-120"/>
                <a:cs typeface="+mn-cs"/>
              </a:rPr>
              <a:t>第一個階段是週期式購物，這個部分呢是為了克服語音購物無法看到實體商品頁面而設計的，所以我們鎖定的是無需畫面即可快速地進行重複性訂購的商品，像是家裏的衛生紙啊、洗碗精等等消耗式用品。主打的是流程簡單、下單方便快速，配合購物提醒和促銷，開始培養消費者語音購物的習慣</a:t>
            </a:r>
            <a:r>
              <a:rPr lang="zh-CN" altLang="en-US" sz="800" b="0" i="0" kern="1200" dirty="0">
                <a:solidFill>
                  <a:schemeClr val="tx1"/>
                </a:solidFill>
                <a:effectLst/>
                <a:latin typeface="Arial Regular" charset="0"/>
                <a:ea typeface="+mn-ea"/>
                <a:cs typeface="+mn-cs"/>
              </a:rPr>
              <a:t>。</a:t>
            </a:r>
            <a:endParaRPr lang="en-US" altLang="zh-CN" sz="800" b="0" i="0" kern="1200" dirty="0">
              <a:solidFill>
                <a:schemeClr val="tx1"/>
              </a:solidFill>
              <a:effectLst/>
              <a:latin typeface="Arial Regular" charset="0"/>
              <a:ea typeface="+mn-ea"/>
              <a:cs typeface="+mn-cs"/>
            </a:endParaRPr>
          </a:p>
          <a:p>
            <a:endParaRPr lang="en-US" altLang="zh-CN" sz="800" b="0" i="0" kern="1200" dirty="0">
              <a:solidFill>
                <a:schemeClr val="tx1"/>
              </a:solidFill>
              <a:effectLst/>
              <a:latin typeface="Arial Regular" charset="0"/>
              <a:ea typeface="+mn-ea"/>
              <a:cs typeface="+mn-cs"/>
            </a:endParaRPr>
          </a:p>
          <a:p>
            <a:r>
              <a:rPr lang="zh-CN" altLang="en-US" sz="800" b="0" i="0" kern="1200" dirty="0">
                <a:solidFill>
                  <a:schemeClr val="tx1"/>
                </a:solidFill>
                <a:effectLst/>
                <a:latin typeface="Arial Regular" charset="0"/>
                <a:ea typeface="+mn-ea"/>
                <a:cs typeface="+mn-cs"/>
              </a:rPr>
              <a:t>因為在語音購物與支付上其中一點最重要的是要</a:t>
            </a:r>
            <a:endParaRPr lang="en-US" altLang="zh-TW" sz="800" b="0" i="0" kern="1200" dirty="0">
              <a:solidFill>
                <a:schemeClr val="tx1"/>
              </a:solidFill>
              <a:effectLst/>
              <a:latin typeface="Arial Regular" charset="0"/>
              <a:ea typeface="+mn-ea"/>
              <a:cs typeface="+mn-cs"/>
            </a:endParaRPr>
          </a:p>
          <a:p>
            <a:endParaRPr lang="en-US" altLang="zh-TW" sz="800" b="0" i="0" kern="1200" dirty="0">
              <a:solidFill>
                <a:schemeClr val="tx1"/>
              </a:solidFill>
              <a:effectLst/>
              <a:latin typeface="Arial Regular" charset="0"/>
              <a:ea typeface="+mn-ea"/>
              <a:cs typeface="+mn-cs"/>
            </a:endParaRPr>
          </a:p>
          <a:p>
            <a:r>
              <a:rPr lang="en-US" altLang="zh-TW" sz="800" b="0" i="0" kern="1200" dirty="0">
                <a:solidFill>
                  <a:schemeClr val="tx1"/>
                </a:solidFill>
                <a:effectLst/>
                <a:latin typeface="Arial Regular" charset="0"/>
                <a:ea typeface="+mn-ea"/>
                <a:cs typeface="+mn-cs"/>
              </a:rPr>
              <a:t>Echo</a:t>
            </a:r>
            <a:r>
              <a:rPr lang="zh-TW" altLang="en-US" sz="800" b="0" i="0" kern="1200" dirty="0">
                <a:solidFill>
                  <a:schemeClr val="tx1"/>
                </a:solidFill>
                <a:effectLst/>
                <a:latin typeface="Arial Regular" charset="0"/>
                <a:ea typeface="+mn-ea"/>
                <a:cs typeface="+mn-cs"/>
              </a:rPr>
              <a:t>自</a:t>
            </a:r>
            <a:r>
              <a:rPr lang="en-US" altLang="zh-TW" sz="800" b="0" i="0" kern="1200" dirty="0">
                <a:solidFill>
                  <a:schemeClr val="tx1"/>
                </a:solidFill>
                <a:effectLst/>
                <a:latin typeface="Arial Regular" charset="0"/>
                <a:ea typeface="+mn-ea"/>
                <a:cs typeface="+mn-cs"/>
              </a:rPr>
              <a:t>2014</a:t>
            </a:r>
            <a:r>
              <a:rPr lang="zh-TW" altLang="en-US" sz="800" b="0" i="0" kern="1200" dirty="0">
                <a:solidFill>
                  <a:schemeClr val="tx1"/>
                </a:solidFill>
                <a:effectLst/>
                <a:latin typeface="Arial Regular" charset="0"/>
                <a:ea typeface="+mn-ea"/>
                <a:cs typeface="+mn-cs"/>
              </a:rPr>
              <a:t>年上市以來，累計共賣出超過</a:t>
            </a:r>
            <a:r>
              <a:rPr lang="en-US" altLang="zh-TW" sz="800" b="0" i="0" kern="1200" dirty="0">
                <a:solidFill>
                  <a:schemeClr val="tx1"/>
                </a:solidFill>
                <a:effectLst/>
                <a:latin typeface="Arial Regular" charset="0"/>
                <a:ea typeface="+mn-ea"/>
                <a:cs typeface="+mn-cs"/>
              </a:rPr>
              <a:t>5000</a:t>
            </a:r>
            <a:r>
              <a:rPr lang="zh-TW" altLang="en-US" sz="800" b="0" i="0" kern="1200" dirty="0">
                <a:solidFill>
                  <a:schemeClr val="tx1"/>
                </a:solidFill>
                <a:effectLst/>
                <a:latin typeface="Arial Regular" charset="0"/>
                <a:ea typeface="+mn-ea"/>
                <a:cs typeface="+mn-cs"/>
              </a:rPr>
              <a:t>萬系列產品，不過根據外媒</a:t>
            </a:r>
            <a:r>
              <a:rPr lang="en-US" altLang="zh-TW" sz="800" b="0" i="0" kern="1200" dirty="0">
                <a:solidFill>
                  <a:schemeClr val="tx1"/>
                </a:solidFill>
                <a:effectLst/>
                <a:latin typeface="Arial Regular" charset="0"/>
                <a:ea typeface="+mn-ea"/>
                <a:cs typeface="+mn-cs"/>
              </a:rPr>
              <a:t>《The Information》</a:t>
            </a:r>
            <a:r>
              <a:rPr lang="zh-TW" altLang="en-US" sz="800" b="0" i="0" kern="1200" dirty="0">
                <a:solidFill>
                  <a:schemeClr val="tx1"/>
                </a:solidFill>
                <a:effectLst/>
                <a:latin typeface="Arial Regular" charset="0"/>
                <a:ea typeface="+mn-ea"/>
                <a:cs typeface="+mn-cs"/>
              </a:rPr>
              <a:t>調查數據來看，只有約</a:t>
            </a:r>
            <a:r>
              <a:rPr lang="en-US" altLang="zh-TW" sz="800" b="0" i="0" kern="1200" dirty="0">
                <a:solidFill>
                  <a:schemeClr val="tx1"/>
                </a:solidFill>
                <a:effectLst/>
                <a:latin typeface="Arial Regular" charset="0"/>
                <a:ea typeface="+mn-ea"/>
                <a:cs typeface="+mn-cs"/>
              </a:rPr>
              <a:t>2%</a:t>
            </a:r>
            <a:r>
              <a:rPr lang="zh-TW" altLang="en-US" sz="800" b="0" i="0" kern="1200" dirty="0">
                <a:solidFill>
                  <a:schemeClr val="tx1"/>
                </a:solidFill>
                <a:effectLst/>
                <a:latin typeface="Arial Regular" charset="0"/>
                <a:ea typeface="+mn-ea"/>
                <a:cs typeface="+mn-cs"/>
              </a:rPr>
              <a:t>的用戶會透過語音型式下單購物，有</a:t>
            </a:r>
            <a:r>
              <a:rPr lang="en-US" altLang="zh-TW" sz="800" b="0" i="0" kern="1200" dirty="0">
                <a:solidFill>
                  <a:schemeClr val="tx1"/>
                </a:solidFill>
                <a:effectLst/>
                <a:latin typeface="Arial Regular" charset="0"/>
                <a:ea typeface="+mn-ea"/>
                <a:cs typeface="+mn-cs"/>
              </a:rPr>
              <a:t>90%</a:t>
            </a:r>
            <a:r>
              <a:rPr lang="zh-TW" altLang="en-US" sz="800" b="0" i="0" kern="1200" dirty="0">
                <a:solidFill>
                  <a:schemeClr val="tx1"/>
                </a:solidFill>
                <a:effectLst/>
                <a:latin typeface="Arial Regular" charset="0"/>
                <a:ea typeface="+mn-ea"/>
                <a:cs typeface="+mn-cs"/>
              </a:rPr>
              <a:t>的人不會透過</a:t>
            </a:r>
            <a:r>
              <a:rPr lang="en-US" altLang="zh-TW" sz="800" b="0" i="0" kern="1200" dirty="0">
                <a:solidFill>
                  <a:schemeClr val="tx1"/>
                </a:solidFill>
                <a:effectLst/>
                <a:latin typeface="Arial Regular" charset="0"/>
                <a:ea typeface="+mn-ea"/>
                <a:cs typeface="+mn-cs"/>
              </a:rPr>
              <a:t>Alexa</a:t>
            </a:r>
            <a:r>
              <a:rPr lang="zh-TW" altLang="en-US" sz="800" b="0" i="0" kern="1200" dirty="0">
                <a:solidFill>
                  <a:schemeClr val="tx1"/>
                </a:solidFill>
                <a:effectLst/>
                <a:latin typeface="Arial Regular" charset="0"/>
                <a:ea typeface="+mn-ea"/>
                <a:cs typeface="+mn-cs"/>
              </a:rPr>
              <a:t>進行第二次購物，簡而言之，除了用的人很少，很多人用過也只是嘗鮮，沒有變成一種購物習慣</a:t>
            </a:r>
            <a:endParaRPr lang="en-US" altLang="zh-TW" sz="800" b="0" i="0" kern="1200" dirty="0">
              <a:solidFill>
                <a:schemeClr val="tx1"/>
              </a:solidFill>
              <a:effectLst/>
              <a:latin typeface="Arial Regular" charset="0"/>
              <a:ea typeface="+mn-ea"/>
              <a:cs typeface="+mn-cs"/>
            </a:endParaRPr>
          </a:p>
          <a:p>
            <a:endParaRPr lang="en-US" altLang="zh-TW" sz="800" b="0" i="0" kern="1200" dirty="0">
              <a:solidFill>
                <a:schemeClr val="tx1"/>
              </a:solidFill>
              <a:effectLst/>
              <a:latin typeface="Arial Regular" charset="0"/>
              <a:ea typeface="+mn-ea"/>
              <a:cs typeface="+mn-cs"/>
            </a:endParaRPr>
          </a:p>
          <a:p>
            <a:r>
              <a:rPr lang="zh-TW" altLang="en-US" sz="800" b="0" i="0" kern="1200" dirty="0">
                <a:solidFill>
                  <a:schemeClr val="tx1"/>
                </a:solidFill>
                <a:effectLst/>
                <a:latin typeface="Arial Regular" charset="0"/>
                <a:ea typeface="+mn-ea"/>
                <a:cs typeface="+mn-cs"/>
              </a:rPr>
              <a:t>因為人是視覺的動物，買東西前都會希望看一下商品，那怕只是照片也好，甚至購買單價稍高一點的產品，還要爬文查一下評價、看開箱文、比價等等。智慧音響本身有先天上的限制，不像手機、電腦可以視覺化的顯示多項商品，在無法眼見為憑的狀況下，能夠銷售的品項也受到限制</a:t>
            </a:r>
            <a:endParaRPr lang="en-US" altLang="zh-TW" sz="800" b="0" i="0" kern="1200" dirty="0">
              <a:solidFill>
                <a:schemeClr val="tx1"/>
              </a:solidFill>
              <a:effectLst/>
              <a:latin typeface="Arial Regular" charset="0"/>
              <a:ea typeface="+mn-ea"/>
              <a:cs typeface="+mn-cs"/>
            </a:endParaRPr>
          </a:p>
          <a:p>
            <a:endParaRPr lang="en-US" altLang="zh-TW" sz="800" b="0" i="0" kern="1200" dirty="0">
              <a:solidFill>
                <a:schemeClr val="tx1"/>
              </a:solidFill>
              <a:effectLst/>
              <a:latin typeface="Arial Regular" charset="0"/>
              <a:ea typeface="+mn-ea"/>
              <a:cs typeface="+mn-cs"/>
            </a:endParaRPr>
          </a:p>
          <a:p>
            <a:pPr fontAlgn="base"/>
            <a:r>
              <a:rPr lang="zh-TW" altLang="en-US" sz="800" b="0" i="0" kern="1200" dirty="0">
                <a:solidFill>
                  <a:schemeClr val="tx1"/>
                </a:solidFill>
                <a:effectLst/>
                <a:latin typeface="Arial Regular" charset="0"/>
                <a:ea typeface="+mn-ea"/>
                <a:cs typeface="+mn-cs"/>
              </a:rPr>
              <a:t>與單純提供資訊內容相比，電商包含更複雜的資料傳輸，在技術上的難度也較高。開發商必須考量到商品在語音搜尋呈現出推薦排序，通常需要是重複且相對低價的商品讓消費者做選擇。此外，確保產品易於找到也很關鍵，因為 </a:t>
            </a:r>
            <a:r>
              <a:rPr lang="en-US" altLang="zh-TW" sz="800" b="0" i="0" kern="1200" dirty="0">
                <a:solidFill>
                  <a:schemeClr val="tx1"/>
                </a:solidFill>
                <a:effectLst/>
                <a:latin typeface="Arial Regular" charset="0"/>
                <a:ea typeface="+mn-ea"/>
                <a:cs typeface="+mn-cs"/>
              </a:rPr>
              <a:t>70% </a:t>
            </a:r>
            <a:r>
              <a:rPr lang="zh-TW" altLang="en-US" sz="800" b="0" i="0" kern="1200" dirty="0">
                <a:solidFill>
                  <a:schemeClr val="tx1"/>
                </a:solidFill>
                <a:effectLst/>
                <a:latin typeface="Arial Regular" charset="0"/>
                <a:ea typeface="+mn-ea"/>
                <a:cs typeface="+mn-cs"/>
              </a:rPr>
              <a:t>的客戶確切知道他們想要購買的產品是甚麼，若無法精準推薦，可能造成消費者失去耐心，影響使用者體驗。</a:t>
            </a:r>
          </a:p>
          <a:p>
            <a:pPr fontAlgn="base"/>
            <a:endParaRPr lang="en-US" altLang="zh-TW" sz="800" b="0" i="0" kern="1200" dirty="0">
              <a:solidFill>
                <a:schemeClr val="tx1"/>
              </a:solidFill>
              <a:effectLst/>
              <a:latin typeface="Arial Regular" charset="0"/>
              <a:ea typeface="+mn-ea"/>
              <a:cs typeface="+mn-cs"/>
            </a:endParaRPr>
          </a:p>
          <a:p>
            <a:pPr fontAlgn="base"/>
            <a:r>
              <a:rPr lang="zh-TW" altLang="en-US" sz="800" b="0" i="0" kern="1200" dirty="0">
                <a:solidFill>
                  <a:schemeClr val="tx1"/>
                </a:solidFill>
                <a:effectLst/>
                <a:latin typeface="Arial Regular" charset="0"/>
                <a:ea typeface="+mn-ea"/>
                <a:cs typeface="+mn-cs"/>
              </a:rPr>
              <a:t>另一方面，在語音支付上取得消費者的信任也至關重要。在交易支付上，開發商必須確認信用卡連結的帳戶與語音下單者是同一人，以提供更加安全、可以信任的語音購物平台。有鑑於語音是新的使用介面，消費者通常要在一段時間後才能取得信任並進行二次購買。整體來看，語音購物的市場目前仍在早期階段。</a:t>
            </a:r>
            <a:endParaRPr lang="en-US" altLang="zh-TW" sz="800" b="0" i="0" kern="1200" dirty="0">
              <a:solidFill>
                <a:schemeClr val="tx1"/>
              </a:solidFill>
              <a:effectLst/>
              <a:latin typeface="Arial Regular" charset="0"/>
              <a:ea typeface="+mn-ea"/>
              <a:cs typeface="+mn-cs"/>
            </a:endParaRPr>
          </a:p>
          <a:p>
            <a:pPr fontAlgn="base"/>
            <a:r>
              <a:rPr lang="zh-TW" altLang="en-US" sz="800" b="0" i="0" kern="1200" dirty="0">
                <a:solidFill>
                  <a:schemeClr val="tx1"/>
                </a:solidFill>
                <a:effectLst/>
                <a:latin typeface="Arial Regular" charset="0"/>
                <a:ea typeface="+mn-ea"/>
                <a:cs typeface="+mn-cs"/>
              </a:rPr>
              <a:t>根據</a:t>
            </a:r>
            <a:r>
              <a:rPr lang="en-US" altLang="zh-TW" sz="800" b="0" i="0" kern="1200" dirty="0" err="1">
                <a:solidFill>
                  <a:schemeClr val="tx1"/>
                </a:solidFill>
                <a:effectLst/>
                <a:latin typeface="Arial Regular" charset="0"/>
                <a:ea typeface="+mn-ea"/>
                <a:cs typeface="+mn-cs"/>
              </a:rPr>
              <a:t>emarketer</a:t>
            </a:r>
            <a:r>
              <a:rPr lang="zh-TW" altLang="en-US" sz="800" b="0" i="0" kern="1200" dirty="0">
                <a:solidFill>
                  <a:schemeClr val="tx1"/>
                </a:solidFill>
                <a:effectLst/>
                <a:latin typeface="Arial Regular" charset="0"/>
                <a:ea typeface="+mn-ea"/>
                <a:cs typeface="+mn-cs"/>
              </a:rPr>
              <a:t>估計，去年</a:t>
            </a:r>
            <a:r>
              <a:rPr lang="zh-TW" altLang="en-US" sz="800" b="1" i="0" kern="1200" dirty="0">
                <a:solidFill>
                  <a:schemeClr val="tx1"/>
                </a:solidFill>
                <a:effectLst/>
                <a:latin typeface="Arial Regular" charset="0"/>
                <a:ea typeface="+mn-ea"/>
                <a:cs typeface="+mn-cs"/>
              </a:rPr>
              <a:t>語音購物總額</a:t>
            </a:r>
            <a:r>
              <a:rPr lang="en-US" altLang="zh-TW" sz="800" b="1" i="0" kern="1200" dirty="0">
                <a:solidFill>
                  <a:schemeClr val="tx1"/>
                </a:solidFill>
                <a:effectLst/>
                <a:latin typeface="Arial Regular" charset="0"/>
                <a:ea typeface="+mn-ea"/>
                <a:cs typeface="+mn-cs"/>
              </a:rPr>
              <a:t>21</a:t>
            </a:r>
            <a:r>
              <a:rPr lang="zh-TW" altLang="en-US" sz="800" b="1" i="0" kern="1200" dirty="0">
                <a:solidFill>
                  <a:schemeClr val="tx1"/>
                </a:solidFill>
                <a:effectLst/>
                <a:latin typeface="Arial Regular" charset="0"/>
                <a:ea typeface="+mn-ea"/>
                <a:cs typeface="+mn-cs"/>
              </a:rPr>
              <a:t>億美元</a:t>
            </a:r>
            <a:r>
              <a:rPr lang="zh-TW" altLang="en-US" sz="800" b="0" i="0" kern="1200" dirty="0">
                <a:solidFill>
                  <a:schemeClr val="tx1"/>
                </a:solidFill>
                <a:effectLst/>
                <a:latin typeface="Arial Regular" charset="0"/>
                <a:ea typeface="+mn-ea"/>
                <a:cs typeface="+mn-cs"/>
              </a:rPr>
              <a:t>，僅佔美國電商銷售額</a:t>
            </a:r>
            <a:r>
              <a:rPr lang="en-US" altLang="zh-TW" sz="800" b="0" i="0" kern="1200" dirty="0">
                <a:solidFill>
                  <a:schemeClr val="tx1"/>
                </a:solidFill>
                <a:effectLst/>
                <a:latin typeface="Arial Regular" charset="0"/>
                <a:ea typeface="+mn-ea"/>
                <a:cs typeface="+mn-cs"/>
              </a:rPr>
              <a:t>0.4%</a:t>
            </a:r>
            <a:r>
              <a:rPr lang="zh-TW" altLang="en-US" sz="800" b="0" i="0" kern="1200" dirty="0">
                <a:solidFill>
                  <a:schemeClr val="tx1"/>
                </a:solidFill>
                <a:effectLst/>
                <a:latin typeface="Arial Regular" charset="0"/>
                <a:ea typeface="+mn-ea"/>
                <a:cs typeface="+mn-cs"/>
              </a:rPr>
              <a:t>，但對亞馬遜來說，透過</a:t>
            </a:r>
            <a:r>
              <a:rPr lang="en-US" altLang="zh-TW" sz="800" b="0" i="0" kern="1200" dirty="0">
                <a:solidFill>
                  <a:schemeClr val="tx1"/>
                </a:solidFill>
                <a:effectLst/>
                <a:latin typeface="Arial Regular" charset="0"/>
                <a:ea typeface="+mn-ea"/>
                <a:cs typeface="+mn-cs"/>
              </a:rPr>
              <a:t>Alexa</a:t>
            </a:r>
            <a:r>
              <a:rPr lang="zh-TW" altLang="en-US" sz="800" b="0" i="0" kern="1200" dirty="0">
                <a:solidFill>
                  <a:schemeClr val="tx1"/>
                </a:solidFill>
                <a:effectLst/>
                <a:latin typeface="Arial Regular" charset="0"/>
                <a:ea typeface="+mn-ea"/>
                <a:cs typeface="+mn-cs"/>
              </a:rPr>
              <a:t>應用程式和</a:t>
            </a:r>
            <a:r>
              <a:rPr lang="en-US" altLang="zh-TW" sz="800" b="0" i="0" kern="1200" dirty="0">
                <a:solidFill>
                  <a:schemeClr val="tx1"/>
                </a:solidFill>
                <a:effectLst/>
                <a:latin typeface="Arial Regular" charset="0"/>
                <a:ea typeface="+mn-ea"/>
                <a:cs typeface="+mn-cs"/>
              </a:rPr>
              <a:t>Echo</a:t>
            </a:r>
            <a:r>
              <a:rPr lang="zh-TW" altLang="en-US" sz="800" b="0" i="0" kern="1200" dirty="0">
                <a:solidFill>
                  <a:schemeClr val="tx1"/>
                </a:solidFill>
                <a:effectLst/>
                <a:latin typeface="Arial Regular" charset="0"/>
                <a:ea typeface="+mn-ea"/>
                <a:cs typeface="+mn-cs"/>
              </a:rPr>
              <a:t>設備購物是一個主要成長的領域。</a:t>
            </a:r>
          </a:p>
          <a:p>
            <a:pPr fontAlgn="base"/>
            <a:endParaRPr lang="zh-TW" altLang="en-US" sz="800" b="0" i="0" kern="1200" dirty="0">
              <a:solidFill>
                <a:schemeClr val="tx1"/>
              </a:solidFill>
              <a:effectLst/>
              <a:latin typeface="Arial Regular" charset="0"/>
              <a:ea typeface="+mn-ea"/>
              <a:cs typeface="+mn-cs"/>
            </a:endParaRPr>
          </a:p>
          <a:p>
            <a:endParaRPr lang="en-US" altLang="zh-TW" sz="800" b="0" i="0" kern="1200" dirty="0">
              <a:solidFill>
                <a:schemeClr val="tx1"/>
              </a:solidFill>
              <a:effectLst/>
              <a:latin typeface="Arial Regular" charset="0"/>
              <a:ea typeface="+mn-ea"/>
              <a:cs typeface="+mn-cs"/>
            </a:endParaRPr>
          </a:p>
          <a:p>
            <a:endParaRPr lang="en-US" altLang="zh-TW"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2387DE-C7DA-4033-88D5-48B9AB004BD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47142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Arial Regular" charset="0"/>
                <a:ea typeface="+mn-ea"/>
                <a:cs typeface="+mn-cs"/>
              </a:rPr>
              <a:t>Momo</a:t>
            </a:r>
            <a:r>
              <a:rPr lang="zh-CN" altLang="en-US" sz="1200" b="0" i="0" kern="1200" dirty="0">
                <a:solidFill>
                  <a:schemeClr val="tx1"/>
                </a:solidFill>
                <a:effectLst/>
                <a:latin typeface="Arial Regular" charset="0"/>
                <a:ea typeface="+mn-ea"/>
                <a:cs typeface="+mn-cs"/>
              </a:rPr>
              <a:t>的客群其實選定再</a:t>
            </a:r>
            <a:r>
              <a:rPr lang="en-US" altLang="zh-CN" sz="1200" b="0" i="0" kern="1200" dirty="0">
                <a:solidFill>
                  <a:schemeClr val="tx1"/>
                </a:solidFill>
                <a:effectLst/>
                <a:latin typeface="Arial Regular" charset="0"/>
                <a:ea typeface="+mn-ea"/>
                <a:cs typeface="+mn-cs"/>
              </a:rPr>
              <a:t>25-39</a:t>
            </a:r>
            <a:r>
              <a:rPr lang="zh-CN" altLang="en-US" sz="1200" b="0" i="0" kern="1200" dirty="0">
                <a:solidFill>
                  <a:schemeClr val="tx1"/>
                </a:solidFill>
                <a:effectLst/>
                <a:latin typeface="Arial Regular" charset="0"/>
                <a:ea typeface="+mn-ea"/>
                <a:cs typeface="+mn-cs"/>
              </a:rPr>
              <a:t>歲之間經濟獨立的女性，不管是剛出社會的小資女，或是擁有小家庭的已婚女性，他們大部分的客戶都擁有下列兩種特質。</a:t>
            </a:r>
            <a:r>
              <a:rPr lang="en-US" altLang="zh-CN" sz="1200" b="0" i="0" kern="1200" dirty="0">
                <a:solidFill>
                  <a:schemeClr val="tx1"/>
                </a:solidFill>
                <a:effectLst/>
                <a:latin typeface="Arial Regular" charset="0"/>
                <a:ea typeface="+mn-ea"/>
                <a:cs typeface="+mn-cs"/>
              </a:rPr>
              <a:t>1. </a:t>
            </a:r>
            <a:r>
              <a:rPr lang="zh-CN" altLang="en-US" sz="1200" b="0" i="0" kern="1200" dirty="0">
                <a:solidFill>
                  <a:schemeClr val="tx1"/>
                </a:solidFill>
                <a:effectLst/>
                <a:latin typeface="Arial Regular" charset="0"/>
                <a:ea typeface="+mn-ea"/>
                <a:cs typeface="+mn-cs"/>
              </a:rPr>
              <a:t>是對於價格敏感度高，優惠啊促銷等等是可以觸動他們的因素</a:t>
            </a:r>
            <a:endParaRPr lang="en-US" altLang="zh-CN" sz="1200" b="0" i="0" kern="1200" dirty="0">
              <a:solidFill>
                <a:schemeClr val="tx1"/>
              </a:solidFill>
              <a:effectLst/>
              <a:latin typeface="Arial Regular" charset="0"/>
              <a:ea typeface="+mn-ea"/>
              <a:cs typeface="+mn-cs"/>
            </a:endParaRPr>
          </a:p>
          <a:p>
            <a:r>
              <a:rPr lang="en-US" altLang="zh-CN" sz="1200" b="0" i="0" kern="1200" dirty="0">
                <a:solidFill>
                  <a:schemeClr val="tx1"/>
                </a:solidFill>
                <a:effectLst/>
                <a:latin typeface="Arial Regular" charset="0"/>
                <a:ea typeface="+mn-ea"/>
                <a:cs typeface="+mn-cs"/>
              </a:rPr>
              <a:t>2. </a:t>
            </a:r>
            <a:r>
              <a:rPr lang="zh-CN" altLang="en-US" sz="1200" b="0" i="0" kern="1200" dirty="0">
                <a:solidFill>
                  <a:schemeClr val="tx1"/>
                </a:solidFill>
                <a:effectLst/>
                <a:latin typeface="Arial Regular" charset="0"/>
                <a:ea typeface="+mn-ea"/>
                <a:cs typeface="+mn-cs"/>
              </a:rPr>
              <a:t>另外一點就是他們相對會比較重視服務</a:t>
            </a:r>
            <a:endParaRPr lang="en-US" altLang="zh-CN" sz="1200" b="0" i="0" kern="1200" dirty="0">
              <a:solidFill>
                <a:schemeClr val="tx1"/>
              </a:solidFill>
              <a:effectLst/>
              <a:latin typeface="Arial Regular" charset="0"/>
              <a:ea typeface="+mn-ea"/>
              <a:cs typeface="+mn-cs"/>
            </a:endParaRPr>
          </a:p>
          <a:p>
            <a:endParaRPr lang="en-US" altLang="zh-CN" sz="1200" b="0" i="0" kern="1200" dirty="0">
              <a:solidFill>
                <a:schemeClr val="tx1"/>
              </a:solidFill>
              <a:effectLst/>
              <a:latin typeface="Arial Regular" charset="0"/>
              <a:ea typeface="+mn-ea"/>
              <a:cs typeface="+mn-cs"/>
            </a:endParaRPr>
          </a:p>
          <a:p>
            <a:r>
              <a:rPr lang="zh-CN" altLang="en-US" sz="1200" b="0" i="0" kern="1200" dirty="0">
                <a:solidFill>
                  <a:schemeClr val="tx1"/>
                </a:solidFill>
                <a:effectLst/>
                <a:latin typeface="Arial Regular" charset="0"/>
                <a:ea typeface="+mn-ea"/>
                <a:cs typeface="+mn-cs"/>
              </a:rPr>
              <a:t>考量到語音購物會牽涉到金錢以及支付等等，所以消費者對於平臺的信任感其實是非常重要的一環。</a:t>
            </a:r>
            <a:endParaRPr lang="en-US" altLang="zh-CN" sz="1200" b="0" i="0" kern="1200" dirty="0">
              <a:solidFill>
                <a:schemeClr val="tx1"/>
              </a:solidFill>
              <a:effectLst/>
              <a:latin typeface="Arial Regular" charset="0"/>
              <a:ea typeface="+mn-ea"/>
              <a:cs typeface="+mn-cs"/>
            </a:endParaRPr>
          </a:p>
          <a:p>
            <a:r>
              <a:rPr lang="zh-CN" altLang="en-US" sz="1200" b="0" i="0" kern="1200" dirty="0">
                <a:solidFill>
                  <a:schemeClr val="tx1"/>
                </a:solidFill>
                <a:effectLst/>
                <a:latin typeface="Arial Regular" charset="0"/>
                <a:ea typeface="+mn-ea"/>
                <a:cs typeface="+mn-cs"/>
              </a:rPr>
              <a:t>我們建議透過綁定</a:t>
            </a:r>
            <a:r>
              <a:rPr lang="en-US" altLang="zh-CN" sz="1200" b="0" i="0" kern="1200" dirty="0">
                <a:solidFill>
                  <a:schemeClr val="tx1"/>
                </a:solidFill>
                <a:effectLst/>
                <a:latin typeface="Arial Regular" charset="0"/>
                <a:ea typeface="+mn-ea"/>
                <a:cs typeface="+mn-cs"/>
              </a:rPr>
              <a:t>Momo</a:t>
            </a:r>
            <a:r>
              <a:rPr lang="zh-CN" altLang="en-US" sz="1200" b="0" i="0" kern="1200" dirty="0">
                <a:solidFill>
                  <a:schemeClr val="tx1"/>
                </a:solidFill>
                <a:effectLst/>
                <a:latin typeface="Arial Regular" charset="0"/>
                <a:ea typeface="+mn-ea"/>
                <a:cs typeface="+mn-cs"/>
              </a:rPr>
              <a:t>賬號的方式，讓第一階段的語音消費變得更安全。</a:t>
            </a:r>
            <a:endParaRPr lang="en-US" altLang="zh-CN" sz="1200" b="0" i="0" kern="1200" dirty="0">
              <a:solidFill>
                <a:schemeClr val="tx1"/>
              </a:solidFill>
              <a:effectLst/>
              <a:latin typeface="Arial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icrosoft JhengHei" panose="020B0604030504040204" pitchFamily="34" charset="-120"/>
                <a:ea typeface="Microsoft JhengHei" panose="020B0604030504040204" pitchFamily="34" charset="-120"/>
                <a:cs typeface="+mn-cs"/>
              </a:rPr>
              <a:t>在一開始開拓市場，第一階段的藍圖是為了克服語音購物無法看到實體商品頁面而設計的，所以我們鎖定的是無需畫面即可快速地進行重複性訂購的商品，像是家裏的衛生紙啊、洗碗精等等消耗式用品。主打的是流程簡單、下單方便快速，配合購物提醒和促銷，開始培養消費者語音購物的習慣</a:t>
            </a:r>
            <a:r>
              <a:rPr lang="zh-CN" altLang="en-US" sz="1200" b="0" i="0" kern="1200" dirty="0">
                <a:solidFill>
                  <a:schemeClr val="tx1"/>
                </a:solidFill>
                <a:effectLst/>
                <a:latin typeface="Arial Regular" charset="0"/>
                <a:ea typeface="+mn-ea"/>
                <a:cs typeface="+mn-cs"/>
              </a:rPr>
              <a:t>。</a:t>
            </a:r>
            <a:endParaRPr lang="en-US" altLang="zh-CN" sz="1200" b="0" i="0" kern="1200" dirty="0">
              <a:solidFill>
                <a:schemeClr val="tx1"/>
              </a:solidFill>
              <a:effectLst/>
              <a:latin typeface="Arial Regular" charset="0"/>
              <a:ea typeface="+mn-ea"/>
              <a:cs typeface="+mn-cs"/>
            </a:endParaRPr>
          </a:p>
          <a:p>
            <a:endParaRPr lang="en-US" altLang="zh-TW" sz="1200" b="0" i="0" kern="1200" dirty="0">
              <a:solidFill>
                <a:schemeClr val="tx1"/>
              </a:solidFill>
              <a:effectLst/>
              <a:latin typeface="Arial Regular" charset="0"/>
              <a:ea typeface="+mn-ea"/>
              <a:cs typeface="+mn-cs"/>
            </a:endParaRPr>
          </a:p>
          <a:p>
            <a:endParaRPr lang="en-US" altLang="zh-TW"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2387DE-C7DA-4033-88D5-48B9AB004BD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1134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那讓我們直接來瞭解以下購物情境。我們有個客戶叫</a:t>
            </a:r>
            <a:r>
              <a:rPr lang="en-US" altLang="zh-CN" dirty="0"/>
              <a:t>Nancy</a:t>
            </a:r>
            <a:r>
              <a:rPr lang="zh-CN" altLang="en-US" dirty="0"/>
              <a:t>，左邊是</a:t>
            </a:r>
            <a:r>
              <a:rPr lang="en-US" altLang="zh-CN" dirty="0"/>
              <a:t>Nancy</a:t>
            </a:r>
            <a:r>
              <a:rPr lang="zh-CN" altLang="en-US" dirty="0"/>
              <a:t>的小檔案以及她的標籤，她其實是個新品愛好者，對於新事物的接受度非常高，然後可以看到她的消費習慣其實大概</a:t>
            </a:r>
            <a:r>
              <a:rPr lang="en-US" altLang="zh-CN" dirty="0"/>
              <a:t>3</a:t>
            </a:r>
            <a:r>
              <a:rPr lang="zh-CN" altLang="en-US" dirty="0"/>
              <a:t>個月就會買一袋衛生紙。那這是某一天她發現家裏沒有衛生紙的時候她和音箱所展開對話</a:t>
            </a:r>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10</a:t>
            </a:fld>
            <a:endParaRPr lang="en-US" dirty="0"/>
          </a:p>
        </p:txBody>
      </p:sp>
    </p:spTree>
    <p:extLst>
      <p:ext uri="{BB962C8B-B14F-4D97-AF65-F5344CB8AC3E}">
        <p14:creationId xmlns:p14="http://schemas.microsoft.com/office/powerpoint/2010/main" val="2534573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IBM Plex Sans" charset="0"/>
              <a:ea typeface="IBM Plex Sans" charset="0"/>
              <a:cs typeface="IBM Plex Sans" charset="0"/>
            </a:endParaRPr>
          </a:p>
        </p:txBody>
      </p:sp>
      <p:grpSp>
        <p:nvGrpSpPr>
          <p:cNvPr id="3" name="Group 2"/>
          <p:cNvGrpSpPr/>
          <p:nvPr userDrawn="1"/>
        </p:nvGrpSpPr>
        <p:grpSpPr>
          <a:xfrm>
            <a:off x="-15130" y="-46991"/>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 Copyright IBM Corporation 2019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2495" y="7626167"/>
            <a:ext cx="570972" cy="23056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32941" y="53123"/>
            <a:ext cx="2131024" cy="848562"/>
          </a:xfrm>
          <a:prstGeom prst="rect">
            <a:avLst/>
          </a:prstGeom>
          <a:ln>
            <a:noFill/>
          </a:ln>
        </p:spPr>
      </p:pic>
      <p:sp>
        <p:nvSpPr>
          <p:cNvPr id="2" name="Title 1"/>
          <p:cNvSpPr>
            <a:spLocks noGrp="1"/>
          </p:cNvSpPr>
          <p:nvPr>
            <p:ph type="title" hasCustomPrompt="1"/>
          </p:nvPr>
        </p:nvSpPr>
        <p:spPr>
          <a:xfrm>
            <a:off x="11338560" y="1831411"/>
            <a:ext cx="2926080" cy="5596128"/>
          </a:xfrm>
        </p:spPr>
        <p:txBody>
          <a:bodyPr vert="horz" lIns="0" tIns="0" rIns="0" bIns="0" rtlCol="0" anchor="t">
            <a:normAutofit/>
          </a:bodyPr>
          <a:lstStyle>
            <a:lvl1pPr>
              <a:defRPr lang="en-US" sz="3600" b="1">
                <a:solidFill>
                  <a:srgbClr val="000000"/>
                </a:solidFill>
              </a:defRPr>
            </a:lvl1pPr>
          </a:lstStyle>
          <a:p>
            <a:pPr lvl="0"/>
            <a:r>
              <a:rPr lang="en-US" dirty="0"/>
              <a:t>Click to add title</a:t>
            </a:r>
          </a:p>
        </p:txBody>
      </p:sp>
      <p:cxnSp>
        <p:nvCxnSpPr>
          <p:cNvPr id="4" name="Straight Connector 3"/>
          <p:cNvCxnSpPr/>
          <p:nvPr userDrawn="1"/>
        </p:nvCxnSpPr>
        <p:spPr>
          <a:xfrm>
            <a:off x="273797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386405"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717587"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65760"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551851"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96583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4567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Copyright IBM Corporation 2019</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Copyright  IBM Corporation 2019</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Copyright IBM Corporation 2019</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514600" y="7899655"/>
              <a:ext cx="111315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 Copyright IBM Corporation 2019 </a:t>
              </a:r>
            </a:p>
          </p:txBody>
        </p:sp>
        <p:sp>
          <p:nvSpPr>
            <p:cNvPr id="22" name="Date Placeholder 2"/>
            <p:cNvSpPr txBox="1">
              <a:spLocks/>
            </p:cNvSpPr>
            <p:nvPr userDrawn="1"/>
          </p:nvSpPr>
          <p:spPr>
            <a:xfrm>
              <a:off x="2560320" y="7899655"/>
              <a:ext cx="106743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Copyright IBM Corporation 2019</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560320" y="7899655"/>
              <a:ext cx="106743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Copyright IBM Corporation 2019</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560320" y="7899655"/>
              <a:ext cx="106743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7315200" y="0"/>
            <a:ext cx="7315200" cy="8229600"/>
          </a:xfrm>
        </p:spPr>
        <p:txBody>
          <a:bodyPr/>
          <a:lstStyle>
            <a:lvl1pPr>
              <a:defRPr>
                <a:solidFill>
                  <a:schemeClr val="tx1"/>
                </a:solidFill>
                <a:latin typeface="IBM Plex Sans" charset="0"/>
                <a:ea typeface="IBM Plex Sans" charset="0"/>
                <a:cs typeface="IBM Plex Sans" charset="0"/>
              </a:defRPr>
            </a:lvl1pPr>
          </a:lstStyle>
          <a:p>
            <a:endParaRPr lang="en-US"/>
          </a:p>
        </p:txBody>
      </p:sp>
      <p:sp>
        <p:nvSpPr>
          <p:cNvPr id="12" name="Title 1"/>
          <p:cNvSpPr>
            <a:spLocks noGrp="1"/>
          </p:cNvSpPr>
          <p:nvPr>
            <p:ph type="title"/>
          </p:nvPr>
        </p:nvSpPr>
        <p:spPr>
          <a:xfrm>
            <a:off x="457200" y="685800"/>
            <a:ext cx="6629400" cy="5257800"/>
          </a:xfrm>
        </p:spPr>
        <p:txBody>
          <a:bodyPr>
            <a:noAutofit/>
          </a:bodyPr>
          <a:lstStyle>
            <a:lvl1pPr>
              <a:defRPr sz="54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16176365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690" y="3502152"/>
            <a:ext cx="2261616" cy="841248"/>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1562C1-66BB-467C-9951-08DD0E282745}"/>
              </a:ext>
            </a:extLst>
          </p:cNvPr>
          <p:cNvSpPr/>
          <p:nvPr userDrawn="1"/>
        </p:nvSpPr>
        <p:spPr>
          <a:xfrm rot="10800000">
            <a:off x="0" y="-1"/>
            <a:ext cx="6560820" cy="6355079"/>
          </a:xfrm>
          <a:prstGeom prst="rect">
            <a:avLst/>
          </a:prstGeom>
          <a:blipFill dpi="0" rotWithShape="1">
            <a:blip r:embed="rId2">
              <a:alphaModFix amt="29000"/>
            </a:blip>
            <a:srcRect/>
            <a:stretch>
              <a:fillRect l="-46259"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a:p>
        </p:txBody>
      </p:sp>
      <p:sp>
        <p:nvSpPr>
          <p:cNvPr id="6" name="Rectangle 5">
            <a:extLst>
              <a:ext uri="{FF2B5EF4-FFF2-40B4-BE49-F238E27FC236}">
                <a16:creationId xmlns:a16="http://schemas.microsoft.com/office/drawing/2014/main" id="{60D1ABBC-F00E-4593-BF52-9BA8DF960529}"/>
              </a:ext>
            </a:extLst>
          </p:cNvPr>
          <p:cNvSpPr/>
          <p:nvPr userDrawn="1"/>
        </p:nvSpPr>
        <p:spPr>
          <a:xfrm>
            <a:off x="397058" y="0"/>
            <a:ext cx="14233342" cy="8229600"/>
          </a:xfrm>
          <a:prstGeom prst="rect">
            <a:avLst/>
          </a:prstGeom>
          <a:blipFill dpi="0" rotWithShape="1">
            <a:blip r:embed="rId2">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a:p>
        </p:txBody>
      </p:sp>
      <p:pic>
        <p:nvPicPr>
          <p:cNvPr id="3" name="Picture 2">
            <a:extLst>
              <a:ext uri="{FF2B5EF4-FFF2-40B4-BE49-F238E27FC236}">
                <a16:creationId xmlns:a16="http://schemas.microsoft.com/office/drawing/2014/main" id="{1EE303B0-3F47-4DE2-A58F-4D7BB56E362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934"/>
          <a:stretch/>
        </p:blipFill>
        <p:spPr>
          <a:xfrm>
            <a:off x="-1" y="1380450"/>
            <a:ext cx="14630401" cy="5911153"/>
          </a:xfrm>
          <a:prstGeom prst="rect">
            <a:avLst/>
          </a:prstGeom>
        </p:spPr>
      </p:pic>
      <p:sp>
        <p:nvSpPr>
          <p:cNvPr id="7" name="Shape 9">
            <a:extLst>
              <a:ext uri="{FF2B5EF4-FFF2-40B4-BE49-F238E27FC236}">
                <a16:creationId xmlns:a16="http://schemas.microsoft.com/office/drawing/2014/main" id="{9AE1E74B-28DA-4575-9FCD-5EA3699C4169}"/>
              </a:ext>
            </a:extLst>
          </p:cNvPr>
          <p:cNvSpPr txBox="1">
            <a:spLocks noGrp="1"/>
          </p:cNvSpPr>
          <p:nvPr>
            <p:ph type="ctrTitle"/>
          </p:nvPr>
        </p:nvSpPr>
        <p:spPr>
          <a:xfrm>
            <a:off x="397058" y="3177539"/>
            <a:ext cx="7180320" cy="1855679"/>
          </a:xfrm>
          <a:prstGeom prst="rect">
            <a:avLst/>
          </a:prstGeom>
        </p:spPr>
        <p:txBody>
          <a:bodyPr lIns="91425" tIns="91425" rIns="91425" bIns="91425" anchor="ctr" anchorCtr="0">
            <a:normAutofit/>
          </a:bodyPr>
          <a:lstStyle>
            <a:lvl1pPr lvl="0" algn="ctr">
              <a:spcBef>
                <a:spcPts val="0"/>
              </a:spcBef>
              <a:buSzPct val="100000"/>
              <a:defRPr sz="5280">
                <a:solidFill>
                  <a:schemeClr val="bg1"/>
                </a:solidFill>
              </a:defRPr>
            </a:lvl1pPr>
            <a:lvl2pPr lvl="1" algn="ctr">
              <a:spcBef>
                <a:spcPts val="0"/>
              </a:spcBef>
              <a:buSzPct val="100000"/>
              <a:defRPr sz="7680"/>
            </a:lvl2pPr>
            <a:lvl3pPr lvl="2" algn="ctr">
              <a:spcBef>
                <a:spcPts val="0"/>
              </a:spcBef>
              <a:buSzPct val="100000"/>
              <a:defRPr sz="7680"/>
            </a:lvl3pPr>
            <a:lvl4pPr lvl="3" algn="ctr">
              <a:spcBef>
                <a:spcPts val="0"/>
              </a:spcBef>
              <a:buSzPct val="100000"/>
              <a:defRPr sz="7680"/>
            </a:lvl4pPr>
            <a:lvl5pPr lvl="4" algn="ctr">
              <a:spcBef>
                <a:spcPts val="0"/>
              </a:spcBef>
              <a:buSzPct val="100000"/>
              <a:defRPr sz="7680"/>
            </a:lvl5pPr>
            <a:lvl6pPr lvl="5" algn="ctr">
              <a:spcBef>
                <a:spcPts val="0"/>
              </a:spcBef>
              <a:buSzPct val="100000"/>
              <a:defRPr sz="7680"/>
            </a:lvl6pPr>
            <a:lvl7pPr lvl="6" algn="ctr">
              <a:spcBef>
                <a:spcPts val="0"/>
              </a:spcBef>
              <a:buSzPct val="100000"/>
              <a:defRPr sz="7680"/>
            </a:lvl7pPr>
            <a:lvl8pPr lvl="7" algn="ctr">
              <a:spcBef>
                <a:spcPts val="0"/>
              </a:spcBef>
              <a:buSzPct val="100000"/>
              <a:defRPr sz="7680"/>
            </a:lvl8pPr>
            <a:lvl9pPr lvl="8" algn="ctr">
              <a:spcBef>
                <a:spcPts val="0"/>
              </a:spcBef>
              <a:buSzPct val="100000"/>
              <a:defRPr sz="7680"/>
            </a:lvl9pPr>
          </a:lstStyle>
          <a:p>
            <a:endParaRPr dirty="0"/>
          </a:p>
        </p:txBody>
      </p:sp>
    </p:spTree>
    <p:extLst>
      <p:ext uri="{BB962C8B-B14F-4D97-AF65-F5344CB8AC3E}">
        <p14:creationId xmlns:p14="http://schemas.microsoft.com/office/powerpoint/2010/main" val="3343603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Copyright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2019</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514600" y="7899655"/>
              <a:ext cx="111315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Copyright IBM Corporation 2019</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514600" y="7899655"/>
              <a:ext cx="111315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7589520"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Copyright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2019</a:t>
              </a:r>
            </a:p>
          </p:txBody>
        </p:sp>
        <p:sp>
          <p:nvSpPr>
            <p:cNvPr id="16" name="Date Placeholder 2"/>
            <p:cNvSpPr txBox="1">
              <a:spLocks/>
            </p:cNvSpPr>
            <p:nvPr userDrawn="1"/>
          </p:nvSpPr>
          <p:spPr>
            <a:xfrm>
              <a:off x="2560320" y="7899655"/>
              <a:ext cx="106743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Copyright IBM Corporation 2019</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560320" y="7899655"/>
              <a:ext cx="106743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9"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Copyright IBM Corporation 2019</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606040" y="7899655"/>
              <a:ext cx="102171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1"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10" name="Rectangle 9"/>
          <p:cNvSpPr/>
          <p:nvPr userDrawn="1"/>
        </p:nvSpPr>
        <p:spPr>
          <a:xfrm>
            <a:off x="0" y="1948026"/>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vert="horz" lIns="0" tIns="0" rIns="0" bIns="0" rtlCol="0" anchor="t">
            <a:noAutofit/>
          </a:bodyPr>
          <a:lstStyle>
            <a:lvl1pPr>
              <a:defRPr lang="en-US" sz="1600" dirty="0">
                <a:solidFill>
                  <a:schemeClr val="accent1"/>
                </a:solidFill>
                <a:latin typeface="IBM Plex Sans" charset="0"/>
                <a:ea typeface="IBM Plex Sans" charset="0"/>
                <a:cs typeface="IBM Plex Sans" charset="0"/>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Copyright IBM Corporation 2019</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560320" y="7899655"/>
              <a:ext cx="106743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Copyright IBM Corporation 2019 </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697480" y="7899655"/>
              <a:ext cx="93027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6"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6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27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685800"/>
            <a:ext cx="658368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 Copyright IBM Corporation 2019 </a:t>
              </a:r>
            </a:p>
          </p:txBody>
        </p:sp>
        <p:sp>
          <p:nvSpPr>
            <p:cNvPr id="14" name="Date Placeholder 2"/>
            <p:cNvSpPr txBox="1">
              <a:spLocks/>
            </p:cNvSpPr>
            <p:nvPr userDrawn="1"/>
          </p:nvSpPr>
          <p:spPr>
            <a:xfrm>
              <a:off x="2560320" y="7899655"/>
              <a:ext cx="106743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454858"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7589520"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700441"/>
            <a:ext cx="6583680" cy="457200"/>
          </a:xfrm>
        </p:spPr>
        <p:txBody>
          <a:bodyPr tIns="0" anchor="b"/>
          <a:lstStyle>
            <a:lvl1pPr>
              <a:defRPr sz="800" b="0">
                <a:solidFill>
                  <a:schemeClr val="tx1">
                    <a:alpha val="6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2019 </a:t>
              </a:r>
            </a:p>
          </p:txBody>
        </p:sp>
        <p:sp>
          <p:nvSpPr>
            <p:cNvPr id="14" name="Date Placeholder 2"/>
            <p:cNvSpPr txBox="1">
              <a:spLocks/>
            </p:cNvSpPr>
            <p:nvPr userDrawn="1"/>
          </p:nvSpPr>
          <p:spPr>
            <a:xfrm>
              <a:off x="2560320" y="7899655"/>
              <a:ext cx="106743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 Copyright IBM Corporation 2019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 Copyright IBM Corporation 2019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2228" y="7541839"/>
            <a:ext cx="570972"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 Copyright IBM Corporation 2019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 Copyright IBM Corporation 2018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 Copyright IBM Corporation 2019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963862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 Copyright IBM Corporation 2019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1371600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6516435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 Copyright IBM Corporation 2019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1371600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638476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65106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39483871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7262487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37409299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28938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4630400" cy="8229600"/>
          </a:xfrm>
        </p:spPr>
        <p:txBody>
          <a:bodyPr/>
          <a:lstStyle/>
          <a:p>
            <a:endParaRPr lang="en-US"/>
          </a:p>
        </p:txBody>
      </p:sp>
      <p:sp>
        <p:nvSpPr>
          <p:cNvPr id="11" name="Title 10"/>
          <p:cNvSpPr>
            <a:spLocks noGrp="1"/>
          </p:cNvSpPr>
          <p:nvPr>
            <p:ph type="title"/>
          </p:nvPr>
        </p:nvSpPr>
        <p:spPr>
          <a:xfrm>
            <a:off x="4114800" y="411480"/>
            <a:ext cx="10058400" cy="3383280"/>
          </a:xfrm>
        </p:spPr>
        <p:txBody>
          <a:bodyPr>
            <a:noAutofit/>
          </a:bodyPr>
          <a:lstStyle>
            <a:lvl1pPr>
              <a:defRPr sz="54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97147" y="7541839"/>
            <a:ext cx="570973" cy="230561"/>
          </a:xfrm>
          <a:prstGeom prst="rect">
            <a:avLst/>
          </a:prstGeom>
        </p:spPr>
      </p:pic>
    </p:spTree>
    <p:extLst>
      <p:ext uri="{BB962C8B-B14F-4D97-AF65-F5344CB8AC3E}">
        <p14:creationId xmlns:p14="http://schemas.microsoft.com/office/powerpoint/2010/main" val="19911524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FC4D4C-8CF4-4BA7-8FCF-026F1EC100B5}"/>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9310C770-7754-47C1-B4FF-505A83B28DE8}"/>
              </a:ext>
            </a:extLst>
          </p:cNvPr>
          <p:cNvSpPr>
            <a:spLocks noGrp="1"/>
          </p:cNvSpPr>
          <p:nvPr>
            <p:ph type="dt" sz="half" idx="10"/>
          </p:nvPr>
        </p:nvSpPr>
        <p:spPr/>
        <p:txBody>
          <a:bodyPr/>
          <a:lstStyle/>
          <a:p>
            <a:fld id="{12CD1944-1C93-4B1A-BF31-DB03F8DE91B3}" type="datetimeFigureOut">
              <a:rPr lang="zh-TW" altLang="en-US" smtClean="0"/>
              <a:t>2020/12/22</a:t>
            </a:fld>
            <a:endParaRPr lang="zh-TW" altLang="en-US"/>
          </a:p>
        </p:txBody>
      </p:sp>
      <p:sp>
        <p:nvSpPr>
          <p:cNvPr id="4" name="頁尾版面配置區 3">
            <a:extLst>
              <a:ext uri="{FF2B5EF4-FFF2-40B4-BE49-F238E27FC236}">
                <a16:creationId xmlns:a16="http://schemas.microsoft.com/office/drawing/2014/main" id="{A8291B3A-7CFA-433F-B8E3-F8115DEBAFEF}"/>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9C5F0C47-A30D-471D-B2CB-A1EFCD423286}"/>
              </a:ext>
            </a:extLst>
          </p:cNvPr>
          <p:cNvSpPr>
            <a:spLocks noGrp="1"/>
          </p:cNvSpPr>
          <p:nvPr>
            <p:ph type="sldNum" sz="quarter" idx="12"/>
          </p:nvPr>
        </p:nvSpPr>
        <p:spPr/>
        <p:txBody>
          <a:bodyPr/>
          <a:lstStyle/>
          <a:p>
            <a:fld id="{DAEDAF08-0D8B-43E3-9D4B-CAAF74659D88}" type="slidenum">
              <a:rPr lang="zh-TW" altLang="en-US" smtClean="0"/>
              <a:t>‹#›</a:t>
            </a:fld>
            <a:endParaRPr lang="zh-TW" altLang="en-US"/>
          </a:p>
        </p:txBody>
      </p:sp>
    </p:spTree>
    <p:extLst>
      <p:ext uri="{BB962C8B-B14F-4D97-AF65-F5344CB8AC3E}">
        <p14:creationId xmlns:p14="http://schemas.microsoft.com/office/powerpoint/2010/main" val="21756083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857328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0156498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232955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731664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186487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2019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2019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FC4D4C-8CF4-4BA7-8FCF-026F1EC100B5}"/>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9310C770-7754-47C1-B4FF-505A83B28DE8}"/>
              </a:ext>
            </a:extLst>
          </p:cNvPr>
          <p:cNvSpPr>
            <a:spLocks noGrp="1"/>
          </p:cNvSpPr>
          <p:nvPr>
            <p:ph type="dt" sz="half" idx="10"/>
          </p:nvPr>
        </p:nvSpPr>
        <p:spPr/>
        <p:txBody>
          <a:bodyPr/>
          <a:lstStyle/>
          <a:p>
            <a:fld id="{12CD1944-1C93-4B1A-BF31-DB03F8DE91B3}" type="datetimeFigureOut">
              <a:rPr lang="zh-TW" altLang="en-US" smtClean="0"/>
              <a:t>2020/12/22</a:t>
            </a:fld>
            <a:endParaRPr lang="zh-TW" altLang="en-US"/>
          </a:p>
        </p:txBody>
      </p:sp>
      <p:sp>
        <p:nvSpPr>
          <p:cNvPr id="4" name="頁尾版面配置區 3">
            <a:extLst>
              <a:ext uri="{FF2B5EF4-FFF2-40B4-BE49-F238E27FC236}">
                <a16:creationId xmlns:a16="http://schemas.microsoft.com/office/drawing/2014/main" id="{A8291B3A-7CFA-433F-B8E3-F8115DEBAFEF}"/>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9C5F0C47-A30D-471D-B2CB-A1EFCD423286}"/>
              </a:ext>
            </a:extLst>
          </p:cNvPr>
          <p:cNvSpPr>
            <a:spLocks noGrp="1"/>
          </p:cNvSpPr>
          <p:nvPr>
            <p:ph type="sldNum" sz="quarter" idx="12"/>
          </p:nvPr>
        </p:nvSpPr>
        <p:spPr/>
        <p:txBody>
          <a:bodyPr/>
          <a:lstStyle/>
          <a:p>
            <a:fld id="{DAEDAF08-0D8B-43E3-9D4B-CAAF74659D88}" type="slidenum">
              <a:rPr lang="zh-TW" altLang="en-US" smtClean="0"/>
              <a:t>‹#›</a:t>
            </a:fld>
            <a:endParaRPr lang="zh-TW" altLang="en-US"/>
          </a:p>
        </p:txBody>
      </p:sp>
    </p:spTree>
    <p:extLst>
      <p:ext uri="{BB962C8B-B14F-4D97-AF65-F5344CB8AC3E}">
        <p14:creationId xmlns:p14="http://schemas.microsoft.com/office/powerpoint/2010/main" val="29820859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07877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457200" y="265176"/>
            <a:ext cx="6583680" cy="274320"/>
          </a:xfrm>
        </p:spPr>
        <p:txBody>
          <a:bodyPr tIns="0">
            <a:noAutofit/>
          </a:bodyPr>
          <a:lstStyle>
            <a:lvl1pPr marL="0" marR="0" indent="0" algn="l" defTabSz="1097280" rtl="0" eaLnBrk="1" fontAlgn="auto" latinLnBrk="0" hangingPunct="1">
              <a:lnSpc>
                <a:spcPct val="105000"/>
              </a:lnSpc>
              <a:spcBef>
                <a:spcPts val="600"/>
              </a:spcBef>
              <a:spcAft>
                <a:spcPts val="0"/>
              </a:spcAft>
              <a:buClrTx/>
              <a:buSzTx/>
              <a:buFontTx/>
              <a:buNone/>
              <a:tabLst/>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marL="0" marR="0" lvl="0" indent="0" algn="l" defTabSz="1097280" rtl="0" eaLnBrk="1" fontAlgn="auto" latinLnBrk="0" hangingPunct="1">
              <a:lnSpc>
                <a:spcPct val="105000"/>
              </a:lnSpc>
              <a:spcBef>
                <a:spcPts val="600"/>
              </a:spcBef>
              <a:spcAft>
                <a:spcPts val="0"/>
              </a:spcAft>
              <a:buClrTx/>
              <a:buSzTx/>
              <a:buFontTx/>
              <a:buNone/>
              <a:tabLst/>
              <a:defRPr/>
            </a:pPr>
            <a:r>
              <a:rPr lang="zh-TW" altLang="en-US" dirty="0"/>
              <a:t>台灣大哥大</a:t>
            </a:r>
            <a:r>
              <a:rPr lang="en-US" altLang="zh-TW" dirty="0"/>
              <a:t>-</a:t>
            </a:r>
            <a:r>
              <a:rPr lang="zh-TW" altLang="en-US" dirty="0"/>
              <a:t>智慧音箱</a:t>
            </a:r>
          </a:p>
          <a:p>
            <a:pPr lvl="0"/>
            <a:endParaRPr lang="en-US" dirty="0"/>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 Copyright IBM Corporation 2019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144037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cxnSp>
        <p:nvCxnSpPr>
          <p:cNvPr id="15" name="Straight Connector 14"/>
          <p:cNvCxnSpPr/>
          <p:nvPr userDrawn="1"/>
        </p:nvCxnSpPr>
        <p:spPr>
          <a:xfrm>
            <a:off x="18288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2" cy="230561"/>
          </a:xfrm>
          <a:prstGeom prst="rect">
            <a:avLst/>
          </a:prstGeom>
        </p:spPr>
      </p:pic>
      <p:cxnSp>
        <p:nvCxnSpPr>
          <p:cNvPr id="12" name="Straight Connector 11"/>
          <p:cNvCxnSpPr/>
          <p:nvPr userDrawn="1"/>
        </p:nvCxnSpPr>
        <p:spPr>
          <a:xfrm>
            <a:off x="5943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0515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657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4114800" y="435811"/>
            <a:ext cx="9829800" cy="1188720"/>
          </a:xfrm>
        </p:spPr>
        <p:txBody>
          <a:bodyPr>
            <a:noAutofit/>
          </a:bodyPr>
          <a:lstStyle>
            <a:lvl1pPr marL="0" indent="0">
              <a:tabLst/>
              <a:defRPr sz="3600" b="1">
                <a:solidFill>
                  <a:schemeClr val="tx1"/>
                </a:solidFill>
              </a:defRPr>
            </a:lvl1pPr>
          </a:lstStyle>
          <a:p>
            <a:r>
              <a:rPr lang="en-US" dirty="0"/>
              <a:t>Click to edit Master title style</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2228" y="7541839"/>
            <a:ext cx="570972"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spTree>
    <p:extLst>
      <p:ext uri="{BB962C8B-B14F-4D97-AF65-F5344CB8AC3E}">
        <p14:creationId xmlns:p14="http://schemas.microsoft.com/office/powerpoint/2010/main" val="24243398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Caption">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2410771" y="7359499"/>
            <a:ext cx="10003189" cy="574008"/>
          </a:xfrm>
          <a:prstGeom prst="rect">
            <a:avLst/>
          </a:prstGeom>
        </p:spPr>
        <p:txBody>
          <a:bodyPr lIns="91425" tIns="91425" rIns="91425" bIns="91425" anchor="t" anchorCtr="0"/>
          <a:lstStyle>
            <a:lvl1pPr lvl="0" algn="ctr">
              <a:spcBef>
                <a:spcPts val="576"/>
              </a:spcBef>
              <a:buSzPct val="100000"/>
              <a:buNone/>
              <a:defRPr sz="2880" b="1"/>
            </a:lvl1pPr>
          </a:lstStyle>
          <a:p>
            <a:endParaRPr/>
          </a:p>
        </p:txBody>
      </p:sp>
      <p:sp>
        <p:nvSpPr>
          <p:cNvPr id="3" name="Rectangle 2">
            <a:extLst>
              <a:ext uri="{FF2B5EF4-FFF2-40B4-BE49-F238E27FC236}">
                <a16:creationId xmlns:a16="http://schemas.microsoft.com/office/drawing/2014/main" id="{80FC25B6-06C7-4FA3-92FF-A63E953E74B7}"/>
              </a:ext>
            </a:extLst>
          </p:cNvPr>
          <p:cNvSpPr/>
          <p:nvPr userDrawn="1"/>
        </p:nvSpPr>
        <p:spPr>
          <a:xfrm>
            <a:off x="0" y="0"/>
            <a:ext cx="14630400" cy="41148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Tree>
    <p:extLst>
      <p:ext uri="{BB962C8B-B14F-4D97-AF65-F5344CB8AC3E}">
        <p14:creationId xmlns:p14="http://schemas.microsoft.com/office/powerpoint/2010/main" val="258022240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2019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8"/>
            <a:ext cx="6583680" cy="6629400"/>
          </a:xfrm>
        </p:spPr>
        <p:txBody>
          <a:bodyPr>
            <a:noAutofit/>
          </a:bodyPr>
          <a:lstStyle>
            <a:lvl1pPr>
              <a:spcBef>
                <a:spcPts val="6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solidFill>
            <a:schemeClr val="tx2">
              <a:lumMod val="50000"/>
            </a:schemeClr>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4114800"/>
            <a:ext cx="7315200" cy="4114800"/>
          </a:xfrm>
          <a:prstGeom prst="rect">
            <a:avLst/>
          </a:prstGeom>
          <a:solidFill>
            <a:schemeClr val="accent3"/>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66972"/>
            <a:ext cx="6583680" cy="6629400"/>
          </a:xfrm>
        </p:spPr>
        <p:txBody>
          <a:bodyPr>
            <a:noAutofit/>
          </a:bodyPr>
          <a:lstStyle>
            <a:lvl1pPr>
              <a:spcBef>
                <a:spcPts val="6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4087906"/>
            <a:ext cx="3657600" cy="4160520"/>
          </a:xfrm>
          <a:prstGeom prst="rect">
            <a:avLst/>
          </a:prstGeom>
          <a:solidFill>
            <a:schemeClr val="tx1"/>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4087906"/>
            <a:ext cx="3657600" cy="4160520"/>
          </a:xfrm>
          <a:prstGeom prst="rect">
            <a:avLst/>
          </a:prstGeom>
          <a:solidFill>
            <a:schemeClr val="bg2"/>
          </a:solidFill>
          <a:ln>
            <a:noFill/>
          </a:ln>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6880"/>
            <a:ext cx="7315200" cy="4114800"/>
          </a:xfrm>
          <a:prstGeom prst="rect">
            <a:avLst/>
          </a:prstGeom>
          <a:solidFill>
            <a:schemeClr val="accent2"/>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2019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 Copyright IBM Corporation 2018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 Copyright IBM Corporation 2019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a:defRPr lang="en-US" sz="800"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ext uri="{BB962C8B-B14F-4D97-AF65-F5344CB8AC3E}">
        <p14:creationId xmlns:p14="http://schemas.microsoft.com/office/powerpoint/2010/main" val="38779157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lang="en-US" sz="1600"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73088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67421" y="0"/>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12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5" name="Title 7"/>
          <p:cNvSpPr>
            <a:spLocks noGrp="1"/>
          </p:cNvSpPr>
          <p:nvPr>
            <p:ph type="title"/>
          </p:nvPr>
        </p:nvSpPr>
        <p:spPr>
          <a:xfrm>
            <a:off x="457200" y="2057400"/>
            <a:ext cx="2971800" cy="3657600"/>
          </a:xfrm>
        </p:spPr>
        <p:txBody>
          <a:bodyPr tIns="228600"/>
          <a:lstStyle/>
          <a:p>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73152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73773" y="0"/>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76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973" y="0"/>
            <a:ext cx="3657600" cy="8229600"/>
          </a:xfrm>
          <a:prstGeom prst="rect">
            <a:avLst/>
          </a:prstGeom>
          <a:noFill/>
        </p:spPr>
        <p:txBody>
          <a:bodyPr lIns="228600" tIns="228600" rIns="0" bIns="0"/>
          <a:lstStyle>
            <a:lvl1pPr>
              <a:defRPr>
                <a:latin typeface="IBM Plex Sans" panose="020B0503050000000000" pitchFamily="34" charset="0"/>
              </a:defRPr>
            </a:lvl1pPr>
          </a:lstStyle>
          <a:p>
            <a:endParaRPr lang="en-US" sz="7200" b="1" dirty="0"/>
          </a:p>
          <a:p>
            <a:endParaRPr lang="en-US" dirty="0"/>
          </a:p>
        </p:txBody>
      </p:sp>
      <p:sp>
        <p:nvSpPr>
          <p:cNvPr id="11"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sz="1600">
                <a:solidFill>
                  <a:schemeClr val="accent1"/>
                </a:solidFill>
                <a:latin typeface="IBM Plex Sans" panose="020B0503050000000000"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330143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 Copyright IBM Corporation 2019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extLst>
      <p:ext uri="{BB962C8B-B14F-4D97-AF65-F5344CB8AC3E}">
        <p14:creationId xmlns:p14="http://schemas.microsoft.com/office/powerpoint/2010/main" val="158893214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88350417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Copyright IBM Corporation 2018</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560320" y="7899655"/>
              <a:ext cx="106743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218653454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84773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heme" Target="../theme/theme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image" Target="../media/image3.png"/><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image" Target="../media/image2.png"/><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theme" Target="../theme/theme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766" r:id="rId3"/>
    <p:sldLayoutId id="2147483754" r:id="rId4"/>
    <p:sldLayoutId id="2147483681" r:id="rId5"/>
    <p:sldLayoutId id="2147483684" r:id="rId6"/>
    <p:sldLayoutId id="2147483767" r:id="rId7"/>
    <p:sldLayoutId id="2147483731" r:id="rId8"/>
    <p:sldLayoutId id="2147483757" r:id="rId9"/>
    <p:sldLayoutId id="2147483768" r:id="rId10"/>
    <p:sldLayoutId id="2147483758" r:id="rId11"/>
    <p:sldLayoutId id="2147483669" r:id="rId12"/>
    <p:sldLayoutId id="2147483769" r:id="rId13"/>
    <p:sldLayoutId id="2147483773" r:id="rId14"/>
    <p:sldLayoutId id="2147483772" r:id="rId15"/>
    <p:sldLayoutId id="2147483771" r:id="rId16"/>
    <p:sldLayoutId id="2147483774" r:id="rId17"/>
    <p:sldLayoutId id="2147483730" r:id="rId18"/>
    <p:sldLayoutId id="2147483770" r:id="rId19"/>
    <p:sldLayoutId id="2147483752" r:id="rId20"/>
    <p:sldLayoutId id="2147483820" r:id="rId21"/>
  </p:sldLayoutIdLst>
  <p:txStyles>
    <p:titleStyle>
      <a:lvl1pPr algn="l" defTabSz="1097280" rtl="0" eaLnBrk="1" latinLnBrk="0" hangingPunct="1">
        <a:lnSpc>
          <a:spcPct val="90000"/>
        </a:lnSpc>
        <a:spcBef>
          <a:spcPct val="0"/>
        </a:spcBef>
        <a:buNone/>
        <a:defRPr sz="3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IBM Plex Sans" charset="0"/>
          <a:ea typeface="IBM Plex Sans" charset="0"/>
          <a:cs typeface="Arial"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Copyright IBM Corporation 2019</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0" name="Date Placeholder 2"/>
            <p:cNvSpPr txBox="1">
              <a:spLocks/>
            </p:cNvSpPr>
            <p:nvPr userDrawn="1"/>
          </p:nvSpPr>
          <p:spPr>
            <a:xfrm>
              <a:off x="2560320" y="7899655"/>
              <a:ext cx="97599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686" r:id="rId1"/>
    <p:sldLayoutId id="2147483745" r:id="rId2"/>
    <p:sldLayoutId id="2147483733" r:id="rId3"/>
    <p:sldLayoutId id="2147483746" r:id="rId4"/>
    <p:sldLayoutId id="2147483776" r:id="rId5"/>
    <p:sldLayoutId id="2147483777" r:id="rId6"/>
    <p:sldLayoutId id="2147483781" r:id="rId7"/>
    <p:sldLayoutId id="2147483701" r:id="rId8"/>
    <p:sldLayoutId id="2147483751" r:id="rId9"/>
    <p:sldLayoutId id="2147483779" r:id="rId10"/>
    <p:sldLayoutId id="2147483702" r:id="rId11"/>
    <p:sldLayoutId id="2147483744" r:id="rId12"/>
    <p:sldLayoutId id="2147483759" r:id="rId13"/>
    <p:sldLayoutId id="2147483760" r:id="rId14"/>
    <p:sldLayoutId id="2147483687" r:id="rId15"/>
    <p:sldLayoutId id="2147483685" r:id="rId16"/>
    <p:sldLayoutId id="2147483783" r:id="rId17"/>
    <p:sldLayoutId id="2147483784" r:id="rId18"/>
    <p:sldLayoutId id="2147483785" r:id="rId19"/>
    <p:sldLayoutId id="2147483792" r:id="rId20"/>
    <p:sldLayoutId id="2147483798" r:id="rId21"/>
    <p:sldLayoutId id="2147483793" r:id="rId22"/>
    <p:sldLayoutId id="2147483794" r:id="rId23"/>
    <p:sldLayoutId id="2147483799" r:id="rId24"/>
    <p:sldLayoutId id="2147483800" r:id="rId25"/>
    <p:sldLayoutId id="2147483801" r:id="rId26"/>
    <p:sldLayoutId id="2147483802" r:id="rId27"/>
    <p:sldLayoutId id="2147483816" r:id="rId28"/>
    <p:sldLayoutId id="2147483817" r:id="rId29"/>
    <p:sldLayoutId id="2147483818" r:id="rId30"/>
    <p:sldLayoutId id="2147483819" r:id="rId31"/>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2019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63" r:id="rId3"/>
    <p:sldLayoutId id="2147483764" r:id="rId4"/>
    <p:sldLayoutId id="2147483737" r:id="rId5"/>
    <p:sldLayoutId id="2147483761" r:id="rId6"/>
    <p:sldLayoutId id="2147483762" r:id="rId7"/>
    <p:sldLayoutId id="2147483791" r:id="rId8"/>
    <p:sldLayoutId id="2147483796" r:id="rId9"/>
    <p:sldLayoutId id="2147483795" r:id="rId10"/>
    <p:sldLayoutId id="2147483749" r:id="rId11"/>
    <p:sldLayoutId id="2147483747" r:id="rId12"/>
    <p:sldLayoutId id="2147483748" r:id="rId13"/>
    <p:sldLayoutId id="2147483797" r:id="rId14"/>
    <p:sldLayoutId id="2147483782" r:id="rId15"/>
    <p:sldLayoutId id="2147483739" r:id="rId16"/>
    <p:sldLayoutId id="2147483765" r:id="rId17"/>
    <p:sldLayoutId id="2147483775" r:id="rId18"/>
    <p:sldLayoutId id="2147483780" r:id="rId19"/>
    <p:sldLayoutId id="2147483743" r:id="rId20"/>
    <p:sldLayoutId id="2147483750" r:id="rId21"/>
    <p:sldLayoutId id="2147483753" r:id="rId22"/>
    <p:sldLayoutId id="2147483713" r:id="rId23"/>
    <p:sldLayoutId id="2147483714" r:id="rId24"/>
    <p:sldLayoutId id="2147483813" r:id="rId25"/>
    <p:sldLayoutId id="2147483814" r:id="rId26"/>
    <p:sldLayoutId id="2147483815" r:id="rId27"/>
    <p:sldLayoutId id="2147483822" r:id="rId28"/>
    <p:sldLayoutId id="2147483823" r:id="rId29"/>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 Copyright IBM Corporation 2019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972048"/>
      </p:ext>
    </p:extLst>
  </p:cSld>
  <p:clrMap bg1="lt1" tx1="dk1" bg2="lt2" tx2="dk2" accent1="accent1" accent2="accent2" accent3="accent3" accent4="accent4" accent5="accent5" accent6="accent6" hlink="hlink" folHlink="folHlink"/>
  <p:sldLayoutIdLst>
    <p:sldLayoutId id="2147483716" r:id="rId1"/>
    <p:sldLayoutId id="2147483724" r:id="rId2"/>
    <p:sldLayoutId id="2147483725" r:id="rId3"/>
    <p:sldLayoutId id="2147483729" r:id="rId4"/>
    <p:sldLayoutId id="2147483790" r:id="rId5"/>
    <p:sldLayoutId id="2147483728" r:id="rId6"/>
    <p:sldLayoutId id="2147483786" r:id="rId7"/>
    <p:sldLayoutId id="2147483721" r:id="rId8"/>
    <p:sldLayoutId id="2147483787" r:id="rId9"/>
    <p:sldLayoutId id="2147483788" r:id="rId10"/>
    <p:sldLayoutId id="2147483789" r:id="rId11"/>
    <p:sldLayoutId id="2147483806" r:id="rId12"/>
    <p:sldLayoutId id="2147483808" r:id="rId13"/>
    <p:sldLayoutId id="2147483809" r:id="rId14"/>
    <p:sldLayoutId id="2147483810" r:id="rId15"/>
    <p:sldLayoutId id="2147483811" r:id="rId16"/>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3.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3.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3.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60.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png"/><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1.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49.png"/><Relationship Id="rId12" Type="http://schemas.openxmlformats.org/officeDocument/2006/relationships/image" Target="../media/image39.png"/><Relationship Id="rId17" Type="http://schemas.openxmlformats.org/officeDocument/2006/relationships/image" Target="../media/image34.png"/><Relationship Id="rId2" Type="http://schemas.openxmlformats.org/officeDocument/2006/relationships/notesSlide" Target="../notesSlides/notesSlide19.xml"/><Relationship Id="rId16" Type="http://schemas.openxmlformats.org/officeDocument/2006/relationships/image" Target="../media/image41.jpg"/><Relationship Id="rId1" Type="http://schemas.openxmlformats.org/officeDocument/2006/relationships/slideLayout" Target="../slideLayouts/slideLayout60.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40.jp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6.png"/><Relationship Id="rId3" Type="http://schemas.openxmlformats.org/officeDocument/2006/relationships/image" Target="../media/image54.jpe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5.png"/><Relationship Id="rId2" Type="http://schemas.openxmlformats.org/officeDocument/2006/relationships/notesSlide" Target="../notesSlides/notesSlide21.xml"/><Relationship Id="rId16" Type="http://schemas.openxmlformats.org/officeDocument/2006/relationships/image" Target="../media/image64.png"/><Relationship Id="rId1" Type="http://schemas.openxmlformats.org/officeDocument/2006/relationships/slideLayout" Target="../slideLayouts/slideLayout60.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35.png"/><Relationship Id="rId15" Type="http://schemas.openxmlformats.org/officeDocument/2006/relationships/image" Target="../media/image63.png"/><Relationship Id="rId10" Type="http://schemas.openxmlformats.org/officeDocument/2006/relationships/image" Target="../media/image59.png"/><Relationship Id="rId19" Type="http://schemas.openxmlformats.org/officeDocument/2006/relationships/image" Target="../media/image67.jpg"/><Relationship Id="rId4" Type="http://schemas.openxmlformats.org/officeDocument/2006/relationships/image" Target="../media/image34.png"/><Relationship Id="rId9" Type="http://schemas.openxmlformats.org/officeDocument/2006/relationships/image" Target="../media/image58.png"/><Relationship Id="rId1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Layout" Target="../slideLayouts/slideLayout60.xml"/><Relationship Id="rId6" Type="http://schemas.microsoft.com/office/2007/relationships/hdphoto" Target="../media/hdphoto1.wdp"/><Relationship Id="rId5" Type="http://schemas.openxmlformats.org/officeDocument/2006/relationships/image" Target="../media/image62.png"/><Relationship Id="rId10" Type="http://schemas.openxmlformats.org/officeDocument/2006/relationships/image" Target="../media/image69.svg"/><Relationship Id="rId4" Type="http://schemas.openxmlformats.org/officeDocument/2006/relationships/image" Target="../media/image63.png"/><Relationship Id="rId9" Type="http://schemas.openxmlformats.org/officeDocument/2006/relationships/image" Target="../media/image6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7.png"/><Relationship Id="rId18" Type="http://schemas.openxmlformats.org/officeDocument/2006/relationships/image" Target="../media/image63.png"/><Relationship Id="rId3" Type="http://schemas.openxmlformats.org/officeDocument/2006/relationships/image" Target="../media/image70.png"/><Relationship Id="rId21" Type="http://schemas.openxmlformats.org/officeDocument/2006/relationships/image" Target="../media/image66.png"/><Relationship Id="rId7" Type="http://schemas.openxmlformats.org/officeDocument/2006/relationships/image" Target="../media/image55.png"/><Relationship Id="rId12" Type="http://schemas.openxmlformats.org/officeDocument/2006/relationships/image" Target="../media/image35.png"/><Relationship Id="rId17" Type="http://schemas.microsoft.com/office/2007/relationships/hdphoto" Target="../media/hdphoto1.wdp"/><Relationship Id="rId2" Type="http://schemas.openxmlformats.org/officeDocument/2006/relationships/notesSlide" Target="../notesSlides/notesSlide24.xml"/><Relationship Id="rId16" Type="http://schemas.openxmlformats.org/officeDocument/2006/relationships/image" Target="../media/image62.png"/><Relationship Id="rId20" Type="http://schemas.openxmlformats.org/officeDocument/2006/relationships/image" Target="../media/image65.png"/><Relationship Id="rId1" Type="http://schemas.openxmlformats.org/officeDocument/2006/relationships/slideLayout" Target="../slideLayouts/slideLayout62.xml"/><Relationship Id="rId6" Type="http://schemas.openxmlformats.org/officeDocument/2006/relationships/image" Target="../media/image54.jpeg"/><Relationship Id="rId11" Type="http://schemas.openxmlformats.org/officeDocument/2006/relationships/image" Target="../media/image60.png"/><Relationship Id="rId24" Type="http://schemas.microsoft.com/office/2007/relationships/hdphoto" Target="../media/hdphoto3.wdp"/><Relationship Id="rId5" Type="http://schemas.openxmlformats.org/officeDocument/2006/relationships/image" Target="../media/image34.png"/><Relationship Id="rId15" Type="http://schemas.openxmlformats.org/officeDocument/2006/relationships/image" Target="../media/image61.png"/><Relationship Id="rId23" Type="http://schemas.openxmlformats.org/officeDocument/2006/relationships/image" Target="../media/image72.png"/><Relationship Id="rId10" Type="http://schemas.openxmlformats.org/officeDocument/2006/relationships/image" Target="../media/image59.png"/><Relationship Id="rId19" Type="http://schemas.openxmlformats.org/officeDocument/2006/relationships/image" Target="../media/image64.png"/><Relationship Id="rId4" Type="http://schemas.microsoft.com/office/2007/relationships/hdphoto" Target="../media/hdphoto2.wdp"/><Relationship Id="rId9" Type="http://schemas.openxmlformats.org/officeDocument/2006/relationships/image" Target="../media/image67.jpg"/><Relationship Id="rId14" Type="http://schemas.openxmlformats.org/officeDocument/2006/relationships/image" Target="../media/image58.png"/><Relationship Id="rId22"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4.svg"/><Relationship Id="rId7" Type="http://schemas.openxmlformats.org/officeDocument/2006/relationships/image" Target="../media/image78.svg"/><Relationship Id="rId2" Type="http://schemas.openxmlformats.org/officeDocument/2006/relationships/image" Target="../media/image73.png"/><Relationship Id="rId1" Type="http://schemas.openxmlformats.org/officeDocument/2006/relationships/slideLayout" Target="../slideLayouts/slideLayout60.xml"/><Relationship Id="rId6" Type="http://schemas.openxmlformats.org/officeDocument/2006/relationships/image" Target="../media/image77.png"/><Relationship Id="rId5" Type="http://schemas.openxmlformats.org/officeDocument/2006/relationships/image" Target="../media/image76.sv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3" Type="http://schemas.openxmlformats.org/officeDocument/2006/relationships/hyperlink" Target="https://www.thenewslens.com/article/96525" TargetMode="External"/><Relationship Id="rId2" Type="http://schemas.openxmlformats.org/officeDocument/2006/relationships/notesSlide" Target="../notesSlides/notesSlide3.xml"/><Relationship Id="rId1" Type="http://schemas.openxmlformats.org/officeDocument/2006/relationships/slideLayout" Target="../slideLayouts/slideLayout6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0.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0.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hyperlink" Target="https://www.emarketer.com/content/smart-speaker-shopping-gains-traction" TargetMode="External"/><Relationship Id="rId2" Type="http://schemas.openxmlformats.org/officeDocument/2006/relationships/notesSlide" Target="../notesSlides/notesSlide7.xml"/><Relationship Id="rId1" Type="http://schemas.openxmlformats.org/officeDocument/2006/relationships/slideLayout" Target="../slideLayouts/slideLayout60.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68D203-BFDD-41B9-88E7-59D221E00421}"/>
              </a:ext>
            </a:extLst>
          </p:cNvPr>
          <p:cNvSpPr>
            <a:spLocks noGrp="1"/>
          </p:cNvSpPr>
          <p:nvPr>
            <p:ph type="title"/>
          </p:nvPr>
        </p:nvSpPr>
        <p:spPr/>
        <p:txBody>
          <a:bodyPr/>
          <a:lstStyle/>
          <a:p>
            <a:pPr>
              <a:lnSpc>
                <a:spcPct val="100000"/>
              </a:lnSpc>
            </a:pPr>
            <a:r>
              <a:rPr lang="zh-TW" altLang="en-US" sz="4000" dirty="0">
                <a:solidFill>
                  <a:srgbClr val="000000"/>
                </a:solidFill>
                <a:latin typeface="Microsoft JhengHei Light" panose="020B0304030504040204" pitchFamily="34" charset="-120"/>
                <a:ea typeface="Microsoft JhengHei Light" panose="020B0304030504040204" pitchFamily="34" charset="-120"/>
                <a:cs typeface="IBM Plex Sans" charset="0"/>
              </a:rPr>
              <a:t>台灣大哥大</a:t>
            </a:r>
            <a:br>
              <a:rPr lang="en-US" altLang="zh-TW" sz="3200" dirty="0">
                <a:solidFill>
                  <a:srgbClr val="000000"/>
                </a:solidFill>
                <a:latin typeface="Microsoft JhengHei Light" panose="020B0304030504040204" pitchFamily="34" charset="-120"/>
                <a:ea typeface="Microsoft JhengHei Light" panose="020B0304030504040204" pitchFamily="34" charset="-120"/>
                <a:cs typeface="IBM Plex Sans" charset="0"/>
              </a:rPr>
            </a:br>
            <a:br>
              <a:rPr lang="en-US" altLang="zh-TW" sz="3200" dirty="0">
                <a:solidFill>
                  <a:srgbClr val="000000"/>
                </a:solidFill>
                <a:latin typeface="Microsoft JhengHei Light" panose="020B0304030504040204" pitchFamily="34" charset="-120"/>
                <a:ea typeface="Microsoft JhengHei Light" panose="020B0304030504040204" pitchFamily="34" charset="-120"/>
                <a:cs typeface="IBM Plex Sans" charset="0"/>
              </a:rPr>
            </a:br>
            <a:br>
              <a:rPr lang="en-US" altLang="zh-TW" sz="3200" dirty="0">
                <a:solidFill>
                  <a:srgbClr val="000000"/>
                </a:solidFill>
                <a:latin typeface="Microsoft JhengHei Light" panose="020B0304030504040204" pitchFamily="34" charset="-120"/>
                <a:ea typeface="Microsoft JhengHei Light" panose="020B0304030504040204" pitchFamily="34" charset="-120"/>
                <a:cs typeface="IBM Plex Sans" charset="0"/>
              </a:rPr>
            </a:br>
            <a:r>
              <a:rPr lang="zh-TW" altLang="en-US" sz="3200" b="0" dirty="0">
                <a:solidFill>
                  <a:srgbClr val="000000"/>
                </a:solidFill>
                <a:latin typeface="Microsoft JhengHei Light" panose="020B0304030504040204" pitchFamily="34" charset="-120"/>
                <a:ea typeface="Microsoft JhengHei Light" panose="020B0304030504040204" pitchFamily="34" charset="-120"/>
                <a:cs typeface="IBM Plex Sans" charset="0"/>
              </a:rPr>
              <a:t>如何協助客戶在智慧音箱產業定位， 並運用現有技術創造產品優勢？</a:t>
            </a:r>
            <a:endParaRPr lang="zh-TW" altLang="en-US" dirty="0">
              <a:latin typeface="Microsoft JhengHei Light" panose="020B0304030504040204" pitchFamily="34" charset="-120"/>
              <a:ea typeface="Microsoft JhengHei Light" panose="020B0304030504040204" pitchFamily="34" charset="-120"/>
            </a:endParaRPr>
          </a:p>
        </p:txBody>
      </p:sp>
      <p:sp>
        <p:nvSpPr>
          <p:cNvPr id="4" name="Content Placeholder 2">
            <a:extLst>
              <a:ext uri="{FF2B5EF4-FFF2-40B4-BE49-F238E27FC236}">
                <a16:creationId xmlns:a16="http://schemas.microsoft.com/office/drawing/2014/main" id="{99BC3B42-A5B1-4A2E-B93F-84D271373E95}"/>
              </a:ext>
            </a:extLst>
          </p:cNvPr>
          <p:cNvSpPr txBox="1">
            <a:spLocks/>
          </p:cNvSpPr>
          <p:nvPr/>
        </p:nvSpPr>
        <p:spPr>
          <a:xfrm>
            <a:off x="4111882" y="6172200"/>
            <a:ext cx="8598278" cy="1188720"/>
          </a:xfrm>
          <a:prstGeom prst="rect">
            <a:avLst/>
          </a:prstGeom>
        </p:spPr>
        <p:txBody>
          <a:bodyPr lIns="0" tIns="0" rIns="0" bIns="0">
            <a:noAutofit/>
          </a:bodyPr>
          <a:lst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a:lnSpc>
                <a:spcPct val="100000"/>
              </a:lnSpc>
              <a:spcBef>
                <a:spcPts val="0"/>
              </a:spcBef>
            </a:pPr>
            <a:r>
              <a:rPr lang="en-US" altLang="zh-TW" dirty="0">
                <a:solidFill>
                  <a:schemeClr val="tx1"/>
                </a:solidFill>
                <a:latin typeface="Microsoft JhengHei Light" panose="020B0304030504040204" pitchFamily="34" charset="-120"/>
                <a:ea typeface="Microsoft JhengHei Light" panose="020B0304030504040204" pitchFamily="34" charset="-120"/>
                <a:cs typeface="IBM Plex Sans" charset="0"/>
              </a:rPr>
              <a:t>Sectors: Elton Hung &amp; Benson </a:t>
            </a:r>
            <a:r>
              <a:rPr lang="en-US" altLang="zh-TW" dirty="0" err="1">
                <a:solidFill>
                  <a:schemeClr val="tx1"/>
                </a:solidFill>
                <a:latin typeface="Microsoft JhengHei Light" panose="020B0304030504040204" pitchFamily="34" charset="-120"/>
                <a:ea typeface="Microsoft JhengHei Light" panose="020B0304030504040204" pitchFamily="34" charset="-120"/>
                <a:cs typeface="IBM Plex Sans" charset="0"/>
              </a:rPr>
              <a:t>Zuan</a:t>
            </a:r>
            <a:endParaRPr lang="en-US" altLang="zh-TW" dirty="0">
              <a:solidFill>
                <a:schemeClr val="tx1"/>
              </a:solidFill>
              <a:latin typeface="Microsoft JhengHei Light" panose="020B0304030504040204" pitchFamily="34" charset="-120"/>
              <a:ea typeface="Microsoft JhengHei Light" panose="020B0304030504040204" pitchFamily="34" charset="-120"/>
              <a:cs typeface="IBM Plex Sans" charset="0"/>
            </a:endParaRPr>
          </a:p>
          <a:p>
            <a:pPr marL="0">
              <a:lnSpc>
                <a:spcPct val="100000"/>
              </a:lnSpc>
              <a:spcBef>
                <a:spcPts val="0"/>
              </a:spcBef>
            </a:pPr>
            <a:r>
              <a:rPr lang="en-US" altLang="zh-TW" dirty="0">
                <a:solidFill>
                  <a:schemeClr val="tx1"/>
                </a:solidFill>
                <a:latin typeface="Microsoft JhengHei Light" panose="020B0304030504040204" pitchFamily="34" charset="-120"/>
                <a:ea typeface="Microsoft JhengHei Light" panose="020B0304030504040204" pitchFamily="34" charset="-120"/>
                <a:cs typeface="IBM Plex Sans" charset="0"/>
              </a:rPr>
              <a:t>Mentors: Spin &amp; Duke</a:t>
            </a:r>
          </a:p>
          <a:p>
            <a:pPr marL="0">
              <a:lnSpc>
                <a:spcPct val="100000"/>
              </a:lnSpc>
              <a:spcBef>
                <a:spcPts val="0"/>
              </a:spcBef>
            </a:pPr>
            <a:r>
              <a:rPr lang="en-US" altLang="zh-TW" dirty="0">
                <a:solidFill>
                  <a:schemeClr val="tx1"/>
                </a:solidFill>
                <a:latin typeface="Microsoft JhengHei Light" panose="020B0304030504040204" pitchFamily="34" charset="-120"/>
                <a:ea typeface="Microsoft JhengHei Light" panose="020B0304030504040204" pitchFamily="34" charset="-120"/>
                <a:cs typeface="IBM Plex Sans" charset="0"/>
              </a:rPr>
              <a:t>Members: Alice Liu,</a:t>
            </a:r>
            <a:r>
              <a:rPr lang="zh-TW" altLang="en-US" dirty="0">
                <a:solidFill>
                  <a:schemeClr val="tx1"/>
                </a:solidFill>
                <a:latin typeface="Microsoft JhengHei Light" panose="020B0304030504040204" pitchFamily="34" charset="-120"/>
                <a:ea typeface="Microsoft JhengHei Light" panose="020B0304030504040204" pitchFamily="34" charset="-120"/>
                <a:cs typeface="IBM Plex Sans" charset="0"/>
              </a:rPr>
              <a:t> </a:t>
            </a:r>
            <a:r>
              <a:rPr lang="en-US" altLang="zh-TW" dirty="0">
                <a:solidFill>
                  <a:schemeClr val="tx1"/>
                </a:solidFill>
                <a:latin typeface="Microsoft JhengHei Light" panose="020B0304030504040204" pitchFamily="34" charset="-120"/>
                <a:ea typeface="Microsoft JhengHei Light" panose="020B0304030504040204" pitchFamily="34" charset="-120"/>
                <a:cs typeface="IBM Plex Sans" charset="0"/>
              </a:rPr>
              <a:t>Felix</a:t>
            </a:r>
            <a:r>
              <a:rPr lang="zh-TW" altLang="en-US" dirty="0">
                <a:solidFill>
                  <a:schemeClr val="tx1"/>
                </a:solidFill>
                <a:latin typeface="Microsoft JhengHei Light" panose="020B0304030504040204" pitchFamily="34" charset="-120"/>
                <a:ea typeface="Microsoft JhengHei Light" panose="020B0304030504040204" pitchFamily="34" charset="-120"/>
                <a:cs typeface="IBM Plex Sans" charset="0"/>
              </a:rPr>
              <a:t> </a:t>
            </a:r>
            <a:r>
              <a:rPr lang="en-US" altLang="zh-TW" dirty="0" err="1">
                <a:solidFill>
                  <a:schemeClr val="tx1"/>
                </a:solidFill>
                <a:latin typeface="Microsoft JhengHei Light" panose="020B0304030504040204" pitchFamily="34" charset="-120"/>
                <a:ea typeface="Microsoft JhengHei Light" panose="020B0304030504040204" pitchFamily="34" charset="-120"/>
                <a:cs typeface="IBM Plex Sans" charset="0"/>
              </a:rPr>
              <a:t>Kuan</a:t>
            </a:r>
            <a:r>
              <a:rPr lang="en-US" altLang="zh-TW" dirty="0">
                <a:solidFill>
                  <a:schemeClr val="tx1"/>
                </a:solidFill>
                <a:latin typeface="Microsoft JhengHei Light" panose="020B0304030504040204" pitchFamily="34" charset="-120"/>
                <a:ea typeface="Microsoft JhengHei Light" panose="020B0304030504040204" pitchFamily="34" charset="-120"/>
                <a:cs typeface="IBM Plex Sans" charset="0"/>
              </a:rPr>
              <a:t>,</a:t>
            </a:r>
            <a:r>
              <a:rPr lang="zh-TW" altLang="en-US" dirty="0">
                <a:solidFill>
                  <a:schemeClr val="tx1"/>
                </a:solidFill>
                <a:latin typeface="Microsoft JhengHei Light" panose="020B0304030504040204" pitchFamily="34" charset="-120"/>
                <a:ea typeface="Microsoft JhengHei Light" panose="020B0304030504040204" pitchFamily="34" charset="-120"/>
                <a:cs typeface="IBM Plex Sans" charset="0"/>
              </a:rPr>
              <a:t> </a:t>
            </a:r>
            <a:r>
              <a:rPr lang="en-US" altLang="zh-TW" dirty="0">
                <a:solidFill>
                  <a:schemeClr val="tx1"/>
                </a:solidFill>
                <a:latin typeface="Microsoft JhengHei Light" panose="020B0304030504040204" pitchFamily="34" charset="-120"/>
                <a:ea typeface="Microsoft JhengHei Light" panose="020B0304030504040204" pitchFamily="34" charset="-120"/>
                <a:cs typeface="IBM Plex Sans" charset="0"/>
              </a:rPr>
              <a:t>Kevin Ying, Patricia Chiang ,</a:t>
            </a:r>
            <a:r>
              <a:rPr lang="zh-TW" altLang="en-US" dirty="0">
                <a:solidFill>
                  <a:schemeClr val="tx1"/>
                </a:solidFill>
                <a:latin typeface="Microsoft JhengHei Light" panose="020B0304030504040204" pitchFamily="34" charset="-120"/>
                <a:ea typeface="Microsoft JhengHei Light" panose="020B0304030504040204" pitchFamily="34" charset="-120"/>
                <a:cs typeface="IBM Plex Sans" charset="0"/>
              </a:rPr>
              <a:t> </a:t>
            </a:r>
            <a:r>
              <a:rPr lang="en-US" altLang="zh-TW" dirty="0">
                <a:solidFill>
                  <a:schemeClr val="tx1"/>
                </a:solidFill>
                <a:latin typeface="Microsoft JhengHei Light" panose="020B0304030504040204" pitchFamily="34" charset="-120"/>
                <a:ea typeface="Microsoft JhengHei Light" panose="020B0304030504040204" pitchFamily="34" charset="-120"/>
                <a:cs typeface="IBM Plex Sans" charset="0"/>
              </a:rPr>
              <a:t>Zoey Teoh</a:t>
            </a:r>
          </a:p>
          <a:p>
            <a:pPr marL="0">
              <a:lnSpc>
                <a:spcPct val="100000"/>
              </a:lnSpc>
              <a:spcBef>
                <a:spcPts val="0"/>
              </a:spcBef>
            </a:pPr>
            <a:r>
              <a:rPr lang="en-US" dirty="0">
                <a:solidFill>
                  <a:schemeClr val="tx1"/>
                </a:solidFill>
                <a:latin typeface="Microsoft JhengHei Light" panose="020B0304030504040204" pitchFamily="34" charset="-120"/>
                <a:ea typeface="Microsoft JhengHei Light" panose="020B0304030504040204" pitchFamily="34" charset="-120"/>
                <a:cs typeface="IBM Plex Sans" charset="0"/>
              </a:rPr>
              <a:t>Taipei CFC | 2020.01.09</a:t>
            </a:r>
          </a:p>
        </p:txBody>
      </p:sp>
      <p:pic>
        <p:nvPicPr>
          <p:cNvPr id="5" name="Picture 6">
            <a:extLst>
              <a:ext uri="{FF2B5EF4-FFF2-40B4-BE49-F238E27FC236}">
                <a16:creationId xmlns:a16="http://schemas.microsoft.com/office/drawing/2014/main" id="{F655F472-ABA3-4B67-9786-072F33E6E84C}"/>
              </a:ext>
            </a:extLst>
          </p:cNvPr>
          <p:cNvPicPr>
            <a:picLocks noChangeAspect="1"/>
          </p:cNvPicPr>
          <p:nvPr/>
        </p:nvPicPr>
        <p:blipFill>
          <a:blip r:embed="rId3">
            <a:alphaModFix/>
          </a:blip>
          <a:stretch>
            <a:fillRect/>
          </a:stretch>
        </p:blipFill>
        <p:spPr>
          <a:xfrm rot="16200000">
            <a:off x="-2255005" y="2255002"/>
            <a:ext cx="8229602" cy="3719593"/>
          </a:xfrm>
          <a:prstGeom prst="rect">
            <a:avLst/>
          </a:prstGeom>
        </p:spPr>
      </p:pic>
    </p:spTree>
    <p:extLst>
      <p:ext uri="{BB962C8B-B14F-4D97-AF65-F5344CB8AC3E}">
        <p14:creationId xmlns:p14="http://schemas.microsoft.com/office/powerpoint/2010/main" val="2002624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5">
            <a:extLst>
              <a:ext uri="{FF2B5EF4-FFF2-40B4-BE49-F238E27FC236}">
                <a16:creationId xmlns:a16="http://schemas.microsoft.com/office/drawing/2014/main" id="{00AA61EE-B333-45EF-A775-E99ABEAB18B5}"/>
              </a:ext>
            </a:extLst>
          </p:cNvPr>
          <p:cNvSpPr>
            <a:spLocks noGrp="1"/>
          </p:cNvSpPr>
          <p:nvPr>
            <p:ph type="body" sz="quarter" idx="11"/>
          </p:nvPr>
        </p:nvSpPr>
        <p:spPr/>
        <p:txBody>
          <a:bodyPr/>
          <a:lstStyle/>
          <a:p>
            <a:r>
              <a:rPr lang="zh-CN" altLang="en-US" dirty="0">
                <a:latin typeface="Microsoft JhengHei Light" panose="020B0304030504040204" pitchFamily="34" charset="-120"/>
                <a:ea typeface="Microsoft JhengHei Light" panose="020B0304030504040204" pitchFamily="34" charset="-120"/>
              </a:rPr>
              <a:t>語音購物 </a:t>
            </a:r>
            <a:r>
              <a:rPr lang="en-US" altLang="zh-CN" dirty="0">
                <a:latin typeface="Microsoft JhengHei Light" panose="020B0304030504040204" pitchFamily="34" charset="-120"/>
                <a:ea typeface="Microsoft JhengHei Light" panose="020B0304030504040204" pitchFamily="34" charset="-120"/>
              </a:rPr>
              <a:t>3 </a:t>
            </a:r>
            <a:r>
              <a:rPr lang="zh-CN" altLang="en-US" dirty="0">
                <a:latin typeface="Microsoft JhengHei Light" panose="020B0304030504040204" pitchFamily="34" charset="-120"/>
                <a:ea typeface="Microsoft JhengHei Light" panose="020B0304030504040204" pitchFamily="34" charset="-120"/>
              </a:rPr>
              <a:t>階段</a:t>
            </a:r>
            <a:endParaRPr lang="en-US" dirty="0">
              <a:latin typeface="Microsoft JhengHei Light" panose="020B0304030504040204" pitchFamily="34" charset="-120"/>
              <a:ea typeface="Microsoft JhengHei Light" panose="020B0304030504040204" pitchFamily="34" charset="-120"/>
            </a:endParaRPr>
          </a:p>
        </p:txBody>
      </p:sp>
      <p:sp>
        <p:nvSpPr>
          <p:cNvPr id="43" name="Text Placeholder 42">
            <a:extLst>
              <a:ext uri="{FF2B5EF4-FFF2-40B4-BE49-F238E27FC236}">
                <a16:creationId xmlns:a16="http://schemas.microsoft.com/office/drawing/2014/main" id="{D9F910DE-7310-442A-94F3-6C49453A6933}"/>
              </a:ext>
            </a:extLst>
          </p:cNvPr>
          <p:cNvSpPr>
            <a:spLocks noGrp="1"/>
          </p:cNvSpPr>
          <p:nvPr>
            <p:ph type="body" sz="quarter" idx="15"/>
          </p:nvPr>
        </p:nvSpPr>
        <p:spPr/>
        <p:txBody>
          <a:bodyPr/>
          <a:lstStyle/>
          <a:p>
            <a:endParaRPr lang="en-US"/>
          </a:p>
        </p:txBody>
      </p:sp>
      <p:grpSp>
        <p:nvGrpSpPr>
          <p:cNvPr id="62" name="Group 61">
            <a:extLst>
              <a:ext uri="{FF2B5EF4-FFF2-40B4-BE49-F238E27FC236}">
                <a16:creationId xmlns:a16="http://schemas.microsoft.com/office/drawing/2014/main" id="{FAC85BFF-76FB-4507-A350-439128949A46}"/>
              </a:ext>
            </a:extLst>
          </p:cNvPr>
          <p:cNvGrpSpPr/>
          <p:nvPr/>
        </p:nvGrpSpPr>
        <p:grpSpPr>
          <a:xfrm>
            <a:off x="207257" y="2334353"/>
            <a:ext cx="3280045" cy="3154680"/>
            <a:chOff x="4876597" y="1026480"/>
            <a:chExt cx="2575763" cy="3154680"/>
          </a:xfrm>
        </p:grpSpPr>
        <p:sp>
          <p:nvSpPr>
            <p:cNvPr id="56" name="Rectangle 55">
              <a:extLst>
                <a:ext uri="{FF2B5EF4-FFF2-40B4-BE49-F238E27FC236}">
                  <a16:creationId xmlns:a16="http://schemas.microsoft.com/office/drawing/2014/main" id="{D95C29FC-5DFE-4AD0-A32B-F1FB8A826515}"/>
                </a:ext>
              </a:extLst>
            </p:cNvPr>
            <p:cNvSpPr/>
            <p:nvPr/>
          </p:nvSpPr>
          <p:spPr>
            <a:xfrm>
              <a:off x="4876597" y="1026480"/>
              <a:ext cx="2560320" cy="3154680"/>
            </a:xfrm>
            <a:prstGeom prst="rect">
              <a:avLst/>
            </a:prstGeom>
            <a:solidFill>
              <a:srgbClr val="FFFFFF">
                <a:alpha val="50588"/>
              </a:srgb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800" dirty="0">
                <a:latin typeface="Microsoft JhengHei Light" panose="020B0304030504040204" pitchFamily="34" charset="-120"/>
                <a:ea typeface="Microsoft JhengHei Light" panose="020B0304030504040204" pitchFamily="34" charset="-120"/>
              </a:endParaRPr>
            </a:p>
          </p:txBody>
        </p:sp>
        <p:cxnSp>
          <p:nvCxnSpPr>
            <p:cNvPr id="58" name="Straight Connector 57">
              <a:extLst>
                <a:ext uri="{FF2B5EF4-FFF2-40B4-BE49-F238E27FC236}">
                  <a16:creationId xmlns:a16="http://schemas.microsoft.com/office/drawing/2014/main" id="{EDAC8577-AB86-4415-919E-6A4C4674B74A}"/>
                </a:ext>
              </a:extLst>
            </p:cNvPr>
            <p:cNvCxnSpPr/>
            <p:nvPr/>
          </p:nvCxnSpPr>
          <p:spPr>
            <a:xfrm>
              <a:off x="4892040" y="1970120"/>
              <a:ext cx="2560320" cy="0"/>
            </a:xfrm>
            <a:prstGeom prst="line">
              <a:avLst/>
            </a:prstGeom>
            <a:ln w="28575">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矩形 37">
              <a:extLst>
                <a:ext uri="{FF2B5EF4-FFF2-40B4-BE49-F238E27FC236}">
                  <a16:creationId xmlns:a16="http://schemas.microsoft.com/office/drawing/2014/main" id="{FAFCB422-7B26-49EF-82A0-2D163E5FF77D}"/>
                </a:ext>
              </a:extLst>
            </p:cNvPr>
            <p:cNvSpPr/>
            <p:nvPr/>
          </p:nvSpPr>
          <p:spPr>
            <a:xfrm>
              <a:off x="5827276" y="1121857"/>
              <a:ext cx="1261979" cy="369332"/>
            </a:xfrm>
            <a:prstGeom prst="rect">
              <a:avLst/>
            </a:prstGeom>
          </p:spPr>
          <p:txBody>
            <a:bodyPr wrap="square">
              <a:spAutoFit/>
            </a:bodyPr>
            <a:lstStyle/>
            <a:p>
              <a:pPr algn="ctr"/>
              <a:r>
                <a:rPr lang="en-US" altLang="zh-CN" sz="1800" b="1" u="sng" dirty="0">
                  <a:latin typeface="Microsoft JhengHei Light" panose="020B0304030504040204" pitchFamily="34" charset="-120"/>
                  <a:ea typeface="Microsoft JhengHei Light" panose="020B0304030504040204" pitchFamily="34" charset="-120"/>
                  <a:cs typeface="IBM Plex Arabic" panose="020B0503050203000203" pitchFamily="34" charset="-78"/>
                </a:rPr>
                <a:t>Nancy</a:t>
              </a:r>
              <a:endParaRPr lang="en-US" altLang="zh-TW" sz="1800" b="1" u="sng" dirty="0">
                <a:latin typeface="Microsoft JhengHei Light" panose="020B0304030504040204" pitchFamily="34" charset="-120"/>
                <a:ea typeface="Microsoft JhengHei Light" panose="020B0304030504040204" pitchFamily="34" charset="-120"/>
                <a:cs typeface="IBM Plex Arabic" panose="020B0503050203000203" pitchFamily="34" charset="-78"/>
              </a:endParaRPr>
            </a:p>
          </p:txBody>
        </p:sp>
        <p:sp>
          <p:nvSpPr>
            <p:cNvPr id="60" name="矩形 37">
              <a:extLst>
                <a:ext uri="{FF2B5EF4-FFF2-40B4-BE49-F238E27FC236}">
                  <a16:creationId xmlns:a16="http://schemas.microsoft.com/office/drawing/2014/main" id="{C3B607FE-FF6E-4F0A-AFBC-ADE13C7555DD}"/>
                </a:ext>
              </a:extLst>
            </p:cNvPr>
            <p:cNvSpPr/>
            <p:nvPr/>
          </p:nvSpPr>
          <p:spPr>
            <a:xfrm>
              <a:off x="5464171" y="1480482"/>
              <a:ext cx="1261979" cy="369332"/>
            </a:xfrm>
            <a:prstGeom prst="rect">
              <a:avLst/>
            </a:prstGeom>
          </p:spPr>
          <p:txBody>
            <a:bodyPr wrap="square">
              <a:spAutoFit/>
            </a:bodyPr>
            <a:lstStyle/>
            <a:p>
              <a:pPr algn="ctr"/>
              <a:r>
                <a:rPr lang="en-US" altLang="zh-CN" sz="1800" dirty="0">
                  <a:latin typeface="Microsoft JhengHei Light" panose="020B0304030504040204" pitchFamily="34" charset="-120"/>
                  <a:ea typeface="Microsoft JhengHei Light" panose="020B0304030504040204" pitchFamily="34" charset="-120"/>
                  <a:cs typeface="IBM Plex Arabic" panose="020B0503050203000203" pitchFamily="34" charset="-78"/>
                </a:rPr>
                <a:t>35</a:t>
              </a:r>
              <a:r>
                <a:rPr lang="zh-CN" altLang="en-US" sz="1800" dirty="0">
                  <a:latin typeface="Microsoft JhengHei Light" panose="020B0304030504040204" pitchFamily="34" charset="-120"/>
                  <a:ea typeface="Microsoft JhengHei Light" panose="020B0304030504040204" pitchFamily="34" charset="-120"/>
                  <a:cs typeface="IBM Plex Arabic" panose="020B0503050203000203" pitchFamily="34" charset="-78"/>
                </a:rPr>
                <a:t>歲</a:t>
              </a:r>
              <a:endParaRPr lang="en-US" altLang="zh-TW" sz="1800" dirty="0">
                <a:latin typeface="Microsoft JhengHei Light" panose="020B0304030504040204" pitchFamily="34" charset="-120"/>
                <a:ea typeface="Microsoft JhengHei Light" panose="020B0304030504040204" pitchFamily="34" charset="-120"/>
                <a:cs typeface="IBM Plex Arabic" panose="020B0503050203000203" pitchFamily="34" charset="-78"/>
              </a:endParaRPr>
            </a:p>
          </p:txBody>
        </p:sp>
        <p:sp>
          <p:nvSpPr>
            <p:cNvPr id="61" name="矩形 37">
              <a:extLst>
                <a:ext uri="{FF2B5EF4-FFF2-40B4-BE49-F238E27FC236}">
                  <a16:creationId xmlns:a16="http://schemas.microsoft.com/office/drawing/2014/main" id="{8FE1F9B3-C07E-4194-83CF-AAEA90E1469E}"/>
                </a:ext>
              </a:extLst>
            </p:cNvPr>
            <p:cNvSpPr/>
            <p:nvPr/>
          </p:nvSpPr>
          <p:spPr>
            <a:xfrm>
              <a:off x="6172200" y="1476711"/>
              <a:ext cx="1261979" cy="369332"/>
            </a:xfrm>
            <a:prstGeom prst="rect">
              <a:avLst/>
            </a:prstGeom>
          </p:spPr>
          <p:txBody>
            <a:bodyPr wrap="square">
              <a:spAutoFit/>
            </a:bodyPr>
            <a:lstStyle/>
            <a:p>
              <a:pPr algn="ctr"/>
              <a:r>
                <a:rPr lang="zh-CN" altLang="en-US" sz="1800" dirty="0">
                  <a:latin typeface="Microsoft JhengHei Light" panose="020B0304030504040204" pitchFamily="34" charset="-120"/>
                  <a:ea typeface="Microsoft JhengHei Light" panose="020B0304030504040204" pitchFamily="34" charset="-120"/>
                  <a:cs typeface="IBM Plex Arabic" panose="020B0503050203000203" pitchFamily="34" charset="-78"/>
                </a:rPr>
                <a:t>教師</a:t>
              </a:r>
              <a:endParaRPr lang="en-US" altLang="zh-TW" sz="1800" dirty="0">
                <a:latin typeface="Microsoft JhengHei Light" panose="020B0304030504040204" pitchFamily="34" charset="-120"/>
                <a:ea typeface="Microsoft JhengHei Light" panose="020B0304030504040204" pitchFamily="34" charset="-120"/>
                <a:cs typeface="IBM Plex Arabic" panose="020B0503050203000203" pitchFamily="34" charset="-78"/>
              </a:endParaRPr>
            </a:p>
          </p:txBody>
        </p:sp>
        <p:pic>
          <p:nvPicPr>
            <p:cNvPr id="48" name="Picture 47">
              <a:extLst>
                <a:ext uri="{FF2B5EF4-FFF2-40B4-BE49-F238E27FC236}">
                  <a16:creationId xmlns:a16="http://schemas.microsoft.com/office/drawing/2014/main" id="{7704B966-B80E-4088-9C19-5D176E1B41A3}"/>
                </a:ext>
              </a:extLst>
            </p:cNvPr>
            <p:cNvPicPr>
              <a:picLocks/>
            </p:cNvPicPr>
            <p:nvPr/>
          </p:nvPicPr>
          <p:blipFill>
            <a:blip r:embed="rId3"/>
            <a:stretch>
              <a:fillRect/>
            </a:stretch>
          </p:blipFill>
          <p:spPr>
            <a:xfrm>
              <a:off x="5176946" y="1132540"/>
              <a:ext cx="574450" cy="731520"/>
            </a:xfrm>
            <a:prstGeom prst="rect">
              <a:avLst/>
            </a:prstGeom>
          </p:spPr>
        </p:pic>
      </p:grpSp>
      <p:sp>
        <p:nvSpPr>
          <p:cNvPr id="63" name="Rectangle 62">
            <a:extLst>
              <a:ext uri="{FF2B5EF4-FFF2-40B4-BE49-F238E27FC236}">
                <a16:creationId xmlns:a16="http://schemas.microsoft.com/office/drawing/2014/main" id="{5DB6A5F2-72B3-4A8D-8E86-760840CDB109}"/>
              </a:ext>
            </a:extLst>
          </p:cNvPr>
          <p:cNvSpPr/>
          <p:nvPr/>
        </p:nvSpPr>
        <p:spPr>
          <a:xfrm>
            <a:off x="388002" y="3545899"/>
            <a:ext cx="1443152"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家庭採買人</a:t>
            </a:r>
            <a:endParaRPr lang="en-US" sz="1800" dirty="0">
              <a:latin typeface="Microsoft JhengHei Light" panose="020B0304030504040204" pitchFamily="34" charset="-120"/>
              <a:ea typeface="Microsoft JhengHei Light" panose="020B0304030504040204" pitchFamily="34" charset="-120"/>
            </a:endParaRPr>
          </a:p>
        </p:txBody>
      </p:sp>
      <p:sp>
        <p:nvSpPr>
          <p:cNvPr id="64" name="Rectangle 63">
            <a:extLst>
              <a:ext uri="{FF2B5EF4-FFF2-40B4-BE49-F238E27FC236}">
                <a16:creationId xmlns:a16="http://schemas.microsoft.com/office/drawing/2014/main" id="{FA7CD8F9-362B-4966-A0E3-AA240A07EF18}"/>
              </a:ext>
            </a:extLst>
          </p:cNvPr>
          <p:cNvSpPr/>
          <p:nvPr/>
        </p:nvSpPr>
        <p:spPr>
          <a:xfrm>
            <a:off x="388002" y="3935354"/>
            <a:ext cx="1449415"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中階白領</a:t>
            </a:r>
            <a:endParaRPr lang="en-US" sz="1800" dirty="0">
              <a:latin typeface="Microsoft JhengHei Light" panose="020B0304030504040204" pitchFamily="34" charset="-120"/>
              <a:ea typeface="Microsoft JhengHei Light" panose="020B0304030504040204" pitchFamily="34" charset="-120"/>
            </a:endParaRPr>
          </a:p>
        </p:txBody>
      </p:sp>
      <p:sp>
        <p:nvSpPr>
          <p:cNvPr id="65" name="Rectangle 64">
            <a:extLst>
              <a:ext uri="{FF2B5EF4-FFF2-40B4-BE49-F238E27FC236}">
                <a16:creationId xmlns:a16="http://schemas.microsoft.com/office/drawing/2014/main" id="{D48BA5DD-BF2F-4418-8784-E6E63B9B331A}"/>
              </a:ext>
            </a:extLst>
          </p:cNvPr>
          <p:cNvSpPr/>
          <p:nvPr/>
        </p:nvSpPr>
        <p:spPr>
          <a:xfrm>
            <a:off x="388002" y="4325011"/>
            <a:ext cx="1443152"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新品愛好者</a:t>
            </a:r>
            <a:endParaRPr lang="en-US" sz="1800" dirty="0">
              <a:latin typeface="Microsoft JhengHei Light" panose="020B0304030504040204" pitchFamily="34" charset="-120"/>
              <a:ea typeface="Microsoft JhengHei Light" panose="020B0304030504040204" pitchFamily="34" charset="-120"/>
            </a:endParaRPr>
          </a:p>
        </p:txBody>
      </p:sp>
      <p:sp>
        <p:nvSpPr>
          <p:cNvPr id="68" name="Rectangle 67">
            <a:extLst>
              <a:ext uri="{FF2B5EF4-FFF2-40B4-BE49-F238E27FC236}">
                <a16:creationId xmlns:a16="http://schemas.microsoft.com/office/drawing/2014/main" id="{A588C705-CA0A-4EFB-95A3-1CAB5D9E2D5B}"/>
              </a:ext>
            </a:extLst>
          </p:cNvPr>
          <p:cNvSpPr/>
          <p:nvPr/>
        </p:nvSpPr>
        <p:spPr>
          <a:xfrm>
            <a:off x="372745" y="4729753"/>
            <a:ext cx="2973150" cy="3291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五月花衛生紙</a:t>
            </a:r>
            <a:r>
              <a:rPr lang="en-US" altLang="zh-CN" sz="1800" dirty="0">
                <a:latin typeface="Microsoft JhengHei Light" panose="020B0304030504040204" pitchFamily="34" charset="-120"/>
                <a:ea typeface="Microsoft JhengHei Light" panose="020B0304030504040204" pitchFamily="34" charset="-120"/>
              </a:rPr>
              <a:t>3</a:t>
            </a:r>
            <a:r>
              <a:rPr lang="zh-CN" altLang="en-US" sz="1800" dirty="0">
                <a:latin typeface="Microsoft JhengHei Light" panose="020B0304030504040204" pitchFamily="34" charset="-120"/>
                <a:ea typeface="Microsoft JhengHei Light" panose="020B0304030504040204" pitchFamily="34" charset="-120"/>
              </a:rPr>
              <a:t>個月一袋</a:t>
            </a:r>
            <a:endParaRPr lang="en-US" sz="1800" dirty="0">
              <a:latin typeface="Microsoft JhengHei Light" panose="020B0304030504040204" pitchFamily="34" charset="-120"/>
              <a:ea typeface="Microsoft JhengHei Light" panose="020B0304030504040204" pitchFamily="34" charset="-120"/>
            </a:endParaRPr>
          </a:p>
        </p:txBody>
      </p:sp>
      <p:sp>
        <p:nvSpPr>
          <p:cNvPr id="69" name="Rectangle 68">
            <a:extLst>
              <a:ext uri="{FF2B5EF4-FFF2-40B4-BE49-F238E27FC236}">
                <a16:creationId xmlns:a16="http://schemas.microsoft.com/office/drawing/2014/main" id="{5287FC21-9C84-4ED6-83CF-193F25904031}"/>
              </a:ext>
            </a:extLst>
          </p:cNvPr>
          <p:cNvSpPr/>
          <p:nvPr/>
        </p:nvSpPr>
        <p:spPr>
          <a:xfrm>
            <a:off x="1915416" y="3539761"/>
            <a:ext cx="1443152"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800" dirty="0">
                <a:latin typeface="Microsoft JhengHei Light" panose="020B0304030504040204" pitchFamily="34" charset="-120"/>
                <a:ea typeface="Microsoft JhengHei Light" panose="020B0304030504040204" pitchFamily="34" charset="-120"/>
              </a:rPr>
              <a:t>85</a:t>
            </a:r>
            <a:r>
              <a:rPr lang="zh-CN" altLang="en-US" sz="1800" dirty="0">
                <a:latin typeface="Microsoft JhengHei Light" panose="020B0304030504040204" pitchFamily="34" charset="-120"/>
                <a:ea typeface="Microsoft JhengHei Light" panose="020B0304030504040204" pitchFamily="34" charset="-120"/>
              </a:rPr>
              <a:t>折</a:t>
            </a:r>
            <a:endParaRPr lang="en-US" sz="1800" dirty="0">
              <a:latin typeface="Microsoft JhengHei Light" panose="020B0304030504040204" pitchFamily="34" charset="-120"/>
              <a:ea typeface="Microsoft JhengHei Light" panose="020B0304030504040204" pitchFamily="34" charset="-120"/>
            </a:endParaRPr>
          </a:p>
        </p:txBody>
      </p:sp>
      <p:sp>
        <p:nvSpPr>
          <p:cNvPr id="70" name="Rectangle 69">
            <a:extLst>
              <a:ext uri="{FF2B5EF4-FFF2-40B4-BE49-F238E27FC236}">
                <a16:creationId xmlns:a16="http://schemas.microsoft.com/office/drawing/2014/main" id="{15C53320-CC2C-4E92-B377-635C4E11828A}"/>
              </a:ext>
            </a:extLst>
          </p:cNvPr>
          <p:cNvSpPr/>
          <p:nvPr/>
        </p:nvSpPr>
        <p:spPr>
          <a:xfrm>
            <a:off x="1902743" y="3928963"/>
            <a:ext cx="1443152"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重度囤貨</a:t>
            </a:r>
            <a:endParaRPr lang="en-US" sz="1800" dirty="0">
              <a:latin typeface="Microsoft JhengHei Light" panose="020B0304030504040204" pitchFamily="34" charset="-120"/>
              <a:ea typeface="Microsoft JhengHei Light" panose="020B0304030504040204" pitchFamily="34" charset="-120"/>
            </a:endParaRPr>
          </a:p>
        </p:txBody>
      </p:sp>
      <p:grpSp>
        <p:nvGrpSpPr>
          <p:cNvPr id="55" name="Group 54">
            <a:extLst>
              <a:ext uri="{FF2B5EF4-FFF2-40B4-BE49-F238E27FC236}">
                <a16:creationId xmlns:a16="http://schemas.microsoft.com/office/drawing/2014/main" id="{18CC9E73-6404-468F-85E0-EE2DF043788D}"/>
              </a:ext>
            </a:extLst>
          </p:cNvPr>
          <p:cNvGrpSpPr/>
          <p:nvPr/>
        </p:nvGrpSpPr>
        <p:grpSpPr>
          <a:xfrm>
            <a:off x="5490661" y="611571"/>
            <a:ext cx="3285850" cy="538216"/>
            <a:chOff x="5229289" y="868188"/>
            <a:chExt cx="3285850" cy="538216"/>
          </a:xfrm>
          <a:solidFill>
            <a:schemeClr val="tx2">
              <a:lumMod val="90000"/>
            </a:schemeClr>
          </a:solidFill>
        </p:grpSpPr>
        <p:sp>
          <p:nvSpPr>
            <p:cNvPr id="49" name="Isosceles Triangle 48">
              <a:extLst>
                <a:ext uri="{FF2B5EF4-FFF2-40B4-BE49-F238E27FC236}">
                  <a16:creationId xmlns:a16="http://schemas.microsoft.com/office/drawing/2014/main" id="{C5916022-F0AE-4C43-866D-73913FE1570B}"/>
                </a:ext>
              </a:extLst>
            </p:cNvPr>
            <p:cNvSpPr/>
            <p:nvPr/>
          </p:nvSpPr>
          <p:spPr>
            <a:xfrm rot="16200000" flipH="1">
              <a:off x="5304724" y="1064140"/>
              <a:ext cx="212361" cy="3632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dirty="0">
                <a:latin typeface="Microsoft JhengHei Light" panose="020B0304030504040204" pitchFamily="34" charset="-120"/>
                <a:ea typeface="Microsoft JhengHei Light" panose="020B0304030504040204" pitchFamily="34" charset="-120"/>
              </a:endParaRPr>
            </a:p>
          </p:txBody>
        </p:sp>
        <p:sp>
          <p:nvSpPr>
            <p:cNvPr id="46" name="Rectangle: Rounded Corners 45">
              <a:extLst>
                <a:ext uri="{FF2B5EF4-FFF2-40B4-BE49-F238E27FC236}">
                  <a16:creationId xmlns:a16="http://schemas.microsoft.com/office/drawing/2014/main" id="{5AC7C714-9174-4E92-972A-E0A3921E2B5E}"/>
                </a:ext>
              </a:extLst>
            </p:cNvPr>
            <p:cNvSpPr/>
            <p:nvPr/>
          </p:nvSpPr>
          <p:spPr>
            <a:xfrm>
              <a:off x="5422373" y="868188"/>
              <a:ext cx="3092766" cy="5382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000" dirty="0">
                  <a:latin typeface="Microsoft JhengHei Light" panose="020B0304030504040204" pitchFamily="34" charset="-120"/>
                  <a:ea typeface="Microsoft JhengHei Light" panose="020B0304030504040204" pitchFamily="34" charset="-120"/>
                </a:rPr>
                <a:t>Hi, </a:t>
              </a:r>
              <a:r>
                <a:rPr lang="zh-CN" altLang="en-US" sz="2000" dirty="0">
                  <a:latin typeface="Microsoft JhengHei Light" panose="020B0304030504040204" pitchFamily="34" charset="-120"/>
                  <a:ea typeface="Microsoft JhengHei Light" panose="020B0304030504040204" pitchFamily="34" charset="-120"/>
                </a:rPr>
                <a:t>音箱 家裏沒衛生紙了</a:t>
              </a:r>
              <a:endParaRPr lang="en-US" sz="2000" dirty="0">
                <a:latin typeface="Microsoft JhengHei Light" panose="020B0304030504040204" pitchFamily="34" charset="-120"/>
                <a:ea typeface="Microsoft JhengHei Light" panose="020B0304030504040204" pitchFamily="34" charset="-120"/>
              </a:endParaRPr>
            </a:p>
          </p:txBody>
        </p:sp>
      </p:grpSp>
      <p:sp>
        <p:nvSpPr>
          <p:cNvPr id="76" name="Rectangle 75">
            <a:extLst>
              <a:ext uri="{FF2B5EF4-FFF2-40B4-BE49-F238E27FC236}">
                <a16:creationId xmlns:a16="http://schemas.microsoft.com/office/drawing/2014/main" id="{8AC6B490-788E-4EB0-BC74-5C413BD42CC3}"/>
              </a:ext>
            </a:extLst>
          </p:cNvPr>
          <p:cNvSpPr/>
          <p:nvPr/>
        </p:nvSpPr>
        <p:spPr>
          <a:xfrm>
            <a:off x="1915416" y="4332554"/>
            <a:ext cx="1443152"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假日愛買族</a:t>
            </a:r>
            <a:endParaRPr lang="en-US" sz="1800" dirty="0">
              <a:latin typeface="Microsoft JhengHei Light" panose="020B0304030504040204" pitchFamily="34" charset="-120"/>
              <a:ea typeface="Microsoft JhengHei Light" panose="020B0304030504040204" pitchFamily="34" charset="-120"/>
            </a:endParaRPr>
          </a:p>
        </p:txBody>
      </p:sp>
      <p:pic>
        <p:nvPicPr>
          <p:cNvPr id="78" name="Picture 77" descr="A close up of a logo&#10;&#10;Description automatically generated">
            <a:extLst>
              <a:ext uri="{FF2B5EF4-FFF2-40B4-BE49-F238E27FC236}">
                <a16:creationId xmlns:a16="http://schemas.microsoft.com/office/drawing/2014/main" id="{BBDCFABF-EC41-418C-8394-A7614B40820D}"/>
              </a:ext>
            </a:extLst>
          </p:cNvPr>
          <p:cNvPicPr>
            <a:picLocks noChangeAspect="1"/>
          </p:cNvPicPr>
          <p:nvPr/>
        </p:nvPicPr>
        <p:blipFill>
          <a:blip r:embed="rId4"/>
          <a:stretch>
            <a:fillRect/>
          </a:stretch>
        </p:blipFill>
        <p:spPr>
          <a:xfrm>
            <a:off x="11978640" y="1435753"/>
            <a:ext cx="731520" cy="731520"/>
          </a:xfrm>
          <a:prstGeom prst="rect">
            <a:avLst/>
          </a:prstGeom>
        </p:spPr>
      </p:pic>
      <p:pic>
        <p:nvPicPr>
          <p:cNvPr id="79" name="Picture 78">
            <a:extLst>
              <a:ext uri="{FF2B5EF4-FFF2-40B4-BE49-F238E27FC236}">
                <a16:creationId xmlns:a16="http://schemas.microsoft.com/office/drawing/2014/main" id="{BD3472F7-0584-4C6F-B03E-12A38D647951}"/>
              </a:ext>
            </a:extLst>
          </p:cNvPr>
          <p:cNvPicPr>
            <a:picLocks/>
          </p:cNvPicPr>
          <p:nvPr/>
        </p:nvPicPr>
        <p:blipFill>
          <a:blip r:embed="rId3"/>
          <a:stretch>
            <a:fillRect/>
          </a:stretch>
        </p:blipFill>
        <p:spPr>
          <a:xfrm>
            <a:off x="4658546" y="578942"/>
            <a:ext cx="731520" cy="731520"/>
          </a:xfrm>
          <a:prstGeom prst="rect">
            <a:avLst/>
          </a:prstGeom>
        </p:spPr>
      </p:pic>
      <p:grpSp>
        <p:nvGrpSpPr>
          <p:cNvPr id="82" name="Group 81">
            <a:extLst>
              <a:ext uri="{FF2B5EF4-FFF2-40B4-BE49-F238E27FC236}">
                <a16:creationId xmlns:a16="http://schemas.microsoft.com/office/drawing/2014/main" id="{AA40043E-9406-464F-A9F0-DFB39CD86CEE}"/>
              </a:ext>
            </a:extLst>
          </p:cNvPr>
          <p:cNvGrpSpPr/>
          <p:nvPr/>
        </p:nvGrpSpPr>
        <p:grpSpPr>
          <a:xfrm>
            <a:off x="9555480" y="1532405"/>
            <a:ext cx="2294253" cy="538216"/>
            <a:chOff x="9498978" y="1567046"/>
            <a:chExt cx="2294253" cy="538216"/>
          </a:xfrm>
          <a:solidFill>
            <a:schemeClr val="bg2">
              <a:lumMod val="95000"/>
            </a:schemeClr>
          </a:solidFill>
        </p:grpSpPr>
        <p:sp>
          <p:nvSpPr>
            <p:cNvPr id="80" name="Isosceles Triangle 79">
              <a:extLst>
                <a:ext uri="{FF2B5EF4-FFF2-40B4-BE49-F238E27FC236}">
                  <a16:creationId xmlns:a16="http://schemas.microsoft.com/office/drawing/2014/main" id="{15FE786A-EF4D-4298-AF65-5DD7868E51A5}"/>
                </a:ext>
              </a:extLst>
            </p:cNvPr>
            <p:cNvSpPr/>
            <p:nvPr/>
          </p:nvSpPr>
          <p:spPr>
            <a:xfrm rot="5400000" flipH="1">
              <a:off x="11505435" y="1762998"/>
              <a:ext cx="212361" cy="3632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sz="2000" dirty="0">
                <a:latin typeface="Microsoft JhengHei Light" panose="020B0304030504040204" pitchFamily="34" charset="-120"/>
                <a:ea typeface="Microsoft JhengHei Light" panose="020B0304030504040204" pitchFamily="34" charset="-120"/>
              </a:endParaRPr>
            </a:p>
          </p:txBody>
        </p:sp>
        <p:sp>
          <p:nvSpPr>
            <p:cNvPr id="81" name="Rectangle: Rounded Corners 80">
              <a:extLst>
                <a:ext uri="{FF2B5EF4-FFF2-40B4-BE49-F238E27FC236}">
                  <a16:creationId xmlns:a16="http://schemas.microsoft.com/office/drawing/2014/main" id="{962273EF-DEE6-4A53-876D-206CC208AA2D}"/>
                </a:ext>
              </a:extLst>
            </p:cNvPr>
            <p:cNvSpPr/>
            <p:nvPr/>
          </p:nvSpPr>
          <p:spPr>
            <a:xfrm>
              <a:off x="9498978" y="1567046"/>
              <a:ext cx="2097076" cy="5382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zh-CN" altLang="en-US" sz="2000" dirty="0">
                  <a:latin typeface="Microsoft JhengHei Light" panose="020B0304030504040204" pitchFamily="34" charset="-120"/>
                  <a:ea typeface="Microsoft JhengHei Light" panose="020B0304030504040204" pitchFamily="34" charset="-120"/>
                </a:rPr>
                <a:t>好的 為您處理中</a:t>
              </a:r>
              <a:endParaRPr lang="en-US" sz="2000" dirty="0">
                <a:latin typeface="Microsoft JhengHei Light" panose="020B0304030504040204" pitchFamily="34" charset="-120"/>
                <a:ea typeface="Microsoft JhengHei Light" panose="020B0304030504040204" pitchFamily="34" charset="-120"/>
              </a:endParaRPr>
            </a:p>
          </p:txBody>
        </p:sp>
      </p:grpSp>
      <p:pic>
        <p:nvPicPr>
          <p:cNvPr id="83" name="Picture 82" descr="A close up of a logo&#10;&#10;Description automatically generated">
            <a:extLst>
              <a:ext uri="{FF2B5EF4-FFF2-40B4-BE49-F238E27FC236}">
                <a16:creationId xmlns:a16="http://schemas.microsoft.com/office/drawing/2014/main" id="{497C1BB6-3C21-4AB5-91BB-9A0BFE2E7DB7}"/>
              </a:ext>
            </a:extLst>
          </p:cNvPr>
          <p:cNvPicPr>
            <a:picLocks noChangeAspect="1"/>
          </p:cNvPicPr>
          <p:nvPr/>
        </p:nvPicPr>
        <p:blipFill>
          <a:blip r:embed="rId4"/>
          <a:stretch>
            <a:fillRect/>
          </a:stretch>
        </p:blipFill>
        <p:spPr>
          <a:xfrm>
            <a:off x="12002133" y="2367552"/>
            <a:ext cx="731520" cy="731520"/>
          </a:xfrm>
          <a:prstGeom prst="rect">
            <a:avLst/>
          </a:prstGeom>
        </p:spPr>
      </p:pic>
      <p:grpSp>
        <p:nvGrpSpPr>
          <p:cNvPr id="84" name="Group 83">
            <a:extLst>
              <a:ext uri="{FF2B5EF4-FFF2-40B4-BE49-F238E27FC236}">
                <a16:creationId xmlns:a16="http://schemas.microsoft.com/office/drawing/2014/main" id="{D12DE102-5BE9-46D1-B77B-C6702D42BC38}"/>
              </a:ext>
            </a:extLst>
          </p:cNvPr>
          <p:cNvGrpSpPr/>
          <p:nvPr/>
        </p:nvGrpSpPr>
        <p:grpSpPr>
          <a:xfrm>
            <a:off x="4000012" y="2464204"/>
            <a:ext cx="7873214" cy="538216"/>
            <a:chOff x="3920017" y="1567046"/>
            <a:chExt cx="7873214" cy="538216"/>
          </a:xfrm>
          <a:solidFill>
            <a:schemeClr val="bg2">
              <a:lumMod val="95000"/>
            </a:schemeClr>
          </a:solidFill>
        </p:grpSpPr>
        <p:sp>
          <p:nvSpPr>
            <p:cNvPr id="85" name="Isosceles Triangle 84">
              <a:extLst>
                <a:ext uri="{FF2B5EF4-FFF2-40B4-BE49-F238E27FC236}">
                  <a16:creationId xmlns:a16="http://schemas.microsoft.com/office/drawing/2014/main" id="{36C4DAD5-3AD2-421D-8DA1-9555DEA52D2F}"/>
                </a:ext>
              </a:extLst>
            </p:cNvPr>
            <p:cNvSpPr/>
            <p:nvPr/>
          </p:nvSpPr>
          <p:spPr>
            <a:xfrm rot="5400000" flipH="1">
              <a:off x="11505435" y="1762998"/>
              <a:ext cx="212361" cy="3632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sz="2000" dirty="0">
                <a:latin typeface="Microsoft JhengHei Light" panose="020B0304030504040204" pitchFamily="34" charset="-120"/>
                <a:ea typeface="Microsoft JhengHei Light" panose="020B0304030504040204" pitchFamily="34" charset="-120"/>
              </a:endParaRPr>
            </a:p>
          </p:txBody>
        </p:sp>
        <p:sp>
          <p:nvSpPr>
            <p:cNvPr id="86" name="Rectangle: Rounded Corners 85">
              <a:extLst>
                <a:ext uri="{FF2B5EF4-FFF2-40B4-BE49-F238E27FC236}">
                  <a16:creationId xmlns:a16="http://schemas.microsoft.com/office/drawing/2014/main" id="{300C8554-EC38-41BD-B241-45548D2761A4}"/>
                </a:ext>
              </a:extLst>
            </p:cNvPr>
            <p:cNvSpPr/>
            <p:nvPr/>
          </p:nvSpPr>
          <p:spPr>
            <a:xfrm>
              <a:off x="3920017" y="1567046"/>
              <a:ext cx="7676037" cy="5382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zh-CN" altLang="en-US" sz="2000" dirty="0">
                  <a:latin typeface="Microsoft JhengHei Light" panose="020B0304030504040204" pitchFamily="34" charset="-120"/>
                  <a:ea typeface="Microsoft JhengHei Light" panose="020B0304030504040204" pitchFamily="34" charset="-120"/>
                </a:rPr>
                <a:t>您上次訂購的是</a:t>
              </a:r>
              <a:r>
                <a:rPr lang="zh-CN" altLang="en-US" sz="2000" b="1" dirty="0">
                  <a:latin typeface="Microsoft JhengHei Light" panose="020B0304030504040204" pitchFamily="34" charset="-120"/>
                  <a:ea typeface="Microsoft JhengHei Light" panose="020B0304030504040204" pitchFamily="34" charset="-120"/>
                </a:rPr>
                <a:t>五月花頂級抽取衛生紙</a:t>
              </a:r>
              <a:r>
                <a:rPr lang="en-US" altLang="zh-CN" sz="2000" dirty="0">
                  <a:latin typeface="Microsoft JhengHei Light" panose="020B0304030504040204" pitchFamily="34" charset="-120"/>
                  <a:ea typeface="Microsoft JhengHei Light" panose="020B0304030504040204" pitchFamily="34" charset="-120"/>
                </a:rPr>
                <a:t>3</a:t>
              </a:r>
              <a:r>
                <a:rPr lang="zh-CN" altLang="en-US" sz="2000" dirty="0">
                  <a:latin typeface="Microsoft JhengHei Light" panose="020B0304030504040204" pitchFamily="34" charset="-120"/>
                  <a:ea typeface="Microsoft JhengHei Light" panose="020B0304030504040204" pitchFamily="34" charset="-120"/>
                </a:rPr>
                <a:t>袋</a:t>
              </a:r>
              <a:r>
                <a:rPr lang="en-US" altLang="zh-CN" sz="2000" dirty="0">
                  <a:latin typeface="Microsoft JhengHei Light" panose="020B0304030504040204" pitchFamily="34" charset="-120"/>
                  <a:ea typeface="Microsoft JhengHei Light" panose="020B0304030504040204" pitchFamily="34" charset="-120"/>
                </a:rPr>
                <a:t>24</a:t>
              </a:r>
              <a:r>
                <a:rPr lang="zh-CN" altLang="en-US" sz="2000" dirty="0">
                  <a:latin typeface="Microsoft JhengHei Light" panose="020B0304030504040204" pitchFamily="34" charset="-120"/>
                  <a:ea typeface="Microsoft JhengHei Light" panose="020B0304030504040204" pitchFamily="34" charset="-120"/>
                </a:rPr>
                <a:t>包</a:t>
              </a:r>
              <a:r>
                <a:rPr lang="en-US" altLang="zh-CN" sz="2000" dirty="0">
                  <a:latin typeface="Microsoft JhengHei Light" panose="020B0304030504040204" pitchFamily="34" charset="-120"/>
                  <a:ea typeface="Microsoft JhengHei Light" panose="020B0304030504040204" pitchFamily="34" charset="-120"/>
                </a:rPr>
                <a:t>2400</a:t>
              </a:r>
              <a:r>
                <a:rPr lang="zh-CN" altLang="en-US" sz="2000" dirty="0">
                  <a:latin typeface="Microsoft JhengHei Light" panose="020B0304030504040204" pitchFamily="34" charset="-120"/>
                  <a:ea typeface="Microsoft JhengHei Light" panose="020B0304030504040204" pitchFamily="34" charset="-120"/>
                </a:rPr>
                <a:t>抽，共</a:t>
              </a:r>
              <a:r>
                <a:rPr lang="en-US" altLang="zh-CN" sz="2000" dirty="0">
                  <a:latin typeface="Microsoft JhengHei Light" panose="020B0304030504040204" pitchFamily="34" charset="-120"/>
                  <a:ea typeface="Microsoft JhengHei Light" panose="020B0304030504040204" pitchFamily="34" charset="-120"/>
                </a:rPr>
                <a:t>300</a:t>
              </a:r>
              <a:r>
                <a:rPr lang="zh-CN" altLang="en-US" sz="2000" dirty="0">
                  <a:latin typeface="Microsoft JhengHei Light" panose="020B0304030504040204" pitchFamily="34" charset="-120"/>
                  <a:ea typeface="Microsoft JhengHei Light" panose="020B0304030504040204" pitchFamily="34" charset="-120"/>
                </a:rPr>
                <a:t>元</a:t>
              </a:r>
              <a:endParaRPr lang="en-US" sz="2000" dirty="0">
                <a:latin typeface="Microsoft JhengHei Light" panose="020B0304030504040204" pitchFamily="34" charset="-120"/>
                <a:ea typeface="Microsoft JhengHei Light" panose="020B0304030504040204" pitchFamily="34" charset="-120"/>
              </a:endParaRPr>
            </a:p>
          </p:txBody>
        </p:sp>
      </p:grpSp>
      <p:sp>
        <p:nvSpPr>
          <p:cNvPr id="88" name="Oval 87">
            <a:extLst>
              <a:ext uri="{FF2B5EF4-FFF2-40B4-BE49-F238E27FC236}">
                <a16:creationId xmlns:a16="http://schemas.microsoft.com/office/drawing/2014/main" id="{0A89921E-1881-4C37-B7EB-8239D3822953}"/>
              </a:ext>
            </a:extLst>
          </p:cNvPr>
          <p:cNvSpPr/>
          <p:nvPr/>
        </p:nvSpPr>
        <p:spPr>
          <a:xfrm>
            <a:off x="12904052" y="2380155"/>
            <a:ext cx="731520" cy="73152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Microsoft JhengHei Light" panose="020B0304030504040204" pitchFamily="34" charset="-120"/>
              <a:ea typeface="Microsoft JhengHei Light" panose="020B0304030504040204" pitchFamily="34" charset="-120"/>
            </a:endParaRPr>
          </a:p>
        </p:txBody>
      </p:sp>
      <p:pic>
        <p:nvPicPr>
          <p:cNvPr id="87" name="Picture 86">
            <a:extLst>
              <a:ext uri="{FF2B5EF4-FFF2-40B4-BE49-F238E27FC236}">
                <a16:creationId xmlns:a16="http://schemas.microsoft.com/office/drawing/2014/main" id="{3E6DE7EC-AB86-408D-8450-64671B2F8A45}"/>
              </a:ext>
            </a:extLst>
          </p:cNvPr>
          <p:cNvPicPr>
            <a:picLocks noChangeAspect="1"/>
          </p:cNvPicPr>
          <p:nvPr/>
        </p:nvPicPr>
        <p:blipFill rotWithShape="1">
          <a:blip r:embed="rId5"/>
          <a:srcRect l="24585" t="16088" r="27285" b="36574"/>
          <a:stretch/>
        </p:blipFill>
        <p:spPr>
          <a:xfrm>
            <a:off x="13059737" y="2511960"/>
            <a:ext cx="447554" cy="501429"/>
          </a:xfrm>
          <a:prstGeom prst="rect">
            <a:avLst/>
          </a:prstGeom>
        </p:spPr>
      </p:pic>
      <p:grpSp>
        <p:nvGrpSpPr>
          <p:cNvPr id="90" name="Group 89">
            <a:extLst>
              <a:ext uri="{FF2B5EF4-FFF2-40B4-BE49-F238E27FC236}">
                <a16:creationId xmlns:a16="http://schemas.microsoft.com/office/drawing/2014/main" id="{6A4200FA-DB56-4E33-A83E-5F3B4D3E8F30}"/>
              </a:ext>
            </a:extLst>
          </p:cNvPr>
          <p:cNvGrpSpPr/>
          <p:nvPr/>
        </p:nvGrpSpPr>
        <p:grpSpPr>
          <a:xfrm>
            <a:off x="5502550" y="3390747"/>
            <a:ext cx="673042" cy="538216"/>
            <a:chOff x="5229289" y="868188"/>
            <a:chExt cx="673042" cy="538216"/>
          </a:xfrm>
          <a:solidFill>
            <a:schemeClr val="tx2">
              <a:lumMod val="90000"/>
            </a:schemeClr>
          </a:solidFill>
        </p:grpSpPr>
        <p:sp>
          <p:nvSpPr>
            <p:cNvPr id="91" name="Isosceles Triangle 90">
              <a:extLst>
                <a:ext uri="{FF2B5EF4-FFF2-40B4-BE49-F238E27FC236}">
                  <a16:creationId xmlns:a16="http://schemas.microsoft.com/office/drawing/2014/main" id="{C42923CE-EFC0-4B76-A2BB-C8C86DEBA39A}"/>
                </a:ext>
              </a:extLst>
            </p:cNvPr>
            <p:cNvSpPr/>
            <p:nvPr/>
          </p:nvSpPr>
          <p:spPr>
            <a:xfrm rot="16200000" flipH="1">
              <a:off x="5304724" y="1064140"/>
              <a:ext cx="212361" cy="3632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dirty="0">
                <a:latin typeface="Microsoft JhengHei Light" panose="020B0304030504040204" pitchFamily="34" charset="-120"/>
                <a:ea typeface="Microsoft JhengHei Light" panose="020B0304030504040204" pitchFamily="34" charset="-120"/>
              </a:endParaRPr>
            </a:p>
          </p:txBody>
        </p:sp>
        <p:sp>
          <p:nvSpPr>
            <p:cNvPr id="92" name="Rectangle: Rounded Corners 91">
              <a:extLst>
                <a:ext uri="{FF2B5EF4-FFF2-40B4-BE49-F238E27FC236}">
                  <a16:creationId xmlns:a16="http://schemas.microsoft.com/office/drawing/2014/main" id="{4431ED18-B28C-4105-BA64-3B29A3F9C0DD}"/>
                </a:ext>
              </a:extLst>
            </p:cNvPr>
            <p:cNvSpPr/>
            <p:nvPr/>
          </p:nvSpPr>
          <p:spPr>
            <a:xfrm>
              <a:off x="5422373" y="868188"/>
              <a:ext cx="479958" cy="5382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zh-CN" altLang="en-US" sz="2000" dirty="0">
                  <a:latin typeface="Microsoft JhengHei Light" panose="020B0304030504040204" pitchFamily="34" charset="-120"/>
                  <a:ea typeface="Microsoft JhengHei Light" panose="020B0304030504040204" pitchFamily="34" charset="-120"/>
                </a:rPr>
                <a:t>好</a:t>
              </a:r>
              <a:endParaRPr lang="en-US" sz="2000" dirty="0">
                <a:latin typeface="Microsoft JhengHei Light" panose="020B0304030504040204" pitchFamily="34" charset="-120"/>
                <a:ea typeface="Microsoft JhengHei Light" panose="020B0304030504040204" pitchFamily="34" charset="-120"/>
              </a:endParaRPr>
            </a:p>
          </p:txBody>
        </p:sp>
      </p:grpSp>
      <p:pic>
        <p:nvPicPr>
          <p:cNvPr id="93" name="Picture 92">
            <a:extLst>
              <a:ext uri="{FF2B5EF4-FFF2-40B4-BE49-F238E27FC236}">
                <a16:creationId xmlns:a16="http://schemas.microsoft.com/office/drawing/2014/main" id="{B671B278-4031-4356-B88C-6163AF5E6390}"/>
              </a:ext>
            </a:extLst>
          </p:cNvPr>
          <p:cNvPicPr>
            <a:picLocks/>
          </p:cNvPicPr>
          <p:nvPr/>
        </p:nvPicPr>
        <p:blipFill>
          <a:blip r:embed="rId3"/>
          <a:stretch>
            <a:fillRect/>
          </a:stretch>
        </p:blipFill>
        <p:spPr>
          <a:xfrm>
            <a:off x="4670435" y="3358118"/>
            <a:ext cx="731520" cy="731520"/>
          </a:xfrm>
          <a:prstGeom prst="rect">
            <a:avLst/>
          </a:prstGeom>
        </p:spPr>
      </p:pic>
    </p:spTree>
    <p:extLst>
      <p:ext uri="{BB962C8B-B14F-4D97-AF65-F5344CB8AC3E}">
        <p14:creationId xmlns:p14="http://schemas.microsoft.com/office/powerpoint/2010/main" val="1177593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5">
            <a:extLst>
              <a:ext uri="{FF2B5EF4-FFF2-40B4-BE49-F238E27FC236}">
                <a16:creationId xmlns:a16="http://schemas.microsoft.com/office/drawing/2014/main" id="{00AA61EE-B333-45EF-A775-E99ABEAB18B5}"/>
              </a:ext>
            </a:extLst>
          </p:cNvPr>
          <p:cNvSpPr>
            <a:spLocks noGrp="1"/>
          </p:cNvSpPr>
          <p:nvPr>
            <p:ph type="body" sz="quarter" idx="11"/>
          </p:nvPr>
        </p:nvSpPr>
        <p:spPr/>
        <p:txBody>
          <a:bodyPr/>
          <a:lstStyle/>
          <a:p>
            <a:r>
              <a:rPr lang="zh-CN" altLang="en-US" dirty="0">
                <a:latin typeface="Microsoft JhengHei Light" panose="020B0304030504040204" pitchFamily="34" charset="-120"/>
                <a:ea typeface="Microsoft JhengHei Light" panose="020B0304030504040204" pitchFamily="34" charset="-120"/>
              </a:rPr>
              <a:t>語音購物 </a:t>
            </a:r>
            <a:r>
              <a:rPr lang="en-US" altLang="zh-CN" dirty="0">
                <a:latin typeface="Microsoft JhengHei Light" panose="020B0304030504040204" pitchFamily="34" charset="-120"/>
                <a:ea typeface="Microsoft JhengHei Light" panose="020B0304030504040204" pitchFamily="34" charset="-120"/>
              </a:rPr>
              <a:t>3 </a:t>
            </a:r>
            <a:r>
              <a:rPr lang="zh-CN" altLang="en-US" dirty="0">
                <a:latin typeface="Microsoft JhengHei Light" panose="020B0304030504040204" pitchFamily="34" charset="-120"/>
                <a:ea typeface="Microsoft JhengHei Light" panose="020B0304030504040204" pitchFamily="34" charset="-120"/>
              </a:rPr>
              <a:t>階段</a:t>
            </a:r>
            <a:endParaRPr lang="en-US" dirty="0">
              <a:latin typeface="Microsoft JhengHei Light" panose="020B0304030504040204" pitchFamily="34" charset="-120"/>
              <a:ea typeface="Microsoft JhengHei Light" panose="020B0304030504040204" pitchFamily="34" charset="-120"/>
            </a:endParaRPr>
          </a:p>
        </p:txBody>
      </p:sp>
      <p:sp>
        <p:nvSpPr>
          <p:cNvPr id="43" name="Text Placeholder 42">
            <a:extLst>
              <a:ext uri="{FF2B5EF4-FFF2-40B4-BE49-F238E27FC236}">
                <a16:creationId xmlns:a16="http://schemas.microsoft.com/office/drawing/2014/main" id="{D9F910DE-7310-442A-94F3-6C49453A6933}"/>
              </a:ext>
            </a:extLst>
          </p:cNvPr>
          <p:cNvSpPr>
            <a:spLocks noGrp="1"/>
          </p:cNvSpPr>
          <p:nvPr>
            <p:ph type="body" sz="quarter" idx="15"/>
          </p:nvPr>
        </p:nvSpPr>
        <p:spPr/>
        <p:txBody>
          <a:bodyPr/>
          <a:lstStyle/>
          <a:p>
            <a:endParaRPr lang="en-US"/>
          </a:p>
        </p:txBody>
      </p:sp>
      <p:grpSp>
        <p:nvGrpSpPr>
          <p:cNvPr id="62" name="Group 61">
            <a:extLst>
              <a:ext uri="{FF2B5EF4-FFF2-40B4-BE49-F238E27FC236}">
                <a16:creationId xmlns:a16="http://schemas.microsoft.com/office/drawing/2014/main" id="{FAC85BFF-76FB-4507-A350-439128949A46}"/>
              </a:ext>
            </a:extLst>
          </p:cNvPr>
          <p:cNvGrpSpPr/>
          <p:nvPr/>
        </p:nvGrpSpPr>
        <p:grpSpPr>
          <a:xfrm>
            <a:off x="207257" y="2334353"/>
            <a:ext cx="3280045" cy="3154680"/>
            <a:chOff x="4876597" y="1026480"/>
            <a:chExt cx="2575763" cy="3154680"/>
          </a:xfrm>
        </p:grpSpPr>
        <p:sp>
          <p:nvSpPr>
            <p:cNvPr id="56" name="Rectangle 55">
              <a:extLst>
                <a:ext uri="{FF2B5EF4-FFF2-40B4-BE49-F238E27FC236}">
                  <a16:creationId xmlns:a16="http://schemas.microsoft.com/office/drawing/2014/main" id="{D95C29FC-5DFE-4AD0-A32B-F1FB8A826515}"/>
                </a:ext>
              </a:extLst>
            </p:cNvPr>
            <p:cNvSpPr/>
            <p:nvPr/>
          </p:nvSpPr>
          <p:spPr>
            <a:xfrm>
              <a:off x="4876597" y="1026480"/>
              <a:ext cx="2560320" cy="3154680"/>
            </a:xfrm>
            <a:prstGeom prst="rect">
              <a:avLst/>
            </a:prstGeom>
            <a:solidFill>
              <a:srgbClr val="FFFFFF">
                <a:alpha val="50588"/>
              </a:srgb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800" dirty="0">
                <a:latin typeface="Microsoft JhengHei Light" panose="020B0304030504040204" pitchFamily="34" charset="-120"/>
                <a:ea typeface="Microsoft JhengHei Light" panose="020B0304030504040204" pitchFamily="34" charset="-120"/>
              </a:endParaRPr>
            </a:p>
          </p:txBody>
        </p:sp>
        <p:cxnSp>
          <p:nvCxnSpPr>
            <p:cNvPr id="58" name="Straight Connector 57">
              <a:extLst>
                <a:ext uri="{FF2B5EF4-FFF2-40B4-BE49-F238E27FC236}">
                  <a16:creationId xmlns:a16="http://schemas.microsoft.com/office/drawing/2014/main" id="{EDAC8577-AB86-4415-919E-6A4C4674B74A}"/>
                </a:ext>
              </a:extLst>
            </p:cNvPr>
            <p:cNvCxnSpPr/>
            <p:nvPr/>
          </p:nvCxnSpPr>
          <p:spPr>
            <a:xfrm>
              <a:off x="4892040" y="1970120"/>
              <a:ext cx="2560320" cy="0"/>
            </a:xfrm>
            <a:prstGeom prst="line">
              <a:avLst/>
            </a:prstGeom>
            <a:ln w="28575">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矩形 37">
              <a:extLst>
                <a:ext uri="{FF2B5EF4-FFF2-40B4-BE49-F238E27FC236}">
                  <a16:creationId xmlns:a16="http://schemas.microsoft.com/office/drawing/2014/main" id="{FAFCB422-7B26-49EF-82A0-2D163E5FF77D}"/>
                </a:ext>
              </a:extLst>
            </p:cNvPr>
            <p:cNvSpPr/>
            <p:nvPr/>
          </p:nvSpPr>
          <p:spPr>
            <a:xfrm>
              <a:off x="5827276" y="1121857"/>
              <a:ext cx="1261979" cy="369332"/>
            </a:xfrm>
            <a:prstGeom prst="rect">
              <a:avLst/>
            </a:prstGeom>
          </p:spPr>
          <p:txBody>
            <a:bodyPr wrap="square">
              <a:spAutoFit/>
            </a:bodyPr>
            <a:lstStyle/>
            <a:p>
              <a:pPr algn="ctr"/>
              <a:r>
                <a:rPr lang="en-US" altLang="zh-CN" sz="1800" b="1" u="sng" dirty="0">
                  <a:latin typeface="Microsoft JhengHei Light" panose="020B0304030504040204" pitchFamily="34" charset="-120"/>
                  <a:ea typeface="Microsoft JhengHei Light" panose="020B0304030504040204" pitchFamily="34" charset="-120"/>
                  <a:cs typeface="IBM Plex Arabic" panose="020B0503050203000203" pitchFamily="34" charset="-78"/>
                </a:rPr>
                <a:t>Nancy</a:t>
              </a:r>
              <a:endParaRPr lang="en-US" altLang="zh-TW" sz="1800" b="1" u="sng" dirty="0">
                <a:latin typeface="Microsoft JhengHei Light" panose="020B0304030504040204" pitchFamily="34" charset="-120"/>
                <a:ea typeface="Microsoft JhengHei Light" panose="020B0304030504040204" pitchFamily="34" charset="-120"/>
                <a:cs typeface="IBM Plex Arabic" panose="020B0503050203000203" pitchFamily="34" charset="-78"/>
              </a:endParaRPr>
            </a:p>
          </p:txBody>
        </p:sp>
        <p:sp>
          <p:nvSpPr>
            <p:cNvPr id="60" name="矩形 37">
              <a:extLst>
                <a:ext uri="{FF2B5EF4-FFF2-40B4-BE49-F238E27FC236}">
                  <a16:creationId xmlns:a16="http://schemas.microsoft.com/office/drawing/2014/main" id="{C3B607FE-FF6E-4F0A-AFBC-ADE13C7555DD}"/>
                </a:ext>
              </a:extLst>
            </p:cNvPr>
            <p:cNvSpPr/>
            <p:nvPr/>
          </p:nvSpPr>
          <p:spPr>
            <a:xfrm>
              <a:off x="5464171" y="1480482"/>
              <a:ext cx="1261979" cy="369332"/>
            </a:xfrm>
            <a:prstGeom prst="rect">
              <a:avLst/>
            </a:prstGeom>
          </p:spPr>
          <p:txBody>
            <a:bodyPr wrap="square">
              <a:spAutoFit/>
            </a:bodyPr>
            <a:lstStyle/>
            <a:p>
              <a:pPr algn="ctr"/>
              <a:r>
                <a:rPr lang="en-US" altLang="zh-CN" sz="1800" dirty="0">
                  <a:latin typeface="Microsoft JhengHei Light" panose="020B0304030504040204" pitchFamily="34" charset="-120"/>
                  <a:ea typeface="Microsoft JhengHei Light" panose="020B0304030504040204" pitchFamily="34" charset="-120"/>
                  <a:cs typeface="IBM Plex Arabic" panose="020B0503050203000203" pitchFamily="34" charset="-78"/>
                </a:rPr>
                <a:t>35</a:t>
              </a:r>
              <a:r>
                <a:rPr lang="zh-CN" altLang="en-US" sz="1800" dirty="0">
                  <a:latin typeface="Microsoft JhengHei Light" panose="020B0304030504040204" pitchFamily="34" charset="-120"/>
                  <a:ea typeface="Microsoft JhengHei Light" panose="020B0304030504040204" pitchFamily="34" charset="-120"/>
                  <a:cs typeface="IBM Plex Arabic" panose="020B0503050203000203" pitchFamily="34" charset="-78"/>
                </a:rPr>
                <a:t>歲</a:t>
              </a:r>
              <a:endParaRPr lang="en-US" altLang="zh-TW" sz="1800" dirty="0">
                <a:latin typeface="Microsoft JhengHei Light" panose="020B0304030504040204" pitchFamily="34" charset="-120"/>
                <a:ea typeface="Microsoft JhengHei Light" panose="020B0304030504040204" pitchFamily="34" charset="-120"/>
                <a:cs typeface="IBM Plex Arabic" panose="020B0503050203000203" pitchFamily="34" charset="-78"/>
              </a:endParaRPr>
            </a:p>
          </p:txBody>
        </p:sp>
        <p:sp>
          <p:nvSpPr>
            <p:cNvPr id="61" name="矩形 37">
              <a:extLst>
                <a:ext uri="{FF2B5EF4-FFF2-40B4-BE49-F238E27FC236}">
                  <a16:creationId xmlns:a16="http://schemas.microsoft.com/office/drawing/2014/main" id="{8FE1F9B3-C07E-4194-83CF-AAEA90E1469E}"/>
                </a:ext>
              </a:extLst>
            </p:cNvPr>
            <p:cNvSpPr/>
            <p:nvPr/>
          </p:nvSpPr>
          <p:spPr>
            <a:xfrm>
              <a:off x="6172200" y="1476711"/>
              <a:ext cx="1261979" cy="369332"/>
            </a:xfrm>
            <a:prstGeom prst="rect">
              <a:avLst/>
            </a:prstGeom>
          </p:spPr>
          <p:txBody>
            <a:bodyPr wrap="square">
              <a:spAutoFit/>
            </a:bodyPr>
            <a:lstStyle/>
            <a:p>
              <a:pPr algn="ctr"/>
              <a:r>
                <a:rPr lang="zh-CN" altLang="en-US" sz="1800" dirty="0">
                  <a:latin typeface="Microsoft JhengHei Light" panose="020B0304030504040204" pitchFamily="34" charset="-120"/>
                  <a:ea typeface="Microsoft JhengHei Light" panose="020B0304030504040204" pitchFamily="34" charset="-120"/>
                  <a:cs typeface="IBM Plex Arabic" panose="020B0503050203000203" pitchFamily="34" charset="-78"/>
                </a:rPr>
                <a:t>教師</a:t>
              </a:r>
              <a:endParaRPr lang="en-US" altLang="zh-TW" sz="1800" dirty="0">
                <a:latin typeface="Microsoft JhengHei Light" panose="020B0304030504040204" pitchFamily="34" charset="-120"/>
                <a:ea typeface="Microsoft JhengHei Light" panose="020B0304030504040204" pitchFamily="34" charset="-120"/>
                <a:cs typeface="IBM Plex Arabic" panose="020B0503050203000203" pitchFamily="34" charset="-78"/>
              </a:endParaRPr>
            </a:p>
          </p:txBody>
        </p:sp>
        <p:pic>
          <p:nvPicPr>
            <p:cNvPr id="48" name="Picture 47">
              <a:extLst>
                <a:ext uri="{FF2B5EF4-FFF2-40B4-BE49-F238E27FC236}">
                  <a16:creationId xmlns:a16="http://schemas.microsoft.com/office/drawing/2014/main" id="{7704B966-B80E-4088-9C19-5D176E1B41A3}"/>
                </a:ext>
              </a:extLst>
            </p:cNvPr>
            <p:cNvPicPr>
              <a:picLocks/>
            </p:cNvPicPr>
            <p:nvPr/>
          </p:nvPicPr>
          <p:blipFill>
            <a:blip r:embed="rId3"/>
            <a:stretch>
              <a:fillRect/>
            </a:stretch>
          </p:blipFill>
          <p:spPr>
            <a:xfrm>
              <a:off x="5176946" y="1132540"/>
              <a:ext cx="574450" cy="731520"/>
            </a:xfrm>
            <a:prstGeom prst="rect">
              <a:avLst/>
            </a:prstGeom>
          </p:spPr>
        </p:pic>
      </p:grpSp>
      <p:sp>
        <p:nvSpPr>
          <p:cNvPr id="63" name="Rectangle 62">
            <a:extLst>
              <a:ext uri="{FF2B5EF4-FFF2-40B4-BE49-F238E27FC236}">
                <a16:creationId xmlns:a16="http://schemas.microsoft.com/office/drawing/2014/main" id="{5DB6A5F2-72B3-4A8D-8E86-760840CDB109}"/>
              </a:ext>
            </a:extLst>
          </p:cNvPr>
          <p:cNvSpPr/>
          <p:nvPr/>
        </p:nvSpPr>
        <p:spPr>
          <a:xfrm>
            <a:off x="388002" y="3545899"/>
            <a:ext cx="1443152"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家庭採買人</a:t>
            </a:r>
            <a:endParaRPr lang="en-US" sz="1800" dirty="0">
              <a:latin typeface="Microsoft JhengHei Light" panose="020B0304030504040204" pitchFamily="34" charset="-120"/>
              <a:ea typeface="Microsoft JhengHei Light" panose="020B0304030504040204" pitchFamily="34" charset="-120"/>
            </a:endParaRPr>
          </a:p>
        </p:txBody>
      </p:sp>
      <p:sp>
        <p:nvSpPr>
          <p:cNvPr id="64" name="Rectangle 63">
            <a:extLst>
              <a:ext uri="{FF2B5EF4-FFF2-40B4-BE49-F238E27FC236}">
                <a16:creationId xmlns:a16="http://schemas.microsoft.com/office/drawing/2014/main" id="{FA7CD8F9-362B-4966-A0E3-AA240A07EF18}"/>
              </a:ext>
            </a:extLst>
          </p:cNvPr>
          <p:cNvSpPr/>
          <p:nvPr/>
        </p:nvSpPr>
        <p:spPr>
          <a:xfrm>
            <a:off x="388002" y="3935354"/>
            <a:ext cx="1449415"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中階白領</a:t>
            </a:r>
            <a:endParaRPr lang="en-US" sz="1800" dirty="0">
              <a:latin typeface="Microsoft JhengHei Light" panose="020B0304030504040204" pitchFamily="34" charset="-120"/>
              <a:ea typeface="Microsoft JhengHei Light" panose="020B0304030504040204" pitchFamily="34" charset="-120"/>
            </a:endParaRPr>
          </a:p>
        </p:txBody>
      </p:sp>
      <p:sp>
        <p:nvSpPr>
          <p:cNvPr id="65" name="Rectangle 64">
            <a:extLst>
              <a:ext uri="{FF2B5EF4-FFF2-40B4-BE49-F238E27FC236}">
                <a16:creationId xmlns:a16="http://schemas.microsoft.com/office/drawing/2014/main" id="{D48BA5DD-BF2F-4418-8784-E6E63B9B331A}"/>
              </a:ext>
            </a:extLst>
          </p:cNvPr>
          <p:cNvSpPr/>
          <p:nvPr/>
        </p:nvSpPr>
        <p:spPr>
          <a:xfrm>
            <a:off x="388002" y="4325011"/>
            <a:ext cx="1443152"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新品愛好者</a:t>
            </a:r>
            <a:endParaRPr lang="en-US" sz="1800" dirty="0">
              <a:latin typeface="Microsoft JhengHei Light" panose="020B0304030504040204" pitchFamily="34" charset="-120"/>
              <a:ea typeface="Microsoft JhengHei Light" panose="020B0304030504040204" pitchFamily="34" charset="-120"/>
            </a:endParaRPr>
          </a:p>
        </p:txBody>
      </p:sp>
      <p:sp>
        <p:nvSpPr>
          <p:cNvPr id="68" name="Rectangle 67">
            <a:extLst>
              <a:ext uri="{FF2B5EF4-FFF2-40B4-BE49-F238E27FC236}">
                <a16:creationId xmlns:a16="http://schemas.microsoft.com/office/drawing/2014/main" id="{A588C705-CA0A-4EFB-95A3-1CAB5D9E2D5B}"/>
              </a:ext>
            </a:extLst>
          </p:cNvPr>
          <p:cNvSpPr/>
          <p:nvPr/>
        </p:nvSpPr>
        <p:spPr>
          <a:xfrm>
            <a:off x="372745" y="4729753"/>
            <a:ext cx="2973150" cy="3291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五月花衛生紙</a:t>
            </a:r>
            <a:r>
              <a:rPr lang="en-US" altLang="zh-CN" sz="1800" dirty="0">
                <a:latin typeface="Microsoft JhengHei Light" panose="020B0304030504040204" pitchFamily="34" charset="-120"/>
                <a:ea typeface="Microsoft JhengHei Light" panose="020B0304030504040204" pitchFamily="34" charset="-120"/>
              </a:rPr>
              <a:t>3</a:t>
            </a:r>
            <a:r>
              <a:rPr lang="zh-CN" altLang="en-US" sz="1800" dirty="0">
                <a:latin typeface="Microsoft JhengHei Light" panose="020B0304030504040204" pitchFamily="34" charset="-120"/>
                <a:ea typeface="Microsoft JhengHei Light" panose="020B0304030504040204" pitchFamily="34" charset="-120"/>
              </a:rPr>
              <a:t>個月一袋</a:t>
            </a:r>
            <a:endParaRPr lang="en-US" sz="1800" dirty="0">
              <a:latin typeface="Microsoft JhengHei Light" panose="020B0304030504040204" pitchFamily="34" charset="-120"/>
              <a:ea typeface="Microsoft JhengHei Light" panose="020B0304030504040204" pitchFamily="34" charset="-120"/>
            </a:endParaRPr>
          </a:p>
        </p:txBody>
      </p:sp>
      <p:sp>
        <p:nvSpPr>
          <p:cNvPr id="69" name="Rectangle 68">
            <a:extLst>
              <a:ext uri="{FF2B5EF4-FFF2-40B4-BE49-F238E27FC236}">
                <a16:creationId xmlns:a16="http://schemas.microsoft.com/office/drawing/2014/main" id="{5287FC21-9C84-4ED6-83CF-193F25904031}"/>
              </a:ext>
            </a:extLst>
          </p:cNvPr>
          <p:cNvSpPr/>
          <p:nvPr/>
        </p:nvSpPr>
        <p:spPr>
          <a:xfrm>
            <a:off x="1915416" y="3539761"/>
            <a:ext cx="1443152"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800" dirty="0">
                <a:latin typeface="Microsoft JhengHei Light" panose="020B0304030504040204" pitchFamily="34" charset="-120"/>
                <a:ea typeface="Microsoft JhengHei Light" panose="020B0304030504040204" pitchFamily="34" charset="-120"/>
              </a:rPr>
              <a:t>85</a:t>
            </a:r>
            <a:r>
              <a:rPr lang="zh-CN" altLang="en-US" sz="1800" dirty="0">
                <a:latin typeface="Microsoft JhengHei Light" panose="020B0304030504040204" pitchFamily="34" charset="-120"/>
                <a:ea typeface="Microsoft JhengHei Light" panose="020B0304030504040204" pitchFamily="34" charset="-120"/>
              </a:rPr>
              <a:t>折</a:t>
            </a:r>
            <a:endParaRPr lang="en-US" sz="1800" dirty="0">
              <a:latin typeface="Microsoft JhengHei Light" panose="020B0304030504040204" pitchFamily="34" charset="-120"/>
              <a:ea typeface="Microsoft JhengHei Light" panose="020B0304030504040204" pitchFamily="34" charset="-120"/>
            </a:endParaRPr>
          </a:p>
        </p:txBody>
      </p:sp>
      <p:sp>
        <p:nvSpPr>
          <p:cNvPr id="70" name="Rectangle 69">
            <a:extLst>
              <a:ext uri="{FF2B5EF4-FFF2-40B4-BE49-F238E27FC236}">
                <a16:creationId xmlns:a16="http://schemas.microsoft.com/office/drawing/2014/main" id="{15C53320-CC2C-4E92-B377-635C4E11828A}"/>
              </a:ext>
            </a:extLst>
          </p:cNvPr>
          <p:cNvSpPr/>
          <p:nvPr/>
        </p:nvSpPr>
        <p:spPr>
          <a:xfrm>
            <a:off x="1902743" y="3928963"/>
            <a:ext cx="1443152"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重度囤貨</a:t>
            </a:r>
            <a:endParaRPr lang="en-US" sz="1800" dirty="0">
              <a:latin typeface="Microsoft JhengHei Light" panose="020B0304030504040204" pitchFamily="34" charset="-120"/>
              <a:ea typeface="Microsoft JhengHei Light" panose="020B0304030504040204" pitchFamily="34" charset="-120"/>
            </a:endParaRPr>
          </a:p>
        </p:txBody>
      </p:sp>
      <p:sp>
        <p:nvSpPr>
          <p:cNvPr id="49" name="Isosceles Triangle 48">
            <a:extLst>
              <a:ext uri="{FF2B5EF4-FFF2-40B4-BE49-F238E27FC236}">
                <a16:creationId xmlns:a16="http://schemas.microsoft.com/office/drawing/2014/main" id="{C5916022-F0AE-4C43-866D-73913FE1570B}"/>
              </a:ext>
            </a:extLst>
          </p:cNvPr>
          <p:cNvSpPr/>
          <p:nvPr/>
        </p:nvSpPr>
        <p:spPr>
          <a:xfrm rot="16200000" flipH="1">
            <a:off x="5566096" y="807523"/>
            <a:ext cx="212361" cy="363231"/>
          </a:xfrm>
          <a:prstGeom prst="triangle">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dirty="0">
              <a:latin typeface="Microsoft JhengHei Light" panose="020B0304030504040204" pitchFamily="34" charset="-120"/>
              <a:ea typeface="Microsoft JhengHei Light" panose="020B0304030504040204" pitchFamily="34" charset="-120"/>
            </a:endParaRPr>
          </a:p>
        </p:txBody>
      </p:sp>
      <p:sp>
        <p:nvSpPr>
          <p:cNvPr id="76" name="Rectangle 75">
            <a:extLst>
              <a:ext uri="{FF2B5EF4-FFF2-40B4-BE49-F238E27FC236}">
                <a16:creationId xmlns:a16="http://schemas.microsoft.com/office/drawing/2014/main" id="{8AC6B490-788E-4EB0-BC74-5C413BD42CC3}"/>
              </a:ext>
            </a:extLst>
          </p:cNvPr>
          <p:cNvSpPr/>
          <p:nvPr/>
        </p:nvSpPr>
        <p:spPr>
          <a:xfrm>
            <a:off x="1915416" y="4332554"/>
            <a:ext cx="1443152"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假日愛買族</a:t>
            </a:r>
            <a:endParaRPr lang="en-US" sz="1800" dirty="0">
              <a:latin typeface="Microsoft JhengHei Light" panose="020B0304030504040204" pitchFamily="34" charset="-120"/>
              <a:ea typeface="Microsoft JhengHei Light" panose="020B0304030504040204" pitchFamily="34" charset="-120"/>
            </a:endParaRPr>
          </a:p>
        </p:txBody>
      </p:sp>
      <p:pic>
        <p:nvPicPr>
          <p:cNvPr id="78" name="Picture 77" descr="A close up of a logo&#10;&#10;Description automatically generated">
            <a:extLst>
              <a:ext uri="{FF2B5EF4-FFF2-40B4-BE49-F238E27FC236}">
                <a16:creationId xmlns:a16="http://schemas.microsoft.com/office/drawing/2014/main" id="{BBDCFABF-EC41-418C-8394-A7614B40820D}"/>
              </a:ext>
            </a:extLst>
          </p:cNvPr>
          <p:cNvPicPr>
            <a:picLocks noChangeAspect="1"/>
          </p:cNvPicPr>
          <p:nvPr/>
        </p:nvPicPr>
        <p:blipFill>
          <a:blip r:embed="rId4"/>
          <a:stretch>
            <a:fillRect/>
          </a:stretch>
        </p:blipFill>
        <p:spPr>
          <a:xfrm>
            <a:off x="11978640" y="1435753"/>
            <a:ext cx="731520" cy="731520"/>
          </a:xfrm>
          <a:prstGeom prst="rect">
            <a:avLst/>
          </a:prstGeom>
        </p:spPr>
      </p:pic>
      <p:pic>
        <p:nvPicPr>
          <p:cNvPr id="79" name="Picture 78">
            <a:extLst>
              <a:ext uri="{FF2B5EF4-FFF2-40B4-BE49-F238E27FC236}">
                <a16:creationId xmlns:a16="http://schemas.microsoft.com/office/drawing/2014/main" id="{BD3472F7-0584-4C6F-B03E-12A38D647951}"/>
              </a:ext>
            </a:extLst>
          </p:cNvPr>
          <p:cNvPicPr>
            <a:picLocks/>
          </p:cNvPicPr>
          <p:nvPr/>
        </p:nvPicPr>
        <p:blipFill>
          <a:blip r:embed="rId3"/>
          <a:stretch>
            <a:fillRect/>
          </a:stretch>
        </p:blipFill>
        <p:spPr>
          <a:xfrm>
            <a:off x="4658546" y="578942"/>
            <a:ext cx="731520" cy="731520"/>
          </a:xfrm>
          <a:prstGeom prst="rect">
            <a:avLst/>
          </a:prstGeom>
        </p:spPr>
      </p:pic>
      <p:grpSp>
        <p:nvGrpSpPr>
          <p:cNvPr id="82" name="Group 81">
            <a:extLst>
              <a:ext uri="{FF2B5EF4-FFF2-40B4-BE49-F238E27FC236}">
                <a16:creationId xmlns:a16="http://schemas.microsoft.com/office/drawing/2014/main" id="{AA40043E-9406-464F-A9F0-DFB39CD86CEE}"/>
              </a:ext>
            </a:extLst>
          </p:cNvPr>
          <p:cNvGrpSpPr/>
          <p:nvPr/>
        </p:nvGrpSpPr>
        <p:grpSpPr>
          <a:xfrm>
            <a:off x="9555480" y="1532405"/>
            <a:ext cx="2294253" cy="538216"/>
            <a:chOff x="9498978" y="1567046"/>
            <a:chExt cx="2294253" cy="538216"/>
          </a:xfrm>
          <a:solidFill>
            <a:schemeClr val="bg2">
              <a:lumMod val="95000"/>
            </a:schemeClr>
          </a:solidFill>
        </p:grpSpPr>
        <p:sp>
          <p:nvSpPr>
            <p:cNvPr id="80" name="Isosceles Triangle 79">
              <a:extLst>
                <a:ext uri="{FF2B5EF4-FFF2-40B4-BE49-F238E27FC236}">
                  <a16:creationId xmlns:a16="http://schemas.microsoft.com/office/drawing/2014/main" id="{15FE786A-EF4D-4298-AF65-5DD7868E51A5}"/>
                </a:ext>
              </a:extLst>
            </p:cNvPr>
            <p:cNvSpPr/>
            <p:nvPr/>
          </p:nvSpPr>
          <p:spPr>
            <a:xfrm rot="5400000" flipH="1">
              <a:off x="11505435" y="1762998"/>
              <a:ext cx="212361" cy="3632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sz="2000" dirty="0">
                <a:latin typeface="Microsoft JhengHei Light" panose="020B0304030504040204" pitchFamily="34" charset="-120"/>
                <a:ea typeface="Microsoft JhengHei Light" panose="020B0304030504040204" pitchFamily="34" charset="-120"/>
              </a:endParaRPr>
            </a:p>
          </p:txBody>
        </p:sp>
        <p:sp>
          <p:nvSpPr>
            <p:cNvPr id="81" name="Rectangle: Rounded Corners 80">
              <a:extLst>
                <a:ext uri="{FF2B5EF4-FFF2-40B4-BE49-F238E27FC236}">
                  <a16:creationId xmlns:a16="http://schemas.microsoft.com/office/drawing/2014/main" id="{962273EF-DEE6-4A53-876D-206CC208AA2D}"/>
                </a:ext>
              </a:extLst>
            </p:cNvPr>
            <p:cNvSpPr/>
            <p:nvPr/>
          </p:nvSpPr>
          <p:spPr>
            <a:xfrm>
              <a:off x="9498978" y="1567046"/>
              <a:ext cx="2097076" cy="5382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zh-CN" altLang="en-US" sz="2000" dirty="0">
                  <a:latin typeface="Microsoft JhengHei Light" panose="020B0304030504040204" pitchFamily="34" charset="-120"/>
                  <a:ea typeface="Microsoft JhengHei Light" panose="020B0304030504040204" pitchFamily="34" charset="-120"/>
                </a:rPr>
                <a:t>好的 為您處理中</a:t>
              </a:r>
              <a:endParaRPr lang="en-US" sz="2000" dirty="0">
                <a:latin typeface="Microsoft JhengHei Light" panose="020B0304030504040204" pitchFamily="34" charset="-120"/>
                <a:ea typeface="Microsoft JhengHei Light" panose="020B0304030504040204" pitchFamily="34" charset="-120"/>
              </a:endParaRPr>
            </a:p>
          </p:txBody>
        </p:sp>
      </p:grpSp>
      <p:pic>
        <p:nvPicPr>
          <p:cNvPr id="83" name="Picture 82" descr="A close up of a logo&#10;&#10;Description automatically generated">
            <a:extLst>
              <a:ext uri="{FF2B5EF4-FFF2-40B4-BE49-F238E27FC236}">
                <a16:creationId xmlns:a16="http://schemas.microsoft.com/office/drawing/2014/main" id="{497C1BB6-3C21-4AB5-91BB-9A0BFE2E7DB7}"/>
              </a:ext>
            </a:extLst>
          </p:cNvPr>
          <p:cNvPicPr>
            <a:picLocks noChangeAspect="1"/>
          </p:cNvPicPr>
          <p:nvPr/>
        </p:nvPicPr>
        <p:blipFill>
          <a:blip r:embed="rId4"/>
          <a:stretch>
            <a:fillRect/>
          </a:stretch>
        </p:blipFill>
        <p:spPr>
          <a:xfrm>
            <a:off x="12002133" y="2367552"/>
            <a:ext cx="731520" cy="731520"/>
          </a:xfrm>
          <a:prstGeom prst="rect">
            <a:avLst/>
          </a:prstGeom>
        </p:spPr>
      </p:pic>
      <p:grpSp>
        <p:nvGrpSpPr>
          <p:cNvPr id="84" name="Group 83">
            <a:extLst>
              <a:ext uri="{FF2B5EF4-FFF2-40B4-BE49-F238E27FC236}">
                <a16:creationId xmlns:a16="http://schemas.microsoft.com/office/drawing/2014/main" id="{D12DE102-5BE9-46D1-B77B-C6702D42BC38}"/>
              </a:ext>
            </a:extLst>
          </p:cNvPr>
          <p:cNvGrpSpPr/>
          <p:nvPr/>
        </p:nvGrpSpPr>
        <p:grpSpPr>
          <a:xfrm>
            <a:off x="4000012" y="2464204"/>
            <a:ext cx="7873214" cy="538216"/>
            <a:chOff x="3920017" y="1567046"/>
            <a:chExt cx="7873214" cy="538216"/>
          </a:xfrm>
          <a:solidFill>
            <a:schemeClr val="bg2">
              <a:lumMod val="95000"/>
            </a:schemeClr>
          </a:solidFill>
        </p:grpSpPr>
        <p:sp>
          <p:nvSpPr>
            <p:cNvPr id="85" name="Isosceles Triangle 84">
              <a:extLst>
                <a:ext uri="{FF2B5EF4-FFF2-40B4-BE49-F238E27FC236}">
                  <a16:creationId xmlns:a16="http://schemas.microsoft.com/office/drawing/2014/main" id="{36C4DAD5-3AD2-421D-8DA1-9555DEA52D2F}"/>
                </a:ext>
              </a:extLst>
            </p:cNvPr>
            <p:cNvSpPr/>
            <p:nvPr/>
          </p:nvSpPr>
          <p:spPr>
            <a:xfrm rot="5400000" flipH="1">
              <a:off x="11505435" y="1762998"/>
              <a:ext cx="212361" cy="3632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sz="2000" dirty="0">
                <a:latin typeface="Microsoft JhengHei Light" panose="020B0304030504040204" pitchFamily="34" charset="-120"/>
                <a:ea typeface="Microsoft JhengHei Light" panose="020B0304030504040204" pitchFamily="34" charset="-120"/>
              </a:endParaRPr>
            </a:p>
          </p:txBody>
        </p:sp>
        <p:sp>
          <p:nvSpPr>
            <p:cNvPr id="86" name="Rectangle: Rounded Corners 85">
              <a:extLst>
                <a:ext uri="{FF2B5EF4-FFF2-40B4-BE49-F238E27FC236}">
                  <a16:creationId xmlns:a16="http://schemas.microsoft.com/office/drawing/2014/main" id="{300C8554-EC38-41BD-B241-45548D2761A4}"/>
                </a:ext>
              </a:extLst>
            </p:cNvPr>
            <p:cNvSpPr/>
            <p:nvPr/>
          </p:nvSpPr>
          <p:spPr>
            <a:xfrm>
              <a:off x="3920017" y="1567046"/>
              <a:ext cx="7676037" cy="5382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zh-CN" altLang="en-US" sz="2000" dirty="0">
                  <a:latin typeface="Microsoft JhengHei Light" panose="020B0304030504040204" pitchFamily="34" charset="-120"/>
                  <a:ea typeface="Microsoft JhengHei Light" panose="020B0304030504040204" pitchFamily="34" charset="-120"/>
                </a:rPr>
                <a:t>您上次訂購的是</a:t>
              </a:r>
              <a:r>
                <a:rPr lang="zh-CN" altLang="en-US" sz="2000" b="1" dirty="0">
                  <a:latin typeface="Microsoft JhengHei Light" panose="020B0304030504040204" pitchFamily="34" charset="-120"/>
                  <a:ea typeface="Microsoft JhengHei Light" panose="020B0304030504040204" pitchFamily="34" charset="-120"/>
                </a:rPr>
                <a:t>五月花頂級抽取衛生紙</a:t>
              </a:r>
              <a:r>
                <a:rPr lang="en-US" altLang="zh-CN" sz="2000" dirty="0">
                  <a:latin typeface="Microsoft JhengHei Light" panose="020B0304030504040204" pitchFamily="34" charset="-120"/>
                  <a:ea typeface="Microsoft JhengHei Light" panose="020B0304030504040204" pitchFamily="34" charset="-120"/>
                </a:rPr>
                <a:t>3</a:t>
              </a:r>
              <a:r>
                <a:rPr lang="zh-CN" altLang="en-US" sz="2000" dirty="0">
                  <a:latin typeface="Microsoft JhengHei Light" panose="020B0304030504040204" pitchFamily="34" charset="-120"/>
                  <a:ea typeface="Microsoft JhengHei Light" panose="020B0304030504040204" pitchFamily="34" charset="-120"/>
                </a:rPr>
                <a:t>袋</a:t>
              </a:r>
              <a:r>
                <a:rPr lang="en-US" altLang="zh-CN" sz="2000" dirty="0">
                  <a:latin typeface="Microsoft JhengHei Light" panose="020B0304030504040204" pitchFamily="34" charset="-120"/>
                  <a:ea typeface="Microsoft JhengHei Light" panose="020B0304030504040204" pitchFamily="34" charset="-120"/>
                </a:rPr>
                <a:t>24</a:t>
              </a:r>
              <a:r>
                <a:rPr lang="zh-CN" altLang="en-US" sz="2000" dirty="0">
                  <a:latin typeface="Microsoft JhengHei Light" panose="020B0304030504040204" pitchFamily="34" charset="-120"/>
                  <a:ea typeface="Microsoft JhengHei Light" panose="020B0304030504040204" pitchFamily="34" charset="-120"/>
                </a:rPr>
                <a:t>包</a:t>
              </a:r>
              <a:r>
                <a:rPr lang="en-US" altLang="zh-CN" sz="2000" dirty="0">
                  <a:latin typeface="Microsoft JhengHei Light" panose="020B0304030504040204" pitchFamily="34" charset="-120"/>
                  <a:ea typeface="Microsoft JhengHei Light" panose="020B0304030504040204" pitchFamily="34" charset="-120"/>
                </a:rPr>
                <a:t>2400</a:t>
              </a:r>
              <a:r>
                <a:rPr lang="zh-CN" altLang="en-US" sz="2000" dirty="0">
                  <a:latin typeface="Microsoft JhengHei Light" panose="020B0304030504040204" pitchFamily="34" charset="-120"/>
                  <a:ea typeface="Microsoft JhengHei Light" panose="020B0304030504040204" pitchFamily="34" charset="-120"/>
                </a:rPr>
                <a:t>抽，共</a:t>
              </a:r>
              <a:r>
                <a:rPr lang="en-US" altLang="zh-CN" sz="2000" dirty="0">
                  <a:latin typeface="Microsoft JhengHei Light" panose="020B0304030504040204" pitchFamily="34" charset="-120"/>
                  <a:ea typeface="Microsoft JhengHei Light" panose="020B0304030504040204" pitchFamily="34" charset="-120"/>
                </a:rPr>
                <a:t>300</a:t>
              </a:r>
              <a:r>
                <a:rPr lang="zh-CN" altLang="en-US" sz="2000" dirty="0">
                  <a:latin typeface="Microsoft JhengHei Light" panose="020B0304030504040204" pitchFamily="34" charset="-120"/>
                  <a:ea typeface="Microsoft JhengHei Light" panose="020B0304030504040204" pitchFamily="34" charset="-120"/>
                </a:rPr>
                <a:t>元</a:t>
              </a:r>
              <a:endParaRPr lang="en-US" sz="2000" dirty="0">
                <a:latin typeface="Microsoft JhengHei Light" panose="020B0304030504040204" pitchFamily="34" charset="-120"/>
                <a:ea typeface="Microsoft JhengHei Light" panose="020B0304030504040204" pitchFamily="34" charset="-120"/>
              </a:endParaRPr>
            </a:p>
          </p:txBody>
        </p:sp>
      </p:grpSp>
      <p:sp>
        <p:nvSpPr>
          <p:cNvPr id="88" name="Oval 87">
            <a:extLst>
              <a:ext uri="{FF2B5EF4-FFF2-40B4-BE49-F238E27FC236}">
                <a16:creationId xmlns:a16="http://schemas.microsoft.com/office/drawing/2014/main" id="{0A89921E-1881-4C37-B7EB-8239D3822953}"/>
              </a:ext>
            </a:extLst>
          </p:cNvPr>
          <p:cNvSpPr/>
          <p:nvPr/>
        </p:nvSpPr>
        <p:spPr>
          <a:xfrm>
            <a:off x="12904052" y="2380155"/>
            <a:ext cx="731520" cy="73152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Microsoft JhengHei Light" panose="020B0304030504040204" pitchFamily="34" charset="-120"/>
              <a:ea typeface="Microsoft JhengHei Light" panose="020B0304030504040204" pitchFamily="34" charset="-120"/>
            </a:endParaRPr>
          </a:p>
        </p:txBody>
      </p:sp>
      <p:pic>
        <p:nvPicPr>
          <p:cNvPr id="87" name="Picture 86">
            <a:extLst>
              <a:ext uri="{FF2B5EF4-FFF2-40B4-BE49-F238E27FC236}">
                <a16:creationId xmlns:a16="http://schemas.microsoft.com/office/drawing/2014/main" id="{3E6DE7EC-AB86-408D-8450-64671B2F8A45}"/>
              </a:ext>
            </a:extLst>
          </p:cNvPr>
          <p:cNvPicPr>
            <a:picLocks noChangeAspect="1"/>
          </p:cNvPicPr>
          <p:nvPr/>
        </p:nvPicPr>
        <p:blipFill rotWithShape="1">
          <a:blip r:embed="rId5"/>
          <a:srcRect l="24585" t="16088" r="27285" b="36574"/>
          <a:stretch/>
        </p:blipFill>
        <p:spPr>
          <a:xfrm>
            <a:off x="13059737" y="2511960"/>
            <a:ext cx="447554" cy="501429"/>
          </a:xfrm>
          <a:prstGeom prst="rect">
            <a:avLst/>
          </a:prstGeom>
        </p:spPr>
      </p:pic>
      <p:grpSp>
        <p:nvGrpSpPr>
          <p:cNvPr id="90" name="Group 89">
            <a:extLst>
              <a:ext uri="{FF2B5EF4-FFF2-40B4-BE49-F238E27FC236}">
                <a16:creationId xmlns:a16="http://schemas.microsoft.com/office/drawing/2014/main" id="{6A4200FA-DB56-4E33-A83E-5F3B4D3E8F30}"/>
              </a:ext>
            </a:extLst>
          </p:cNvPr>
          <p:cNvGrpSpPr/>
          <p:nvPr/>
        </p:nvGrpSpPr>
        <p:grpSpPr>
          <a:xfrm>
            <a:off x="5502550" y="3390747"/>
            <a:ext cx="673042" cy="538216"/>
            <a:chOff x="5229289" y="868188"/>
            <a:chExt cx="673042" cy="538216"/>
          </a:xfrm>
          <a:solidFill>
            <a:schemeClr val="tx2">
              <a:lumMod val="90000"/>
            </a:schemeClr>
          </a:solidFill>
        </p:grpSpPr>
        <p:sp>
          <p:nvSpPr>
            <p:cNvPr id="91" name="Isosceles Triangle 90">
              <a:extLst>
                <a:ext uri="{FF2B5EF4-FFF2-40B4-BE49-F238E27FC236}">
                  <a16:creationId xmlns:a16="http://schemas.microsoft.com/office/drawing/2014/main" id="{C42923CE-EFC0-4B76-A2BB-C8C86DEBA39A}"/>
                </a:ext>
              </a:extLst>
            </p:cNvPr>
            <p:cNvSpPr/>
            <p:nvPr/>
          </p:nvSpPr>
          <p:spPr>
            <a:xfrm rot="16200000" flipH="1">
              <a:off x="5304724" y="1064140"/>
              <a:ext cx="212361" cy="3632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dirty="0">
                <a:latin typeface="Microsoft JhengHei Light" panose="020B0304030504040204" pitchFamily="34" charset="-120"/>
                <a:ea typeface="Microsoft JhengHei Light" panose="020B0304030504040204" pitchFamily="34" charset="-120"/>
              </a:endParaRPr>
            </a:p>
          </p:txBody>
        </p:sp>
        <p:sp>
          <p:nvSpPr>
            <p:cNvPr id="92" name="Rectangle: Rounded Corners 91">
              <a:extLst>
                <a:ext uri="{FF2B5EF4-FFF2-40B4-BE49-F238E27FC236}">
                  <a16:creationId xmlns:a16="http://schemas.microsoft.com/office/drawing/2014/main" id="{4431ED18-B28C-4105-BA64-3B29A3F9C0DD}"/>
                </a:ext>
              </a:extLst>
            </p:cNvPr>
            <p:cNvSpPr/>
            <p:nvPr/>
          </p:nvSpPr>
          <p:spPr>
            <a:xfrm>
              <a:off x="5422373" y="868188"/>
              <a:ext cx="479958" cy="5382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zh-CN" altLang="en-US" sz="2000" dirty="0">
                  <a:latin typeface="Microsoft JhengHei Light" panose="020B0304030504040204" pitchFamily="34" charset="-120"/>
                  <a:ea typeface="Microsoft JhengHei Light" panose="020B0304030504040204" pitchFamily="34" charset="-120"/>
                </a:rPr>
                <a:t>好</a:t>
              </a:r>
              <a:endParaRPr lang="en-US" sz="2000" dirty="0">
                <a:latin typeface="Microsoft JhengHei Light" panose="020B0304030504040204" pitchFamily="34" charset="-120"/>
                <a:ea typeface="Microsoft JhengHei Light" panose="020B0304030504040204" pitchFamily="34" charset="-120"/>
              </a:endParaRPr>
            </a:p>
          </p:txBody>
        </p:sp>
      </p:grpSp>
      <p:pic>
        <p:nvPicPr>
          <p:cNvPr id="93" name="Picture 92">
            <a:extLst>
              <a:ext uri="{FF2B5EF4-FFF2-40B4-BE49-F238E27FC236}">
                <a16:creationId xmlns:a16="http://schemas.microsoft.com/office/drawing/2014/main" id="{B671B278-4031-4356-B88C-6163AF5E6390}"/>
              </a:ext>
            </a:extLst>
          </p:cNvPr>
          <p:cNvPicPr>
            <a:picLocks/>
          </p:cNvPicPr>
          <p:nvPr/>
        </p:nvPicPr>
        <p:blipFill>
          <a:blip r:embed="rId3"/>
          <a:stretch>
            <a:fillRect/>
          </a:stretch>
        </p:blipFill>
        <p:spPr>
          <a:xfrm>
            <a:off x="4670435" y="3358118"/>
            <a:ext cx="731520" cy="731520"/>
          </a:xfrm>
          <a:prstGeom prst="rect">
            <a:avLst/>
          </a:prstGeom>
        </p:spPr>
      </p:pic>
      <p:pic>
        <p:nvPicPr>
          <p:cNvPr id="94" name="Picture 93" descr="A close up of a logo&#10;&#10;Description automatically generated">
            <a:extLst>
              <a:ext uri="{FF2B5EF4-FFF2-40B4-BE49-F238E27FC236}">
                <a16:creationId xmlns:a16="http://schemas.microsoft.com/office/drawing/2014/main" id="{C0AF7C38-CB2F-41A8-9355-3C8A5CD19437}"/>
              </a:ext>
            </a:extLst>
          </p:cNvPr>
          <p:cNvPicPr>
            <a:picLocks noChangeAspect="1"/>
          </p:cNvPicPr>
          <p:nvPr/>
        </p:nvPicPr>
        <p:blipFill>
          <a:blip r:embed="rId4"/>
          <a:stretch>
            <a:fillRect/>
          </a:stretch>
        </p:blipFill>
        <p:spPr>
          <a:xfrm>
            <a:off x="11978640" y="4191760"/>
            <a:ext cx="731520" cy="731520"/>
          </a:xfrm>
          <a:prstGeom prst="rect">
            <a:avLst/>
          </a:prstGeom>
        </p:spPr>
      </p:pic>
      <p:grpSp>
        <p:nvGrpSpPr>
          <p:cNvPr id="95" name="Group 94">
            <a:extLst>
              <a:ext uri="{FF2B5EF4-FFF2-40B4-BE49-F238E27FC236}">
                <a16:creationId xmlns:a16="http://schemas.microsoft.com/office/drawing/2014/main" id="{3FB0BBA6-6266-48A8-B6FF-E837CCA744E9}"/>
              </a:ext>
            </a:extLst>
          </p:cNvPr>
          <p:cNvGrpSpPr/>
          <p:nvPr/>
        </p:nvGrpSpPr>
        <p:grpSpPr>
          <a:xfrm>
            <a:off x="7818120" y="4288412"/>
            <a:ext cx="4031613" cy="538216"/>
            <a:chOff x="7761618" y="1567046"/>
            <a:chExt cx="4031613" cy="538216"/>
          </a:xfrm>
          <a:solidFill>
            <a:schemeClr val="bg2">
              <a:lumMod val="95000"/>
            </a:schemeClr>
          </a:solidFill>
        </p:grpSpPr>
        <p:sp>
          <p:nvSpPr>
            <p:cNvPr id="96" name="Isosceles Triangle 95">
              <a:extLst>
                <a:ext uri="{FF2B5EF4-FFF2-40B4-BE49-F238E27FC236}">
                  <a16:creationId xmlns:a16="http://schemas.microsoft.com/office/drawing/2014/main" id="{3C9D6117-F729-4A47-A16E-2D02DBF511F3}"/>
                </a:ext>
              </a:extLst>
            </p:cNvPr>
            <p:cNvSpPr/>
            <p:nvPr/>
          </p:nvSpPr>
          <p:spPr>
            <a:xfrm rot="5400000" flipH="1">
              <a:off x="11505435" y="1762998"/>
              <a:ext cx="212361" cy="3632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sz="2000" dirty="0">
                <a:latin typeface="Microsoft JhengHei Light" panose="020B0304030504040204" pitchFamily="34" charset="-120"/>
                <a:ea typeface="Microsoft JhengHei Light" panose="020B0304030504040204" pitchFamily="34" charset="-120"/>
              </a:endParaRPr>
            </a:p>
          </p:txBody>
        </p:sp>
        <p:sp>
          <p:nvSpPr>
            <p:cNvPr id="97" name="Rectangle: Rounded Corners 96">
              <a:extLst>
                <a:ext uri="{FF2B5EF4-FFF2-40B4-BE49-F238E27FC236}">
                  <a16:creationId xmlns:a16="http://schemas.microsoft.com/office/drawing/2014/main" id="{89F2D203-B0BB-4805-AC2A-DDFA911EEB7C}"/>
                </a:ext>
              </a:extLst>
            </p:cNvPr>
            <p:cNvSpPr/>
            <p:nvPr/>
          </p:nvSpPr>
          <p:spPr>
            <a:xfrm>
              <a:off x="7761618" y="1567046"/>
              <a:ext cx="3834436" cy="5382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zh-CN" altLang="en-US" sz="2000" dirty="0">
                  <a:latin typeface="Microsoft JhengHei Light" panose="020B0304030504040204" pitchFamily="34" charset="-120"/>
                  <a:ea typeface="Microsoft JhengHei Light" panose="020B0304030504040204" pitchFamily="34" charset="-120"/>
                </a:rPr>
                <a:t>目前</a:t>
              </a:r>
              <a:r>
                <a:rPr lang="zh-CN" altLang="en-US" sz="2000" b="1" dirty="0">
                  <a:latin typeface="Microsoft JhengHei Light" panose="020B0304030504040204" pitchFamily="34" charset="-120"/>
                  <a:ea typeface="Microsoft JhengHei Light" panose="020B0304030504040204" pitchFamily="34" charset="-120"/>
                </a:rPr>
                <a:t>舒潔棉柔抽取衛生紙</a:t>
              </a:r>
              <a:r>
                <a:rPr lang="zh-CN" altLang="en-US" sz="2000" dirty="0">
                  <a:latin typeface="Microsoft JhengHei Light" panose="020B0304030504040204" pitchFamily="34" charset="-120"/>
                  <a:ea typeface="Microsoft JhengHei Light" panose="020B0304030504040204" pitchFamily="34" charset="-120"/>
                </a:rPr>
                <a:t>特價中</a:t>
              </a:r>
              <a:endParaRPr lang="en-US" sz="2000" dirty="0">
                <a:latin typeface="Microsoft JhengHei Light" panose="020B0304030504040204" pitchFamily="34" charset="-120"/>
                <a:ea typeface="Microsoft JhengHei Light" panose="020B0304030504040204" pitchFamily="34" charset="-120"/>
              </a:endParaRPr>
            </a:p>
          </p:txBody>
        </p:sp>
      </p:grpSp>
      <p:grpSp>
        <p:nvGrpSpPr>
          <p:cNvPr id="100" name="Group 99">
            <a:extLst>
              <a:ext uri="{FF2B5EF4-FFF2-40B4-BE49-F238E27FC236}">
                <a16:creationId xmlns:a16="http://schemas.microsoft.com/office/drawing/2014/main" id="{18265CC6-4A68-43BB-8C3A-1223807F555D}"/>
              </a:ext>
            </a:extLst>
          </p:cNvPr>
          <p:cNvGrpSpPr/>
          <p:nvPr/>
        </p:nvGrpSpPr>
        <p:grpSpPr>
          <a:xfrm>
            <a:off x="12927215" y="4194039"/>
            <a:ext cx="731520" cy="731520"/>
            <a:chOff x="12927215" y="4194039"/>
            <a:chExt cx="731520" cy="731520"/>
          </a:xfrm>
        </p:grpSpPr>
        <p:sp>
          <p:nvSpPr>
            <p:cNvPr id="99" name="Oval 98">
              <a:extLst>
                <a:ext uri="{FF2B5EF4-FFF2-40B4-BE49-F238E27FC236}">
                  <a16:creationId xmlns:a16="http://schemas.microsoft.com/office/drawing/2014/main" id="{A89CFFF6-0F1A-481F-B5B6-CC11BEDD396B}"/>
                </a:ext>
              </a:extLst>
            </p:cNvPr>
            <p:cNvSpPr/>
            <p:nvPr/>
          </p:nvSpPr>
          <p:spPr>
            <a:xfrm>
              <a:off x="12927215" y="4194039"/>
              <a:ext cx="731520" cy="73152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Microsoft JhengHei Light" panose="020B0304030504040204" pitchFamily="34" charset="-120"/>
                <a:ea typeface="Microsoft JhengHei Light" panose="020B0304030504040204" pitchFamily="34" charset="-120"/>
              </a:endParaRPr>
            </a:p>
          </p:txBody>
        </p:sp>
        <p:pic>
          <p:nvPicPr>
            <p:cNvPr id="98" name="Picture 97">
              <a:extLst>
                <a:ext uri="{FF2B5EF4-FFF2-40B4-BE49-F238E27FC236}">
                  <a16:creationId xmlns:a16="http://schemas.microsoft.com/office/drawing/2014/main" id="{2470D82F-CF4A-4B96-88CF-ED0E4B67B81F}"/>
                </a:ext>
              </a:extLst>
            </p:cNvPr>
            <p:cNvPicPr>
              <a:picLocks noChangeAspect="1"/>
            </p:cNvPicPr>
            <p:nvPr/>
          </p:nvPicPr>
          <p:blipFill rotWithShape="1">
            <a:blip r:embed="rId6"/>
            <a:srcRect l="6664" t="11754" r="14107" b="7557"/>
            <a:stretch/>
          </p:blipFill>
          <p:spPr>
            <a:xfrm flipV="1">
              <a:off x="13097963" y="4288412"/>
              <a:ext cx="371101" cy="507622"/>
            </a:xfrm>
            <a:prstGeom prst="rect">
              <a:avLst/>
            </a:prstGeom>
          </p:spPr>
        </p:pic>
      </p:grpSp>
      <p:pic>
        <p:nvPicPr>
          <p:cNvPr id="101" name="Picture 100" descr="A close up of a logo&#10;&#10;Description automatically generated">
            <a:extLst>
              <a:ext uri="{FF2B5EF4-FFF2-40B4-BE49-F238E27FC236}">
                <a16:creationId xmlns:a16="http://schemas.microsoft.com/office/drawing/2014/main" id="{B83D2DED-3295-4BEE-AE6A-E4A68F665C2A}"/>
              </a:ext>
            </a:extLst>
          </p:cNvPr>
          <p:cNvPicPr>
            <a:picLocks noChangeAspect="1"/>
          </p:cNvPicPr>
          <p:nvPr/>
        </p:nvPicPr>
        <p:blipFill>
          <a:blip r:embed="rId4"/>
          <a:stretch>
            <a:fillRect/>
          </a:stretch>
        </p:blipFill>
        <p:spPr>
          <a:xfrm>
            <a:off x="12002133" y="5118023"/>
            <a:ext cx="731520" cy="731520"/>
          </a:xfrm>
          <a:prstGeom prst="rect">
            <a:avLst/>
          </a:prstGeom>
        </p:spPr>
      </p:pic>
      <p:grpSp>
        <p:nvGrpSpPr>
          <p:cNvPr id="102" name="Group 101">
            <a:extLst>
              <a:ext uri="{FF2B5EF4-FFF2-40B4-BE49-F238E27FC236}">
                <a16:creationId xmlns:a16="http://schemas.microsoft.com/office/drawing/2014/main" id="{009F4D60-8B22-4097-AB95-A5EC28142F68}"/>
              </a:ext>
            </a:extLst>
          </p:cNvPr>
          <p:cNvGrpSpPr/>
          <p:nvPr/>
        </p:nvGrpSpPr>
        <p:grpSpPr>
          <a:xfrm>
            <a:off x="6080760" y="5214675"/>
            <a:ext cx="5792466" cy="538216"/>
            <a:chOff x="6000765" y="1567046"/>
            <a:chExt cx="5792466" cy="538216"/>
          </a:xfrm>
          <a:solidFill>
            <a:schemeClr val="bg2">
              <a:lumMod val="95000"/>
            </a:schemeClr>
          </a:solidFill>
        </p:grpSpPr>
        <p:sp>
          <p:nvSpPr>
            <p:cNvPr id="103" name="Isosceles Triangle 102">
              <a:extLst>
                <a:ext uri="{FF2B5EF4-FFF2-40B4-BE49-F238E27FC236}">
                  <a16:creationId xmlns:a16="http://schemas.microsoft.com/office/drawing/2014/main" id="{FDF9C68F-E7E2-4F40-B433-D80A337CCC39}"/>
                </a:ext>
              </a:extLst>
            </p:cNvPr>
            <p:cNvSpPr/>
            <p:nvPr/>
          </p:nvSpPr>
          <p:spPr>
            <a:xfrm rot="5400000" flipH="1">
              <a:off x="11505435" y="1762998"/>
              <a:ext cx="212361" cy="3632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sz="2000" dirty="0">
                <a:latin typeface="Microsoft JhengHei Light" panose="020B0304030504040204" pitchFamily="34" charset="-120"/>
                <a:ea typeface="Microsoft JhengHei Light" panose="020B0304030504040204" pitchFamily="34" charset="-120"/>
              </a:endParaRPr>
            </a:p>
          </p:txBody>
        </p:sp>
        <p:sp>
          <p:nvSpPr>
            <p:cNvPr id="104" name="Rectangle: Rounded Corners 103">
              <a:extLst>
                <a:ext uri="{FF2B5EF4-FFF2-40B4-BE49-F238E27FC236}">
                  <a16:creationId xmlns:a16="http://schemas.microsoft.com/office/drawing/2014/main" id="{0D62FBF4-CFBB-4AF3-8518-7BFF070BFB8C}"/>
                </a:ext>
              </a:extLst>
            </p:cNvPr>
            <p:cNvSpPr/>
            <p:nvPr/>
          </p:nvSpPr>
          <p:spPr>
            <a:xfrm>
              <a:off x="6000765" y="1567046"/>
              <a:ext cx="5595289" cy="5382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zh-CN" altLang="en-US" sz="2000" dirty="0">
                  <a:latin typeface="Microsoft JhengHei Light" panose="020B0304030504040204" pitchFamily="34" charset="-120"/>
                  <a:ea typeface="Microsoft JhengHei Light" panose="020B0304030504040204" pitchFamily="34" charset="-120"/>
                </a:rPr>
                <a:t>舒潔</a:t>
              </a:r>
              <a:r>
                <a:rPr lang="en-US" altLang="zh-CN" sz="2000" dirty="0">
                  <a:latin typeface="Microsoft JhengHei Light" panose="020B0304030504040204" pitchFamily="34" charset="-120"/>
                  <a:ea typeface="Microsoft JhengHei Light" panose="020B0304030504040204" pitchFamily="34" charset="-120"/>
                </a:rPr>
                <a:t>3</a:t>
              </a:r>
              <a:r>
                <a:rPr lang="zh-CN" altLang="en-US" sz="2000" dirty="0">
                  <a:latin typeface="Microsoft JhengHei Light" panose="020B0304030504040204" pitchFamily="34" charset="-120"/>
                  <a:ea typeface="Microsoft JhengHei Light" panose="020B0304030504040204" pitchFamily="34" charset="-120"/>
                </a:rPr>
                <a:t>袋</a:t>
              </a:r>
              <a:r>
                <a:rPr lang="en-US" altLang="zh-CN" sz="2000" dirty="0">
                  <a:latin typeface="Microsoft JhengHei Light" panose="020B0304030504040204" pitchFamily="34" charset="-120"/>
                  <a:ea typeface="Microsoft JhengHei Light" panose="020B0304030504040204" pitchFamily="34" charset="-120"/>
                </a:rPr>
                <a:t>30</a:t>
              </a:r>
              <a:r>
                <a:rPr lang="zh-CN" altLang="en-US" sz="2000" dirty="0">
                  <a:latin typeface="Microsoft JhengHei Light" panose="020B0304030504040204" pitchFamily="34" charset="-120"/>
                  <a:ea typeface="Microsoft JhengHei Light" panose="020B0304030504040204" pitchFamily="34" charset="-120"/>
                </a:rPr>
                <a:t>包共</a:t>
              </a:r>
              <a:r>
                <a:rPr lang="en-US" altLang="zh-CN" sz="2000" dirty="0">
                  <a:latin typeface="Microsoft JhengHei Light" panose="020B0304030504040204" pitchFamily="34" charset="-120"/>
                  <a:ea typeface="Microsoft JhengHei Light" panose="020B0304030504040204" pitchFamily="34" charset="-120"/>
                </a:rPr>
                <a:t>3000</a:t>
              </a:r>
              <a:r>
                <a:rPr lang="zh-CN" altLang="en-US" sz="2000" dirty="0">
                  <a:latin typeface="Microsoft JhengHei Light" panose="020B0304030504040204" pitchFamily="34" charset="-120"/>
                  <a:ea typeface="Microsoft JhengHei Light" panose="020B0304030504040204" pitchFamily="34" charset="-120"/>
                </a:rPr>
                <a:t>抽只要</a:t>
              </a:r>
              <a:r>
                <a:rPr lang="en-US" altLang="zh-CN" sz="2000" dirty="0">
                  <a:latin typeface="Microsoft JhengHei Light" panose="020B0304030504040204" pitchFamily="34" charset="-120"/>
                  <a:ea typeface="Microsoft JhengHei Light" panose="020B0304030504040204" pitchFamily="34" charset="-120"/>
                </a:rPr>
                <a:t>210</a:t>
              </a:r>
              <a:r>
                <a:rPr lang="zh-CN" altLang="en-US" sz="2000" dirty="0">
                  <a:latin typeface="Microsoft JhengHei Light" panose="020B0304030504040204" pitchFamily="34" charset="-120"/>
                  <a:ea typeface="Microsoft JhengHei Light" panose="020B0304030504040204" pitchFamily="34" charset="-120"/>
                </a:rPr>
                <a:t>元，有需要嗎？</a:t>
              </a:r>
              <a:endParaRPr lang="en-US" sz="2000" dirty="0">
                <a:latin typeface="Microsoft JhengHei Light" panose="020B0304030504040204" pitchFamily="34" charset="-120"/>
                <a:ea typeface="Microsoft JhengHei Light" panose="020B0304030504040204" pitchFamily="34" charset="-120"/>
              </a:endParaRPr>
            </a:p>
          </p:txBody>
        </p:sp>
      </p:grpSp>
      <p:grpSp>
        <p:nvGrpSpPr>
          <p:cNvPr id="105" name="Group 104">
            <a:extLst>
              <a:ext uri="{FF2B5EF4-FFF2-40B4-BE49-F238E27FC236}">
                <a16:creationId xmlns:a16="http://schemas.microsoft.com/office/drawing/2014/main" id="{EE5CC818-E66A-4200-AA88-619776356863}"/>
              </a:ext>
            </a:extLst>
          </p:cNvPr>
          <p:cNvGrpSpPr/>
          <p:nvPr/>
        </p:nvGrpSpPr>
        <p:grpSpPr>
          <a:xfrm>
            <a:off x="12950708" y="5120302"/>
            <a:ext cx="731520" cy="731520"/>
            <a:chOff x="12927215" y="4194039"/>
            <a:chExt cx="731520" cy="731520"/>
          </a:xfrm>
        </p:grpSpPr>
        <p:sp>
          <p:nvSpPr>
            <p:cNvPr id="106" name="Oval 105">
              <a:extLst>
                <a:ext uri="{FF2B5EF4-FFF2-40B4-BE49-F238E27FC236}">
                  <a16:creationId xmlns:a16="http://schemas.microsoft.com/office/drawing/2014/main" id="{5A1B1888-D2B4-4E5A-81F3-A33EE03A3760}"/>
                </a:ext>
              </a:extLst>
            </p:cNvPr>
            <p:cNvSpPr/>
            <p:nvPr/>
          </p:nvSpPr>
          <p:spPr>
            <a:xfrm>
              <a:off x="12927215" y="4194039"/>
              <a:ext cx="731520" cy="73152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Microsoft JhengHei Light" panose="020B0304030504040204" pitchFamily="34" charset="-120"/>
                <a:ea typeface="Microsoft JhengHei Light" panose="020B0304030504040204" pitchFamily="34" charset="-120"/>
              </a:endParaRPr>
            </a:p>
          </p:txBody>
        </p:sp>
        <p:pic>
          <p:nvPicPr>
            <p:cNvPr id="107" name="Picture 106">
              <a:extLst>
                <a:ext uri="{FF2B5EF4-FFF2-40B4-BE49-F238E27FC236}">
                  <a16:creationId xmlns:a16="http://schemas.microsoft.com/office/drawing/2014/main" id="{6F932A8C-0F4B-42B5-9603-16FF107552DA}"/>
                </a:ext>
              </a:extLst>
            </p:cNvPr>
            <p:cNvPicPr>
              <a:picLocks noChangeAspect="1"/>
            </p:cNvPicPr>
            <p:nvPr/>
          </p:nvPicPr>
          <p:blipFill rotWithShape="1">
            <a:blip r:embed="rId6"/>
            <a:srcRect l="6664" t="11754" r="14107" b="7557"/>
            <a:stretch/>
          </p:blipFill>
          <p:spPr>
            <a:xfrm flipV="1">
              <a:off x="13097963" y="4288412"/>
              <a:ext cx="371101" cy="507622"/>
            </a:xfrm>
            <a:prstGeom prst="rect">
              <a:avLst/>
            </a:prstGeom>
          </p:spPr>
        </p:pic>
      </p:grpSp>
      <p:grpSp>
        <p:nvGrpSpPr>
          <p:cNvPr id="108" name="Group 107">
            <a:extLst>
              <a:ext uri="{FF2B5EF4-FFF2-40B4-BE49-F238E27FC236}">
                <a16:creationId xmlns:a16="http://schemas.microsoft.com/office/drawing/2014/main" id="{1B115FEB-1BC9-4A5C-8BCD-34D215B7FF6D}"/>
              </a:ext>
            </a:extLst>
          </p:cNvPr>
          <p:cNvGrpSpPr/>
          <p:nvPr/>
        </p:nvGrpSpPr>
        <p:grpSpPr>
          <a:xfrm>
            <a:off x="5502550" y="6113389"/>
            <a:ext cx="2041250" cy="538216"/>
            <a:chOff x="5229289" y="868188"/>
            <a:chExt cx="2041250" cy="538216"/>
          </a:xfrm>
          <a:solidFill>
            <a:schemeClr val="tx2">
              <a:lumMod val="90000"/>
            </a:schemeClr>
          </a:solidFill>
        </p:grpSpPr>
        <p:sp>
          <p:nvSpPr>
            <p:cNvPr id="109" name="Isosceles Triangle 108">
              <a:extLst>
                <a:ext uri="{FF2B5EF4-FFF2-40B4-BE49-F238E27FC236}">
                  <a16:creationId xmlns:a16="http://schemas.microsoft.com/office/drawing/2014/main" id="{E7AE469B-881E-482E-948C-DEFB86F473B2}"/>
                </a:ext>
              </a:extLst>
            </p:cNvPr>
            <p:cNvSpPr/>
            <p:nvPr/>
          </p:nvSpPr>
          <p:spPr>
            <a:xfrm rot="16200000" flipH="1">
              <a:off x="5304724" y="1064140"/>
              <a:ext cx="212361" cy="3632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dirty="0">
                <a:latin typeface="Microsoft JhengHei Light" panose="020B0304030504040204" pitchFamily="34" charset="-120"/>
                <a:ea typeface="Microsoft JhengHei Light" panose="020B0304030504040204" pitchFamily="34" charset="-120"/>
              </a:endParaRPr>
            </a:p>
          </p:txBody>
        </p:sp>
        <p:sp>
          <p:nvSpPr>
            <p:cNvPr id="110" name="Rectangle: Rounded Corners 109">
              <a:extLst>
                <a:ext uri="{FF2B5EF4-FFF2-40B4-BE49-F238E27FC236}">
                  <a16:creationId xmlns:a16="http://schemas.microsoft.com/office/drawing/2014/main" id="{EB96B8F3-7D18-479D-819C-A7F5AE0046FA}"/>
                </a:ext>
              </a:extLst>
            </p:cNvPr>
            <p:cNvSpPr/>
            <p:nvPr/>
          </p:nvSpPr>
          <p:spPr>
            <a:xfrm>
              <a:off x="5422373" y="868188"/>
              <a:ext cx="1848166" cy="5382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zh-CN" altLang="en-US" sz="2000" dirty="0">
                  <a:latin typeface="Microsoft JhengHei Light" panose="020B0304030504040204" pitchFamily="34" charset="-120"/>
                  <a:ea typeface="Microsoft JhengHei Light" panose="020B0304030504040204" pitchFamily="34" charset="-120"/>
                </a:rPr>
                <a:t>那買舒潔好了</a:t>
              </a:r>
              <a:endParaRPr lang="en-US" sz="2000" dirty="0">
                <a:latin typeface="Microsoft JhengHei Light" panose="020B0304030504040204" pitchFamily="34" charset="-120"/>
                <a:ea typeface="Microsoft JhengHei Light" panose="020B0304030504040204" pitchFamily="34" charset="-120"/>
              </a:endParaRPr>
            </a:p>
          </p:txBody>
        </p:sp>
      </p:grpSp>
      <p:pic>
        <p:nvPicPr>
          <p:cNvPr id="111" name="Picture 110">
            <a:extLst>
              <a:ext uri="{FF2B5EF4-FFF2-40B4-BE49-F238E27FC236}">
                <a16:creationId xmlns:a16="http://schemas.microsoft.com/office/drawing/2014/main" id="{FBA3E344-F1E9-4501-BE30-E956488B86F1}"/>
              </a:ext>
            </a:extLst>
          </p:cNvPr>
          <p:cNvPicPr>
            <a:picLocks/>
          </p:cNvPicPr>
          <p:nvPr/>
        </p:nvPicPr>
        <p:blipFill>
          <a:blip r:embed="rId3"/>
          <a:stretch>
            <a:fillRect/>
          </a:stretch>
        </p:blipFill>
        <p:spPr>
          <a:xfrm>
            <a:off x="4670435" y="6080760"/>
            <a:ext cx="731520" cy="731520"/>
          </a:xfrm>
          <a:prstGeom prst="rect">
            <a:avLst/>
          </a:prstGeom>
        </p:spPr>
      </p:pic>
      <p:pic>
        <p:nvPicPr>
          <p:cNvPr id="112" name="Picture 111" descr="A close up of a logo&#10;&#10;Description automatically generated">
            <a:extLst>
              <a:ext uri="{FF2B5EF4-FFF2-40B4-BE49-F238E27FC236}">
                <a16:creationId xmlns:a16="http://schemas.microsoft.com/office/drawing/2014/main" id="{41756D1D-B2FD-45B8-A4B3-B3F789762919}"/>
              </a:ext>
            </a:extLst>
          </p:cNvPr>
          <p:cNvPicPr>
            <a:picLocks noChangeAspect="1"/>
          </p:cNvPicPr>
          <p:nvPr/>
        </p:nvPicPr>
        <p:blipFill>
          <a:blip r:embed="rId4"/>
          <a:stretch>
            <a:fillRect/>
          </a:stretch>
        </p:blipFill>
        <p:spPr>
          <a:xfrm>
            <a:off x="12005769" y="6956586"/>
            <a:ext cx="731520" cy="731520"/>
          </a:xfrm>
          <a:prstGeom prst="rect">
            <a:avLst/>
          </a:prstGeom>
        </p:spPr>
      </p:pic>
      <p:grpSp>
        <p:nvGrpSpPr>
          <p:cNvPr id="113" name="Group 112">
            <a:extLst>
              <a:ext uri="{FF2B5EF4-FFF2-40B4-BE49-F238E27FC236}">
                <a16:creationId xmlns:a16="http://schemas.microsoft.com/office/drawing/2014/main" id="{3624A16E-EAB5-416C-8337-86A7566197DB}"/>
              </a:ext>
            </a:extLst>
          </p:cNvPr>
          <p:cNvGrpSpPr/>
          <p:nvPr/>
        </p:nvGrpSpPr>
        <p:grpSpPr>
          <a:xfrm>
            <a:off x="7452360" y="7053238"/>
            <a:ext cx="4424502" cy="538216"/>
            <a:chOff x="6275085" y="1567046"/>
            <a:chExt cx="5518146" cy="538216"/>
          </a:xfrm>
        </p:grpSpPr>
        <p:sp>
          <p:nvSpPr>
            <p:cNvPr id="114" name="Isosceles Triangle 113">
              <a:extLst>
                <a:ext uri="{FF2B5EF4-FFF2-40B4-BE49-F238E27FC236}">
                  <a16:creationId xmlns:a16="http://schemas.microsoft.com/office/drawing/2014/main" id="{DBD18C99-18D7-4FEA-A506-E9C82E2A99F7}"/>
                </a:ext>
              </a:extLst>
            </p:cNvPr>
            <p:cNvSpPr/>
            <p:nvPr/>
          </p:nvSpPr>
          <p:spPr>
            <a:xfrm rot="5400000" flipH="1">
              <a:off x="11505435" y="1762998"/>
              <a:ext cx="212361" cy="363231"/>
            </a:xfrm>
            <a:prstGeom prst="triangle">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sz="2000" dirty="0">
                <a:latin typeface="Microsoft JhengHei Light" panose="020B0304030504040204" pitchFamily="34" charset="-120"/>
                <a:ea typeface="Microsoft JhengHei Light" panose="020B0304030504040204" pitchFamily="34" charset="-120"/>
              </a:endParaRPr>
            </a:p>
          </p:txBody>
        </p:sp>
        <p:sp>
          <p:nvSpPr>
            <p:cNvPr id="115" name="Rectangle: Rounded Corners 114">
              <a:extLst>
                <a:ext uri="{FF2B5EF4-FFF2-40B4-BE49-F238E27FC236}">
                  <a16:creationId xmlns:a16="http://schemas.microsoft.com/office/drawing/2014/main" id="{F25ED79D-2A5F-4607-B06E-05F324463106}"/>
                </a:ext>
              </a:extLst>
            </p:cNvPr>
            <p:cNvSpPr/>
            <p:nvPr/>
          </p:nvSpPr>
          <p:spPr>
            <a:xfrm>
              <a:off x="6275085" y="1567046"/>
              <a:ext cx="5320969" cy="538216"/>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zh-CN" altLang="en-US" sz="2000" dirty="0">
                  <a:latin typeface="Microsoft JhengHei Light" panose="020B0304030504040204" pitchFamily="34" charset="-120"/>
                  <a:ea typeface="Microsoft JhengHei Light" panose="020B0304030504040204" pitchFamily="34" charset="-120"/>
                </a:rPr>
                <a:t>好，已加入購物車。還需要什麽嗎？</a:t>
              </a:r>
              <a:endParaRPr lang="en-US" sz="2000" dirty="0">
                <a:latin typeface="Microsoft JhengHei Light" panose="020B0304030504040204" pitchFamily="34" charset="-120"/>
                <a:ea typeface="Microsoft JhengHei Light" panose="020B0304030504040204" pitchFamily="34" charset="-120"/>
              </a:endParaRPr>
            </a:p>
          </p:txBody>
        </p:sp>
      </p:grpSp>
      <p:grpSp>
        <p:nvGrpSpPr>
          <p:cNvPr id="71" name="Group 54">
            <a:extLst>
              <a:ext uri="{FF2B5EF4-FFF2-40B4-BE49-F238E27FC236}">
                <a16:creationId xmlns:a16="http://schemas.microsoft.com/office/drawing/2014/main" id="{1058E63E-6CFB-4E1F-8E8A-5B5F10129556}"/>
              </a:ext>
            </a:extLst>
          </p:cNvPr>
          <p:cNvGrpSpPr/>
          <p:nvPr/>
        </p:nvGrpSpPr>
        <p:grpSpPr>
          <a:xfrm>
            <a:off x="5490661" y="611571"/>
            <a:ext cx="3285850" cy="538216"/>
            <a:chOff x="5229289" y="868188"/>
            <a:chExt cx="3285850" cy="538216"/>
          </a:xfrm>
          <a:solidFill>
            <a:schemeClr val="tx2">
              <a:lumMod val="90000"/>
            </a:schemeClr>
          </a:solidFill>
        </p:grpSpPr>
        <p:sp>
          <p:nvSpPr>
            <p:cNvPr id="72" name="Isosceles Triangle 48">
              <a:extLst>
                <a:ext uri="{FF2B5EF4-FFF2-40B4-BE49-F238E27FC236}">
                  <a16:creationId xmlns:a16="http://schemas.microsoft.com/office/drawing/2014/main" id="{AB78C1D8-3674-4B81-A0D9-C373540665A7}"/>
                </a:ext>
              </a:extLst>
            </p:cNvPr>
            <p:cNvSpPr/>
            <p:nvPr/>
          </p:nvSpPr>
          <p:spPr>
            <a:xfrm rot="16200000" flipH="1">
              <a:off x="5304724" y="1064140"/>
              <a:ext cx="212361" cy="3632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dirty="0">
                <a:latin typeface="Microsoft JhengHei Light" panose="020B0304030504040204" pitchFamily="34" charset="-120"/>
                <a:ea typeface="Microsoft JhengHei Light" panose="020B0304030504040204" pitchFamily="34" charset="-120"/>
              </a:endParaRPr>
            </a:p>
          </p:txBody>
        </p:sp>
        <p:sp>
          <p:nvSpPr>
            <p:cNvPr id="73" name="Rectangle: Rounded Corners 45">
              <a:extLst>
                <a:ext uri="{FF2B5EF4-FFF2-40B4-BE49-F238E27FC236}">
                  <a16:creationId xmlns:a16="http://schemas.microsoft.com/office/drawing/2014/main" id="{63201063-05FE-4B02-A534-84C022C9D3F8}"/>
                </a:ext>
              </a:extLst>
            </p:cNvPr>
            <p:cNvSpPr/>
            <p:nvPr/>
          </p:nvSpPr>
          <p:spPr>
            <a:xfrm>
              <a:off x="5422373" y="868188"/>
              <a:ext cx="3092766" cy="5382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000" dirty="0">
                  <a:latin typeface="Microsoft JhengHei Light" panose="020B0304030504040204" pitchFamily="34" charset="-120"/>
                  <a:ea typeface="Microsoft JhengHei Light" panose="020B0304030504040204" pitchFamily="34" charset="-120"/>
                </a:rPr>
                <a:t>Hi, </a:t>
              </a:r>
              <a:r>
                <a:rPr lang="zh-CN" altLang="en-US" sz="2000" dirty="0">
                  <a:latin typeface="Microsoft JhengHei Light" panose="020B0304030504040204" pitchFamily="34" charset="-120"/>
                  <a:ea typeface="Microsoft JhengHei Light" panose="020B0304030504040204" pitchFamily="34" charset="-120"/>
                </a:rPr>
                <a:t>音箱 家裏沒衛生紙了</a:t>
              </a:r>
              <a:endParaRPr lang="en-US" sz="2000" dirty="0">
                <a:latin typeface="Microsoft JhengHei Light" panose="020B0304030504040204" pitchFamily="34" charset="-120"/>
                <a:ea typeface="Microsoft JhengHei Light" panose="020B0304030504040204" pitchFamily="34" charset="-120"/>
              </a:endParaRPr>
            </a:p>
          </p:txBody>
        </p:sp>
      </p:grpSp>
    </p:spTree>
    <p:extLst>
      <p:ext uri="{BB962C8B-B14F-4D97-AF65-F5344CB8AC3E}">
        <p14:creationId xmlns:p14="http://schemas.microsoft.com/office/powerpoint/2010/main" val="1074341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5">
            <a:extLst>
              <a:ext uri="{FF2B5EF4-FFF2-40B4-BE49-F238E27FC236}">
                <a16:creationId xmlns:a16="http://schemas.microsoft.com/office/drawing/2014/main" id="{00AA61EE-B333-45EF-A775-E99ABEAB18B5}"/>
              </a:ext>
            </a:extLst>
          </p:cNvPr>
          <p:cNvSpPr>
            <a:spLocks noGrp="1"/>
          </p:cNvSpPr>
          <p:nvPr>
            <p:ph type="body" sz="quarter" idx="11"/>
          </p:nvPr>
        </p:nvSpPr>
        <p:spPr/>
        <p:txBody>
          <a:bodyPr/>
          <a:lstStyle/>
          <a:p>
            <a:r>
              <a:rPr lang="zh-CN" altLang="en-US" dirty="0">
                <a:latin typeface="Microsoft JhengHei Light" panose="020B0304030504040204" pitchFamily="34" charset="-120"/>
                <a:ea typeface="Microsoft JhengHei Light" panose="020B0304030504040204" pitchFamily="34" charset="-120"/>
              </a:rPr>
              <a:t>語音購物 </a:t>
            </a:r>
            <a:r>
              <a:rPr lang="en-US" altLang="zh-CN" dirty="0">
                <a:latin typeface="Microsoft JhengHei Light" panose="020B0304030504040204" pitchFamily="34" charset="-120"/>
                <a:ea typeface="Microsoft JhengHei Light" panose="020B0304030504040204" pitchFamily="34" charset="-120"/>
              </a:rPr>
              <a:t>3 </a:t>
            </a:r>
            <a:r>
              <a:rPr lang="zh-CN" altLang="en-US" dirty="0">
                <a:latin typeface="Microsoft JhengHei Light" panose="020B0304030504040204" pitchFamily="34" charset="-120"/>
                <a:ea typeface="Microsoft JhengHei Light" panose="020B0304030504040204" pitchFamily="34" charset="-120"/>
              </a:rPr>
              <a:t>階段</a:t>
            </a:r>
            <a:endParaRPr lang="en-US" dirty="0">
              <a:latin typeface="Microsoft JhengHei Light" panose="020B0304030504040204" pitchFamily="34" charset="-120"/>
              <a:ea typeface="Microsoft JhengHei Light" panose="020B0304030504040204" pitchFamily="34" charset="-120"/>
            </a:endParaRPr>
          </a:p>
        </p:txBody>
      </p:sp>
      <p:sp>
        <p:nvSpPr>
          <p:cNvPr id="43" name="Text Placeholder 42">
            <a:extLst>
              <a:ext uri="{FF2B5EF4-FFF2-40B4-BE49-F238E27FC236}">
                <a16:creationId xmlns:a16="http://schemas.microsoft.com/office/drawing/2014/main" id="{D9F910DE-7310-442A-94F3-6C49453A6933}"/>
              </a:ext>
            </a:extLst>
          </p:cNvPr>
          <p:cNvSpPr>
            <a:spLocks noGrp="1"/>
          </p:cNvSpPr>
          <p:nvPr>
            <p:ph type="body" sz="quarter" idx="15"/>
          </p:nvPr>
        </p:nvSpPr>
        <p:spPr/>
        <p:txBody>
          <a:bodyPr/>
          <a:lstStyle/>
          <a:p>
            <a:endParaRPr lang="en-US"/>
          </a:p>
        </p:txBody>
      </p:sp>
      <p:grpSp>
        <p:nvGrpSpPr>
          <p:cNvPr id="62" name="Group 61">
            <a:extLst>
              <a:ext uri="{FF2B5EF4-FFF2-40B4-BE49-F238E27FC236}">
                <a16:creationId xmlns:a16="http://schemas.microsoft.com/office/drawing/2014/main" id="{FAC85BFF-76FB-4507-A350-439128949A46}"/>
              </a:ext>
            </a:extLst>
          </p:cNvPr>
          <p:cNvGrpSpPr/>
          <p:nvPr/>
        </p:nvGrpSpPr>
        <p:grpSpPr>
          <a:xfrm>
            <a:off x="207257" y="2334353"/>
            <a:ext cx="3280045" cy="3154680"/>
            <a:chOff x="4876597" y="1026480"/>
            <a:chExt cx="2575763" cy="3154680"/>
          </a:xfrm>
        </p:grpSpPr>
        <p:sp>
          <p:nvSpPr>
            <p:cNvPr id="56" name="Rectangle 55">
              <a:extLst>
                <a:ext uri="{FF2B5EF4-FFF2-40B4-BE49-F238E27FC236}">
                  <a16:creationId xmlns:a16="http://schemas.microsoft.com/office/drawing/2014/main" id="{D95C29FC-5DFE-4AD0-A32B-F1FB8A826515}"/>
                </a:ext>
              </a:extLst>
            </p:cNvPr>
            <p:cNvSpPr/>
            <p:nvPr/>
          </p:nvSpPr>
          <p:spPr>
            <a:xfrm>
              <a:off x="4876597" y="1026480"/>
              <a:ext cx="2560320" cy="3154680"/>
            </a:xfrm>
            <a:prstGeom prst="rect">
              <a:avLst/>
            </a:prstGeom>
            <a:solidFill>
              <a:srgbClr val="FFFFFF">
                <a:alpha val="50588"/>
              </a:srgb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800" dirty="0">
                <a:latin typeface="Microsoft JhengHei Light" panose="020B0304030504040204" pitchFamily="34" charset="-120"/>
                <a:ea typeface="Microsoft JhengHei Light" panose="020B0304030504040204" pitchFamily="34" charset="-120"/>
              </a:endParaRPr>
            </a:p>
          </p:txBody>
        </p:sp>
        <p:cxnSp>
          <p:nvCxnSpPr>
            <p:cNvPr id="58" name="Straight Connector 57">
              <a:extLst>
                <a:ext uri="{FF2B5EF4-FFF2-40B4-BE49-F238E27FC236}">
                  <a16:creationId xmlns:a16="http://schemas.microsoft.com/office/drawing/2014/main" id="{EDAC8577-AB86-4415-919E-6A4C4674B74A}"/>
                </a:ext>
              </a:extLst>
            </p:cNvPr>
            <p:cNvCxnSpPr/>
            <p:nvPr/>
          </p:nvCxnSpPr>
          <p:spPr>
            <a:xfrm>
              <a:off x="4892040" y="1970120"/>
              <a:ext cx="2560320" cy="0"/>
            </a:xfrm>
            <a:prstGeom prst="line">
              <a:avLst/>
            </a:prstGeom>
            <a:ln w="28575">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矩形 37">
              <a:extLst>
                <a:ext uri="{FF2B5EF4-FFF2-40B4-BE49-F238E27FC236}">
                  <a16:creationId xmlns:a16="http://schemas.microsoft.com/office/drawing/2014/main" id="{FAFCB422-7B26-49EF-82A0-2D163E5FF77D}"/>
                </a:ext>
              </a:extLst>
            </p:cNvPr>
            <p:cNvSpPr/>
            <p:nvPr/>
          </p:nvSpPr>
          <p:spPr>
            <a:xfrm>
              <a:off x="5827276" y="1121857"/>
              <a:ext cx="1261979" cy="369332"/>
            </a:xfrm>
            <a:prstGeom prst="rect">
              <a:avLst/>
            </a:prstGeom>
          </p:spPr>
          <p:txBody>
            <a:bodyPr wrap="square">
              <a:spAutoFit/>
            </a:bodyPr>
            <a:lstStyle/>
            <a:p>
              <a:pPr algn="ctr"/>
              <a:r>
                <a:rPr lang="en-US" altLang="zh-CN" sz="1800" b="1" u="sng" dirty="0">
                  <a:latin typeface="Microsoft JhengHei Light" panose="020B0304030504040204" pitchFamily="34" charset="-120"/>
                  <a:ea typeface="Microsoft JhengHei Light" panose="020B0304030504040204" pitchFamily="34" charset="-120"/>
                  <a:cs typeface="IBM Plex Arabic" panose="020B0503050203000203" pitchFamily="34" charset="-78"/>
                </a:rPr>
                <a:t>Nancy</a:t>
              </a:r>
              <a:endParaRPr lang="en-US" altLang="zh-TW" sz="1800" b="1" u="sng" dirty="0">
                <a:latin typeface="Microsoft JhengHei Light" panose="020B0304030504040204" pitchFamily="34" charset="-120"/>
                <a:ea typeface="Microsoft JhengHei Light" panose="020B0304030504040204" pitchFamily="34" charset="-120"/>
                <a:cs typeface="IBM Plex Arabic" panose="020B0503050203000203" pitchFamily="34" charset="-78"/>
              </a:endParaRPr>
            </a:p>
          </p:txBody>
        </p:sp>
        <p:sp>
          <p:nvSpPr>
            <p:cNvPr id="60" name="矩形 37">
              <a:extLst>
                <a:ext uri="{FF2B5EF4-FFF2-40B4-BE49-F238E27FC236}">
                  <a16:creationId xmlns:a16="http://schemas.microsoft.com/office/drawing/2014/main" id="{C3B607FE-FF6E-4F0A-AFBC-ADE13C7555DD}"/>
                </a:ext>
              </a:extLst>
            </p:cNvPr>
            <p:cNvSpPr/>
            <p:nvPr/>
          </p:nvSpPr>
          <p:spPr>
            <a:xfrm>
              <a:off x="5464171" y="1480482"/>
              <a:ext cx="1261979" cy="369332"/>
            </a:xfrm>
            <a:prstGeom prst="rect">
              <a:avLst/>
            </a:prstGeom>
          </p:spPr>
          <p:txBody>
            <a:bodyPr wrap="square">
              <a:spAutoFit/>
            </a:bodyPr>
            <a:lstStyle/>
            <a:p>
              <a:pPr algn="ctr"/>
              <a:r>
                <a:rPr lang="en-US" altLang="zh-CN" sz="1800" dirty="0">
                  <a:latin typeface="Microsoft JhengHei Light" panose="020B0304030504040204" pitchFamily="34" charset="-120"/>
                  <a:ea typeface="Microsoft JhengHei Light" panose="020B0304030504040204" pitchFamily="34" charset="-120"/>
                  <a:cs typeface="IBM Plex Arabic" panose="020B0503050203000203" pitchFamily="34" charset="-78"/>
                </a:rPr>
                <a:t>35</a:t>
              </a:r>
              <a:r>
                <a:rPr lang="zh-CN" altLang="en-US" sz="1800" dirty="0">
                  <a:latin typeface="Microsoft JhengHei Light" panose="020B0304030504040204" pitchFamily="34" charset="-120"/>
                  <a:ea typeface="Microsoft JhengHei Light" panose="020B0304030504040204" pitchFamily="34" charset="-120"/>
                  <a:cs typeface="IBM Plex Arabic" panose="020B0503050203000203" pitchFamily="34" charset="-78"/>
                </a:rPr>
                <a:t>歲</a:t>
              </a:r>
              <a:endParaRPr lang="en-US" altLang="zh-TW" sz="1800" dirty="0">
                <a:latin typeface="Microsoft JhengHei Light" panose="020B0304030504040204" pitchFamily="34" charset="-120"/>
                <a:ea typeface="Microsoft JhengHei Light" panose="020B0304030504040204" pitchFamily="34" charset="-120"/>
                <a:cs typeface="IBM Plex Arabic" panose="020B0503050203000203" pitchFamily="34" charset="-78"/>
              </a:endParaRPr>
            </a:p>
          </p:txBody>
        </p:sp>
        <p:sp>
          <p:nvSpPr>
            <p:cNvPr id="61" name="矩形 37">
              <a:extLst>
                <a:ext uri="{FF2B5EF4-FFF2-40B4-BE49-F238E27FC236}">
                  <a16:creationId xmlns:a16="http://schemas.microsoft.com/office/drawing/2014/main" id="{8FE1F9B3-C07E-4194-83CF-AAEA90E1469E}"/>
                </a:ext>
              </a:extLst>
            </p:cNvPr>
            <p:cNvSpPr/>
            <p:nvPr/>
          </p:nvSpPr>
          <p:spPr>
            <a:xfrm>
              <a:off x="6172200" y="1476711"/>
              <a:ext cx="1261979" cy="369332"/>
            </a:xfrm>
            <a:prstGeom prst="rect">
              <a:avLst/>
            </a:prstGeom>
          </p:spPr>
          <p:txBody>
            <a:bodyPr wrap="square">
              <a:spAutoFit/>
            </a:bodyPr>
            <a:lstStyle/>
            <a:p>
              <a:pPr algn="ctr"/>
              <a:r>
                <a:rPr lang="zh-CN" altLang="en-US" sz="1800" dirty="0">
                  <a:latin typeface="Microsoft JhengHei Light" panose="020B0304030504040204" pitchFamily="34" charset="-120"/>
                  <a:ea typeface="Microsoft JhengHei Light" panose="020B0304030504040204" pitchFamily="34" charset="-120"/>
                  <a:cs typeface="IBM Plex Arabic" panose="020B0503050203000203" pitchFamily="34" charset="-78"/>
                </a:rPr>
                <a:t>教師</a:t>
              </a:r>
              <a:endParaRPr lang="en-US" altLang="zh-TW" sz="1800" dirty="0">
                <a:latin typeface="Microsoft JhengHei Light" panose="020B0304030504040204" pitchFamily="34" charset="-120"/>
                <a:ea typeface="Microsoft JhengHei Light" panose="020B0304030504040204" pitchFamily="34" charset="-120"/>
                <a:cs typeface="IBM Plex Arabic" panose="020B0503050203000203" pitchFamily="34" charset="-78"/>
              </a:endParaRPr>
            </a:p>
          </p:txBody>
        </p:sp>
        <p:pic>
          <p:nvPicPr>
            <p:cNvPr id="48" name="Picture 47">
              <a:extLst>
                <a:ext uri="{FF2B5EF4-FFF2-40B4-BE49-F238E27FC236}">
                  <a16:creationId xmlns:a16="http://schemas.microsoft.com/office/drawing/2014/main" id="{7704B966-B80E-4088-9C19-5D176E1B41A3}"/>
                </a:ext>
              </a:extLst>
            </p:cNvPr>
            <p:cNvPicPr>
              <a:picLocks/>
            </p:cNvPicPr>
            <p:nvPr/>
          </p:nvPicPr>
          <p:blipFill>
            <a:blip r:embed="rId3"/>
            <a:stretch>
              <a:fillRect/>
            </a:stretch>
          </p:blipFill>
          <p:spPr>
            <a:xfrm>
              <a:off x="5176946" y="1132540"/>
              <a:ext cx="574450" cy="731520"/>
            </a:xfrm>
            <a:prstGeom prst="rect">
              <a:avLst/>
            </a:prstGeom>
          </p:spPr>
        </p:pic>
      </p:grpSp>
      <p:sp>
        <p:nvSpPr>
          <p:cNvPr id="63" name="Rectangle 62">
            <a:extLst>
              <a:ext uri="{FF2B5EF4-FFF2-40B4-BE49-F238E27FC236}">
                <a16:creationId xmlns:a16="http://schemas.microsoft.com/office/drawing/2014/main" id="{5DB6A5F2-72B3-4A8D-8E86-760840CDB109}"/>
              </a:ext>
            </a:extLst>
          </p:cNvPr>
          <p:cNvSpPr/>
          <p:nvPr/>
        </p:nvSpPr>
        <p:spPr>
          <a:xfrm>
            <a:off x="388002" y="3545899"/>
            <a:ext cx="1443152"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家庭採買人</a:t>
            </a:r>
            <a:endParaRPr lang="en-US" sz="1800" dirty="0">
              <a:latin typeface="Microsoft JhengHei Light" panose="020B0304030504040204" pitchFamily="34" charset="-120"/>
              <a:ea typeface="Microsoft JhengHei Light" panose="020B0304030504040204" pitchFamily="34" charset="-120"/>
            </a:endParaRPr>
          </a:p>
        </p:txBody>
      </p:sp>
      <p:sp>
        <p:nvSpPr>
          <p:cNvPr id="64" name="Rectangle 63">
            <a:extLst>
              <a:ext uri="{FF2B5EF4-FFF2-40B4-BE49-F238E27FC236}">
                <a16:creationId xmlns:a16="http://schemas.microsoft.com/office/drawing/2014/main" id="{FA7CD8F9-362B-4966-A0E3-AA240A07EF18}"/>
              </a:ext>
            </a:extLst>
          </p:cNvPr>
          <p:cNvSpPr/>
          <p:nvPr/>
        </p:nvSpPr>
        <p:spPr>
          <a:xfrm>
            <a:off x="388002" y="3935354"/>
            <a:ext cx="1449415"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中階白領</a:t>
            </a:r>
            <a:endParaRPr lang="en-US" sz="1800" dirty="0">
              <a:latin typeface="Microsoft JhengHei Light" panose="020B0304030504040204" pitchFamily="34" charset="-120"/>
              <a:ea typeface="Microsoft JhengHei Light" panose="020B0304030504040204" pitchFamily="34" charset="-120"/>
            </a:endParaRPr>
          </a:p>
        </p:txBody>
      </p:sp>
      <p:sp>
        <p:nvSpPr>
          <p:cNvPr id="65" name="Rectangle 64">
            <a:extLst>
              <a:ext uri="{FF2B5EF4-FFF2-40B4-BE49-F238E27FC236}">
                <a16:creationId xmlns:a16="http://schemas.microsoft.com/office/drawing/2014/main" id="{D48BA5DD-BF2F-4418-8784-E6E63B9B331A}"/>
              </a:ext>
            </a:extLst>
          </p:cNvPr>
          <p:cNvSpPr/>
          <p:nvPr/>
        </p:nvSpPr>
        <p:spPr>
          <a:xfrm>
            <a:off x="388002" y="4325011"/>
            <a:ext cx="1443152"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新品愛好者</a:t>
            </a:r>
            <a:endParaRPr lang="en-US" sz="1800" dirty="0">
              <a:latin typeface="Microsoft JhengHei Light" panose="020B0304030504040204" pitchFamily="34" charset="-120"/>
              <a:ea typeface="Microsoft JhengHei Light" panose="020B0304030504040204" pitchFamily="34" charset="-120"/>
            </a:endParaRPr>
          </a:p>
        </p:txBody>
      </p:sp>
      <p:sp>
        <p:nvSpPr>
          <p:cNvPr id="68" name="Rectangle 67">
            <a:extLst>
              <a:ext uri="{FF2B5EF4-FFF2-40B4-BE49-F238E27FC236}">
                <a16:creationId xmlns:a16="http://schemas.microsoft.com/office/drawing/2014/main" id="{A588C705-CA0A-4EFB-95A3-1CAB5D9E2D5B}"/>
              </a:ext>
            </a:extLst>
          </p:cNvPr>
          <p:cNvSpPr/>
          <p:nvPr/>
        </p:nvSpPr>
        <p:spPr>
          <a:xfrm>
            <a:off x="372745" y="4729753"/>
            <a:ext cx="2973150" cy="3291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五月花衛生紙</a:t>
            </a:r>
            <a:r>
              <a:rPr lang="en-US" altLang="zh-CN" sz="1800" dirty="0">
                <a:latin typeface="Microsoft JhengHei Light" panose="020B0304030504040204" pitchFamily="34" charset="-120"/>
                <a:ea typeface="Microsoft JhengHei Light" panose="020B0304030504040204" pitchFamily="34" charset="-120"/>
              </a:rPr>
              <a:t>3</a:t>
            </a:r>
            <a:r>
              <a:rPr lang="zh-CN" altLang="en-US" sz="1800" dirty="0">
                <a:latin typeface="Microsoft JhengHei Light" panose="020B0304030504040204" pitchFamily="34" charset="-120"/>
                <a:ea typeface="Microsoft JhengHei Light" panose="020B0304030504040204" pitchFamily="34" charset="-120"/>
              </a:rPr>
              <a:t>個月一袋</a:t>
            </a:r>
            <a:endParaRPr lang="en-US" sz="1800" dirty="0">
              <a:latin typeface="Microsoft JhengHei Light" panose="020B0304030504040204" pitchFamily="34" charset="-120"/>
              <a:ea typeface="Microsoft JhengHei Light" panose="020B0304030504040204" pitchFamily="34" charset="-120"/>
            </a:endParaRPr>
          </a:p>
        </p:txBody>
      </p:sp>
      <p:sp>
        <p:nvSpPr>
          <p:cNvPr id="69" name="Rectangle 68">
            <a:extLst>
              <a:ext uri="{FF2B5EF4-FFF2-40B4-BE49-F238E27FC236}">
                <a16:creationId xmlns:a16="http://schemas.microsoft.com/office/drawing/2014/main" id="{5287FC21-9C84-4ED6-83CF-193F25904031}"/>
              </a:ext>
            </a:extLst>
          </p:cNvPr>
          <p:cNvSpPr/>
          <p:nvPr/>
        </p:nvSpPr>
        <p:spPr>
          <a:xfrm>
            <a:off x="1915416" y="3539761"/>
            <a:ext cx="1443152"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800" dirty="0">
                <a:latin typeface="Microsoft JhengHei Light" panose="020B0304030504040204" pitchFamily="34" charset="-120"/>
                <a:ea typeface="Microsoft JhengHei Light" panose="020B0304030504040204" pitchFamily="34" charset="-120"/>
              </a:rPr>
              <a:t>85</a:t>
            </a:r>
            <a:r>
              <a:rPr lang="zh-CN" altLang="en-US" sz="1800" dirty="0">
                <a:latin typeface="Microsoft JhengHei Light" panose="020B0304030504040204" pitchFamily="34" charset="-120"/>
                <a:ea typeface="Microsoft JhengHei Light" panose="020B0304030504040204" pitchFamily="34" charset="-120"/>
              </a:rPr>
              <a:t>折</a:t>
            </a:r>
            <a:endParaRPr lang="en-US" sz="1800" dirty="0">
              <a:latin typeface="Microsoft JhengHei Light" panose="020B0304030504040204" pitchFamily="34" charset="-120"/>
              <a:ea typeface="Microsoft JhengHei Light" panose="020B0304030504040204" pitchFamily="34" charset="-120"/>
            </a:endParaRPr>
          </a:p>
        </p:txBody>
      </p:sp>
      <p:sp>
        <p:nvSpPr>
          <p:cNvPr id="70" name="Rectangle 69">
            <a:extLst>
              <a:ext uri="{FF2B5EF4-FFF2-40B4-BE49-F238E27FC236}">
                <a16:creationId xmlns:a16="http://schemas.microsoft.com/office/drawing/2014/main" id="{15C53320-CC2C-4E92-B377-635C4E11828A}"/>
              </a:ext>
            </a:extLst>
          </p:cNvPr>
          <p:cNvSpPr/>
          <p:nvPr/>
        </p:nvSpPr>
        <p:spPr>
          <a:xfrm>
            <a:off x="1902743" y="3928963"/>
            <a:ext cx="1443152"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重度囤貨</a:t>
            </a:r>
            <a:endParaRPr lang="en-US" sz="1800" dirty="0">
              <a:latin typeface="Microsoft JhengHei Light" panose="020B0304030504040204" pitchFamily="34" charset="-120"/>
              <a:ea typeface="Microsoft JhengHei Light" panose="020B0304030504040204" pitchFamily="34" charset="-120"/>
            </a:endParaRPr>
          </a:p>
        </p:txBody>
      </p:sp>
      <p:grpSp>
        <p:nvGrpSpPr>
          <p:cNvPr id="55" name="Group 54">
            <a:extLst>
              <a:ext uri="{FF2B5EF4-FFF2-40B4-BE49-F238E27FC236}">
                <a16:creationId xmlns:a16="http://schemas.microsoft.com/office/drawing/2014/main" id="{18CC9E73-6404-468F-85E0-EE2DF043788D}"/>
              </a:ext>
            </a:extLst>
          </p:cNvPr>
          <p:cNvGrpSpPr/>
          <p:nvPr/>
        </p:nvGrpSpPr>
        <p:grpSpPr>
          <a:xfrm>
            <a:off x="5490661" y="611571"/>
            <a:ext cx="1071272" cy="538216"/>
            <a:chOff x="5229289" y="868188"/>
            <a:chExt cx="1071272" cy="538216"/>
          </a:xfrm>
        </p:grpSpPr>
        <p:sp>
          <p:nvSpPr>
            <p:cNvPr id="49" name="Isosceles Triangle 48">
              <a:extLst>
                <a:ext uri="{FF2B5EF4-FFF2-40B4-BE49-F238E27FC236}">
                  <a16:creationId xmlns:a16="http://schemas.microsoft.com/office/drawing/2014/main" id="{C5916022-F0AE-4C43-866D-73913FE1570B}"/>
                </a:ext>
              </a:extLst>
            </p:cNvPr>
            <p:cNvSpPr/>
            <p:nvPr/>
          </p:nvSpPr>
          <p:spPr>
            <a:xfrm rot="16200000" flipH="1">
              <a:off x="5304724" y="1064140"/>
              <a:ext cx="212361" cy="363231"/>
            </a:xfrm>
            <a:prstGeom prst="triangle">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dirty="0">
                <a:latin typeface="Microsoft JhengHei Light" panose="020B0304030504040204" pitchFamily="34" charset="-120"/>
                <a:ea typeface="Microsoft JhengHei Light" panose="020B0304030504040204" pitchFamily="34" charset="-120"/>
              </a:endParaRPr>
            </a:p>
          </p:txBody>
        </p:sp>
        <p:sp>
          <p:nvSpPr>
            <p:cNvPr id="46" name="Rectangle: Rounded Corners 45">
              <a:extLst>
                <a:ext uri="{FF2B5EF4-FFF2-40B4-BE49-F238E27FC236}">
                  <a16:creationId xmlns:a16="http://schemas.microsoft.com/office/drawing/2014/main" id="{5AC7C714-9174-4E92-972A-E0A3921E2B5E}"/>
                </a:ext>
              </a:extLst>
            </p:cNvPr>
            <p:cNvSpPr/>
            <p:nvPr/>
          </p:nvSpPr>
          <p:spPr>
            <a:xfrm>
              <a:off x="5422373" y="868188"/>
              <a:ext cx="878188" cy="538216"/>
            </a:xfrm>
            <a:prstGeom prst="round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zh-CN" altLang="en-US" sz="2000" dirty="0">
                  <a:latin typeface="Microsoft JhengHei Light" panose="020B0304030504040204" pitchFamily="34" charset="-120"/>
                  <a:ea typeface="Microsoft JhengHei Light" panose="020B0304030504040204" pitchFamily="34" charset="-120"/>
                </a:rPr>
                <a:t>沒嘍</a:t>
              </a:r>
              <a:endParaRPr lang="en-US" sz="2000" dirty="0">
                <a:latin typeface="Microsoft JhengHei Light" panose="020B0304030504040204" pitchFamily="34" charset="-120"/>
                <a:ea typeface="Microsoft JhengHei Light" panose="020B0304030504040204" pitchFamily="34" charset="-120"/>
              </a:endParaRPr>
            </a:p>
          </p:txBody>
        </p:sp>
      </p:grpSp>
      <p:sp>
        <p:nvSpPr>
          <p:cNvPr id="76" name="Rectangle 75">
            <a:extLst>
              <a:ext uri="{FF2B5EF4-FFF2-40B4-BE49-F238E27FC236}">
                <a16:creationId xmlns:a16="http://schemas.microsoft.com/office/drawing/2014/main" id="{8AC6B490-788E-4EB0-BC74-5C413BD42CC3}"/>
              </a:ext>
            </a:extLst>
          </p:cNvPr>
          <p:cNvSpPr/>
          <p:nvPr/>
        </p:nvSpPr>
        <p:spPr>
          <a:xfrm>
            <a:off x="1915416" y="4332554"/>
            <a:ext cx="1443152"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假日愛買族</a:t>
            </a:r>
            <a:endParaRPr lang="en-US" sz="1800" dirty="0">
              <a:latin typeface="Microsoft JhengHei Light" panose="020B0304030504040204" pitchFamily="34" charset="-120"/>
              <a:ea typeface="Microsoft JhengHei Light" panose="020B0304030504040204" pitchFamily="34" charset="-120"/>
            </a:endParaRPr>
          </a:p>
        </p:txBody>
      </p:sp>
      <p:pic>
        <p:nvPicPr>
          <p:cNvPr id="78" name="Picture 77" descr="A close up of a logo&#10;&#10;Description automatically generated">
            <a:extLst>
              <a:ext uri="{FF2B5EF4-FFF2-40B4-BE49-F238E27FC236}">
                <a16:creationId xmlns:a16="http://schemas.microsoft.com/office/drawing/2014/main" id="{BBDCFABF-EC41-418C-8394-A7614B40820D}"/>
              </a:ext>
            </a:extLst>
          </p:cNvPr>
          <p:cNvPicPr>
            <a:picLocks noChangeAspect="1"/>
          </p:cNvPicPr>
          <p:nvPr/>
        </p:nvPicPr>
        <p:blipFill>
          <a:blip r:embed="rId4"/>
          <a:stretch>
            <a:fillRect/>
          </a:stretch>
        </p:blipFill>
        <p:spPr>
          <a:xfrm>
            <a:off x="11978640" y="1435753"/>
            <a:ext cx="731520" cy="731520"/>
          </a:xfrm>
          <a:prstGeom prst="rect">
            <a:avLst/>
          </a:prstGeom>
        </p:spPr>
      </p:pic>
      <p:pic>
        <p:nvPicPr>
          <p:cNvPr id="79" name="Picture 78">
            <a:extLst>
              <a:ext uri="{FF2B5EF4-FFF2-40B4-BE49-F238E27FC236}">
                <a16:creationId xmlns:a16="http://schemas.microsoft.com/office/drawing/2014/main" id="{BD3472F7-0584-4C6F-B03E-12A38D647951}"/>
              </a:ext>
            </a:extLst>
          </p:cNvPr>
          <p:cNvPicPr>
            <a:picLocks/>
          </p:cNvPicPr>
          <p:nvPr/>
        </p:nvPicPr>
        <p:blipFill>
          <a:blip r:embed="rId3"/>
          <a:stretch>
            <a:fillRect/>
          </a:stretch>
        </p:blipFill>
        <p:spPr>
          <a:xfrm>
            <a:off x="4658546" y="578942"/>
            <a:ext cx="731520" cy="731520"/>
          </a:xfrm>
          <a:prstGeom prst="rect">
            <a:avLst/>
          </a:prstGeom>
        </p:spPr>
      </p:pic>
      <p:grpSp>
        <p:nvGrpSpPr>
          <p:cNvPr id="82" name="Group 81">
            <a:extLst>
              <a:ext uri="{FF2B5EF4-FFF2-40B4-BE49-F238E27FC236}">
                <a16:creationId xmlns:a16="http://schemas.microsoft.com/office/drawing/2014/main" id="{AA40043E-9406-464F-A9F0-DFB39CD86CEE}"/>
              </a:ext>
            </a:extLst>
          </p:cNvPr>
          <p:cNvGrpSpPr/>
          <p:nvPr/>
        </p:nvGrpSpPr>
        <p:grpSpPr>
          <a:xfrm>
            <a:off x="5865782" y="1532405"/>
            <a:ext cx="5983951" cy="538216"/>
            <a:chOff x="5809280" y="1567046"/>
            <a:chExt cx="5983951" cy="538216"/>
          </a:xfrm>
          <a:solidFill>
            <a:schemeClr val="bg2">
              <a:lumMod val="95000"/>
            </a:schemeClr>
          </a:solidFill>
        </p:grpSpPr>
        <p:sp>
          <p:nvSpPr>
            <p:cNvPr id="80" name="Isosceles Triangle 79">
              <a:extLst>
                <a:ext uri="{FF2B5EF4-FFF2-40B4-BE49-F238E27FC236}">
                  <a16:creationId xmlns:a16="http://schemas.microsoft.com/office/drawing/2014/main" id="{15FE786A-EF4D-4298-AF65-5DD7868E51A5}"/>
                </a:ext>
              </a:extLst>
            </p:cNvPr>
            <p:cNvSpPr/>
            <p:nvPr/>
          </p:nvSpPr>
          <p:spPr>
            <a:xfrm rot="5400000" flipH="1">
              <a:off x="11505435" y="1762998"/>
              <a:ext cx="212361" cy="3632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sz="2000" dirty="0">
                <a:latin typeface="Microsoft JhengHei Light" panose="020B0304030504040204" pitchFamily="34" charset="-120"/>
                <a:ea typeface="Microsoft JhengHei Light" panose="020B0304030504040204" pitchFamily="34" charset="-120"/>
              </a:endParaRPr>
            </a:p>
          </p:txBody>
        </p:sp>
        <p:sp>
          <p:nvSpPr>
            <p:cNvPr id="81" name="Rectangle: Rounded Corners 80">
              <a:extLst>
                <a:ext uri="{FF2B5EF4-FFF2-40B4-BE49-F238E27FC236}">
                  <a16:creationId xmlns:a16="http://schemas.microsoft.com/office/drawing/2014/main" id="{962273EF-DEE6-4A53-876D-206CC208AA2D}"/>
                </a:ext>
              </a:extLst>
            </p:cNvPr>
            <p:cNvSpPr/>
            <p:nvPr/>
          </p:nvSpPr>
          <p:spPr>
            <a:xfrm>
              <a:off x="5809280" y="1567046"/>
              <a:ext cx="5786776" cy="5382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zh-CN" altLang="en-US" sz="2000" dirty="0">
                  <a:latin typeface="Microsoft JhengHei Light" panose="020B0304030504040204" pitchFamily="34" charset="-120"/>
                  <a:ea typeface="Microsoft JhengHei Light" panose="020B0304030504040204" pitchFamily="34" charset="-120"/>
                </a:rPr>
                <a:t>好的，我們</a:t>
              </a:r>
              <a:r>
                <a:rPr lang="zh-CN" altLang="en-US" sz="2000" b="1" dirty="0">
                  <a:latin typeface="Microsoft JhengHei Light" panose="020B0304030504040204" pitchFamily="34" charset="-120"/>
                  <a:ea typeface="Microsoft JhengHei Light" panose="020B0304030504040204" pitchFamily="34" charset="-120"/>
                </a:rPr>
                <a:t>利用</a:t>
              </a:r>
              <a:r>
                <a:rPr lang="en-US" altLang="zh-CN" sz="2000" b="1" dirty="0">
                  <a:latin typeface="Microsoft JhengHei Light" panose="020B0304030504040204" pitchFamily="34" charset="-120"/>
                  <a:ea typeface="Microsoft JhengHei Light" panose="020B0304030504040204" pitchFamily="34" charset="-120"/>
                </a:rPr>
                <a:t>MOMO ID </a:t>
              </a:r>
              <a:r>
                <a:rPr lang="en-US" altLang="zh-CN" sz="2000" dirty="0">
                  <a:latin typeface="Microsoft JhengHei Light" panose="020B0304030504040204" pitchFamily="34" charset="-120"/>
                  <a:ea typeface="Microsoft JhengHei Light" panose="020B0304030504040204" pitchFamily="34" charset="-120"/>
                </a:rPr>
                <a:t>Nancy1314</a:t>
              </a:r>
              <a:r>
                <a:rPr lang="zh-CN" altLang="en-US" sz="2000" dirty="0">
                  <a:latin typeface="Microsoft JhengHei Light" panose="020B0304030504040204" pitchFamily="34" charset="-120"/>
                  <a:ea typeface="Microsoft JhengHei Light" panose="020B0304030504040204" pitchFamily="34" charset="-120"/>
                </a:rPr>
                <a:t>進行結賬</a:t>
              </a:r>
              <a:endParaRPr lang="en-US" sz="2000" dirty="0">
                <a:latin typeface="Microsoft JhengHei Light" panose="020B0304030504040204" pitchFamily="34" charset="-120"/>
                <a:ea typeface="Microsoft JhengHei Light" panose="020B0304030504040204" pitchFamily="34" charset="-120"/>
              </a:endParaRPr>
            </a:p>
          </p:txBody>
        </p:sp>
      </p:grpSp>
      <p:pic>
        <p:nvPicPr>
          <p:cNvPr id="83" name="Picture 82" descr="A close up of a logo&#10;&#10;Description automatically generated">
            <a:extLst>
              <a:ext uri="{FF2B5EF4-FFF2-40B4-BE49-F238E27FC236}">
                <a16:creationId xmlns:a16="http://schemas.microsoft.com/office/drawing/2014/main" id="{497C1BB6-3C21-4AB5-91BB-9A0BFE2E7DB7}"/>
              </a:ext>
            </a:extLst>
          </p:cNvPr>
          <p:cNvPicPr>
            <a:picLocks noChangeAspect="1"/>
          </p:cNvPicPr>
          <p:nvPr/>
        </p:nvPicPr>
        <p:blipFill>
          <a:blip r:embed="rId4"/>
          <a:stretch>
            <a:fillRect/>
          </a:stretch>
        </p:blipFill>
        <p:spPr>
          <a:xfrm>
            <a:off x="12002133" y="2367552"/>
            <a:ext cx="731520" cy="731520"/>
          </a:xfrm>
          <a:prstGeom prst="rect">
            <a:avLst/>
          </a:prstGeom>
        </p:spPr>
      </p:pic>
      <p:grpSp>
        <p:nvGrpSpPr>
          <p:cNvPr id="84" name="Group 83">
            <a:extLst>
              <a:ext uri="{FF2B5EF4-FFF2-40B4-BE49-F238E27FC236}">
                <a16:creationId xmlns:a16="http://schemas.microsoft.com/office/drawing/2014/main" id="{D12DE102-5BE9-46D1-B77B-C6702D42BC38}"/>
              </a:ext>
            </a:extLst>
          </p:cNvPr>
          <p:cNvGrpSpPr/>
          <p:nvPr/>
        </p:nvGrpSpPr>
        <p:grpSpPr>
          <a:xfrm>
            <a:off x="5561429" y="2464204"/>
            <a:ext cx="6311797" cy="538216"/>
            <a:chOff x="5481434" y="1567046"/>
            <a:chExt cx="6311797" cy="538216"/>
          </a:xfrm>
          <a:solidFill>
            <a:schemeClr val="bg2">
              <a:lumMod val="95000"/>
            </a:schemeClr>
          </a:solidFill>
        </p:grpSpPr>
        <p:sp>
          <p:nvSpPr>
            <p:cNvPr id="85" name="Isosceles Triangle 84">
              <a:extLst>
                <a:ext uri="{FF2B5EF4-FFF2-40B4-BE49-F238E27FC236}">
                  <a16:creationId xmlns:a16="http://schemas.microsoft.com/office/drawing/2014/main" id="{36C4DAD5-3AD2-421D-8DA1-9555DEA52D2F}"/>
                </a:ext>
              </a:extLst>
            </p:cNvPr>
            <p:cNvSpPr/>
            <p:nvPr/>
          </p:nvSpPr>
          <p:spPr>
            <a:xfrm rot="5400000" flipH="1">
              <a:off x="11505435" y="1762998"/>
              <a:ext cx="212361" cy="3632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sz="2000" dirty="0">
                <a:latin typeface="Microsoft JhengHei Light" panose="020B0304030504040204" pitchFamily="34" charset="-120"/>
                <a:ea typeface="Microsoft JhengHei Light" panose="020B0304030504040204" pitchFamily="34" charset="-120"/>
              </a:endParaRPr>
            </a:p>
          </p:txBody>
        </p:sp>
        <p:sp>
          <p:nvSpPr>
            <p:cNvPr id="86" name="Rectangle: Rounded Corners 85">
              <a:extLst>
                <a:ext uri="{FF2B5EF4-FFF2-40B4-BE49-F238E27FC236}">
                  <a16:creationId xmlns:a16="http://schemas.microsoft.com/office/drawing/2014/main" id="{300C8554-EC38-41BD-B241-45548D2761A4}"/>
                </a:ext>
              </a:extLst>
            </p:cNvPr>
            <p:cNvSpPr/>
            <p:nvPr/>
          </p:nvSpPr>
          <p:spPr>
            <a:xfrm>
              <a:off x="5481434" y="1567046"/>
              <a:ext cx="6114620" cy="5382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zh-CN" altLang="en-US" sz="2000" dirty="0">
                  <a:latin typeface="Microsoft JhengHei Light" panose="020B0304030504040204" pitchFamily="34" charset="-120"/>
                  <a:ea typeface="Microsoft JhengHei Light" panose="020B0304030504040204" pitchFamily="34" charset="-120"/>
                </a:rPr>
                <a:t>請確認地址為中華路</a:t>
              </a:r>
              <a:r>
                <a:rPr lang="en-US" altLang="zh-CN" sz="2000" dirty="0">
                  <a:latin typeface="Microsoft JhengHei Light" panose="020B0304030504040204" pitchFamily="34" charset="-120"/>
                  <a:ea typeface="Microsoft JhengHei Light" panose="020B0304030504040204" pitchFamily="34" charset="-120"/>
                </a:rPr>
                <a:t>3</a:t>
              </a:r>
              <a:r>
                <a:rPr lang="zh-CN" altLang="en-US" sz="2000" dirty="0">
                  <a:latin typeface="Microsoft JhengHei Light" panose="020B0304030504040204" pitchFamily="34" charset="-120"/>
                  <a:ea typeface="Microsoft JhengHei Light" panose="020B0304030504040204" pitchFamily="34" charset="-120"/>
                </a:rPr>
                <a:t>段</a:t>
              </a:r>
              <a:r>
                <a:rPr lang="en-US" altLang="zh-CN" sz="2000" dirty="0">
                  <a:latin typeface="Microsoft JhengHei Light" panose="020B0304030504040204" pitchFamily="34" charset="-120"/>
                  <a:ea typeface="Microsoft JhengHei Light" panose="020B0304030504040204" pitchFamily="34" charset="-120"/>
                </a:rPr>
                <a:t>5</a:t>
              </a:r>
              <a:r>
                <a:rPr lang="zh-CN" altLang="en-US" sz="2000" dirty="0">
                  <a:latin typeface="Microsoft JhengHei Light" panose="020B0304030504040204" pitchFamily="34" charset="-120"/>
                  <a:ea typeface="Microsoft JhengHei Light" panose="020B0304030504040204" pitchFamily="34" charset="-120"/>
                </a:rPr>
                <a:t>號，付款信用卡末</a:t>
              </a:r>
              <a:r>
                <a:rPr lang="en-US" altLang="zh-CN" sz="2000" dirty="0">
                  <a:latin typeface="Microsoft JhengHei Light" panose="020B0304030504040204" pitchFamily="34" charset="-120"/>
                  <a:ea typeface="Microsoft JhengHei Light" panose="020B0304030504040204" pitchFamily="34" charset="-120"/>
                </a:rPr>
                <a:t>4</a:t>
              </a:r>
              <a:r>
                <a:rPr lang="zh-CN" altLang="en-US" sz="2000" dirty="0">
                  <a:latin typeface="Microsoft JhengHei Light" panose="020B0304030504040204" pitchFamily="34" charset="-120"/>
                  <a:ea typeface="Microsoft JhengHei Light" panose="020B0304030504040204" pitchFamily="34" charset="-120"/>
                </a:rPr>
                <a:t>碼</a:t>
              </a:r>
              <a:r>
                <a:rPr lang="en-US" altLang="zh-CN" sz="2000" dirty="0">
                  <a:latin typeface="Microsoft JhengHei Light" panose="020B0304030504040204" pitchFamily="34" charset="-120"/>
                  <a:ea typeface="Microsoft JhengHei Light" panose="020B0304030504040204" pitchFamily="34" charset="-120"/>
                </a:rPr>
                <a:t>8765</a:t>
              </a:r>
              <a:endParaRPr lang="en-US" sz="2000" dirty="0">
                <a:latin typeface="Microsoft JhengHei Light" panose="020B0304030504040204" pitchFamily="34" charset="-120"/>
                <a:ea typeface="Microsoft JhengHei Light" panose="020B0304030504040204" pitchFamily="34" charset="-120"/>
              </a:endParaRPr>
            </a:p>
          </p:txBody>
        </p:sp>
      </p:grpSp>
      <p:grpSp>
        <p:nvGrpSpPr>
          <p:cNvPr id="90" name="Group 89">
            <a:extLst>
              <a:ext uri="{FF2B5EF4-FFF2-40B4-BE49-F238E27FC236}">
                <a16:creationId xmlns:a16="http://schemas.microsoft.com/office/drawing/2014/main" id="{6A4200FA-DB56-4E33-A83E-5F3B4D3E8F30}"/>
              </a:ext>
            </a:extLst>
          </p:cNvPr>
          <p:cNvGrpSpPr/>
          <p:nvPr/>
        </p:nvGrpSpPr>
        <p:grpSpPr>
          <a:xfrm>
            <a:off x="5502550" y="3390747"/>
            <a:ext cx="1059382" cy="538216"/>
            <a:chOff x="5229289" y="868188"/>
            <a:chExt cx="1059382" cy="538216"/>
          </a:xfrm>
        </p:grpSpPr>
        <p:sp>
          <p:nvSpPr>
            <p:cNvPr id="91" name="Isosceles Triangle 90">
              <a:extLst>
                <a:ext uri="{FF2B5EF4-FFF2-40B4-BE49-F238E27FC236}">
                  <a16:creationId xmlns:a16="http://schemas.microsoft.com/office/drawing/2014/main" id="{C42923CE-EFC0-4B76-A2BB-C8C86DEBA39A}"/>
                </a:ext>
              </a:extLst>
            </p:cNvPr>
            <p:cNvSpPr/>
            <p:nvPr/>
          </p:nvSpPr>
          <p:spPr>
            <a:xfrm rot="16200000" flipH="1">
              <a:off x="5304724" y="1064140"/>
              <a:ext cx="212361" cy="363231"/>
            </a:xfrm>
            <a:prstGeom prst="triangle">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dirty="0">
                <a:latin typeface="Microsoft JhengHei Light" panose="020B0304030504040204" pitchFamily="34" charset="-120"/>
                <a:ea typeface="Microsoft JhengHei Light" panose="020B0304030504040204" pitchFamily="34" charset="-120"/>
              </a:endParaRPr>
            </a:p>
          </p:txBody>
        </p:sp>
        <p:sp>
          <p:nvSpPr>
            <p:cNvPr id="92" name="Rectangle: Rounded Corners 91">
              <a:extLst>
                <a:ext uri="{FF2B5EF4-FFF2-40B4-BE49-F238E27FC236}">
                  <a16:creationId xmlns:a16="http://schemas.microsoft.com/office/drawing/2014/main" id="{4431ED18-B28C-4105-BA64-3B29A3F9C0DD}"/>
                </a:ext>
              </a:extLst>
            </p:cNvPr>
            <p:cNvSpPr/>
            <p:nvPr/>
          </p:nvSpPr>
          <p:spPr>
            <a:xfrm>
              <a:off x="5422372" y="868188"/>
              <a:ext cx="866299" cy="538216"/>
            </a:xfrm>
            <a:prstGeom prst="round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zh-CN" altLang="en-US" sz="2000" dirty="0">
                  <a:latin typeface="Microsoft JhengHei Light" panose="020B0304030504040204" pitchFamily="34" charset="-120"/>
                  <a:ea typeface="Microsoft JhengHei Light" panose="020B0304030504040204" pitchFamily="34" charset="-120"/>
                </a:rPr>
                <a:t>確認</a:t>
              </a:r>
              <a:endParaRPr lang="en-US" sz="2000" dirty="0">
                <a:latin typeface="Microsoft JhengHei Light" panose="020B0304030504040204" pitchFamily="34" charset="-120"/>
                <a:ea typeface="Microsoft JhengHei Light" panose="020B0304030504040204" pitchFamily="34" charset="-120"/>
              </a:endParaRPr>
            </a:p>
          </p:txBody>
        </p:sp>
      </p:grpSp>
      <p:pic>
        <p:nvPicPr>
          <p:cNvPr id="93" name="Picture 92">
            <a:extLst>
              <a:ext uri="{FF2B5EF4-FFF2-40B4-BE49-F238E27FC236}">
                <a16:creationId xmlns:a16="http://schemas.microsoft.com/office/drawing/2014/main" id="{B671B278-4031-4356-B88C-6163AF5E6390}"/>
              </a:ext>
            </a:extLst>
          </p:cNvPr>
          <p:cNvPicPr>
            <a:picLocks/>
          </p:cNvPicPr>
          <p:nvPr/>
        </p:nvPicPr>
        <p:blipFill>
          <a:blip r:embed="rId3"/>
          <a:stretch>
            <a:fillRect/>
          </a:stretch>
        </p:blipFill>
        <p:spPr>
          <a:xfrm>
            <a:off x="4670435" y="3358118"/>
            <a:ext cx="731520" cy="731520"/>
          </a:xfrm>
          <a:prstGeom prst="rect">
            <a:avLst/>
          </a:prstGeom>
        </p:spPr>
      </p:pic>
    </p:spTree>
    <p:extLst>
      <p:ext uri="{BB962C8B-B14F-4D97-AF65-F5344CB8AC3E}">
        <p14:creationId xmlns:p14="http://schemas.microsoft.com/office/powerpoint/2010/main" val="1290156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5">
            <a:extLst>
              <a:ext uri="{FF2B5EF4-FFF2-40B4-BE49-F238E27FC236}">
                <a16:creationId xmlns:a16="http://schemas.microsoft.com/office/drawing/2014/main" id="{00AA61EE-B333-45EF-A775-E99ABEAB18B5}"/>
              </a:ext>
            </a:extLst>
          </p:cNvPr>
          <p:cNvSpPr>
            <a:spLocks noGrp="1"/>
          </p:cNvSpPr>
          <p:nvPr>
            <p:ph type="body" sz="quarter" idx="11"/>
          </p:nvPr>
        </p:nvSpPr>
        <p:spPr/>
        <p:txBody>
          <a:bodyPr/>
          <a:lstStyle/>
          <a:p>
            <a:r>
              <a:rPr lang="zh-CN" altLang="en-US" dirty="0">
                <a:latin typeface="Microsoft JhengHei Light" panose="020B0304030504040204" pitchFamily="34" charset="-120"/>
                <a:ea typeface="Microsoft JhengHei Light" panose="020B0304030504040204" pitchFamily="34" charset="-120"/>
              </a:rPr>
              <a:t>語音購物 </a:t>
            </a:r>
            <a:r>
              <a:rPr lang="en-US" altLang="zh-CN" dirty="0">
                <a:latin typeface="Microsoft JhengHei Light" panose="020B0304030504040204" pitchFamily="34" charset="-120"/>
                <a:ea typeface="Microsoft JhengHei Light" panose="020B0304030504040204" pitchFamily="34" charset="-120"/>
              </a:rPr>
              <a:t>3 </a:t>
            </a:r>
            <a:r>
              <a:rPr lang="zh-CN" altLang="en-US" dirty="0">
                <a:latin typeface="Microsoft JhengHei Light" panose="020B0304030504040204" pitchFamily="34" charset="-120"/>
                <a:ea typeface="Microsoft JhengHei Light" panose="020B0304030504040204" pitchFamily="34" charset="-120"/>
              </a:rPr>
              <a:t>階段</a:t>
            </a:r>
            <a:endParaRPr lang="en-US" dirty="0">
              <a:latin typeface="Microsoft JhengHei Light" panose="020B0304030504040204" pitchFamily="34" charset="-120"/>
              <a:ea typeface="Microsoft JhengHei Light" panose="020B0304030504040204" pitchFamily="34" charset="-120"/>
            </a:endParaRPr>
          </a:p>
        </p:txBody>
      </p:sp>
      <p:sp>
        <p:nvSpPr>
          <p:cNvPr id="43" name="Text Placeholder 42">
            <a:extLst>
              <a:ext uri="{FF2B5EF4-FFF2-40B4-BE49-F238E27FC236}">
                <a16:creationId xmlns:a16="http://schemas.microsoft.com/office/drawing/2014/main" id="{D9F910DE-7310-442A-94F3-6C49453A6933}"/>
              </a:ext>
            </a:extLst>
          </p:cNvPr>
          <p:cNvSpPr>
            <a:spLocks noGrp="1"/>
          </p:cNvSpPr>
          <p:nvPr>
            <p:ph type="body" sz="quarter" idx="15"/>
          </p:nvPr>
        </p:nvSpPr>
        <p:spPr/>
        <p:txBody>
          <a:bodyPr/>
          <a:lstStyle/>
          <a:p>
            <a:endParaRPr lang="en-US">
              <a:latin typeface="Microsoft JhengHei Light" panose="020B0304030504040204" pitchFamily="34" charset="-120"/>
              <a:ea typeface="Microsoft JhengHei Light" panose="020B0304030504040204" pitchFamily="34" charset="-120"/>
            </a:endParaRPr>
          </a:p>
        </p:txBody>
      </p:sp>
      <p:grpSp>
        <p:nvGrpSpPr>
          <p:cNvPr id="62" name="Group 61">
            <a:extLst>
              <a:ext uri="{FF2B5EF4-FFF2-40B4-BE49-F238E27FC236}">
                <a16:creationId xmlns:a16="http://schemas.microsoft.com/office/drawing/2014/main" id="{FAC85BFF-76FB-4507-A350-439128949A46}"/>
              </a:ext>
            </a:extLst>
          </p:cNvPr>
          <p:cNvGrpSpPr/>
          <p:nvPr/>
        </p:nvGrpSpPr>
        <p:grpSpPr>
          <a:xfrm>
            <a:off x="207257" y="2334353"/>
            <a:ext cx="3280045" cy="3154680"/>
            <a:chOff x="4876597" y="1026480"/>
            <a:chExt cx="2575763" cy="3154680"/>
          </a:xfrm>
        </p:grpSpPr>
        <p:sp>
          <p:nvSpPr>
            <p:cNvPr id="56" name="Rectangle 55">
              <a:extLst>
                <a:ext uri="{FF2B5EF4-FFF2-40B4-BE49-F238E27FC236}">
                  <a16:creationId xmlns:a16="http://schemas.microsoft.com/office/drawing/2014/main" id="{D95C29FC-5DFE-4AD0-A32B-F1FB8A826515}"/>
                </a:ext>
              </a:extLst>
            </p:cNvPr>
            <p:cNvSpPr/>
            <p:nvPr/>
          </p:nvSpPr>
          <p:spPr>
            <a:xfrm>
              <a:off x="4876597" y="1026480"/>
              <a:ext cx="2560320" cy="3154680"/>
            </a:xfrm>
            <a:prstGeom prst="rect">
              <a:avLst/>
            </a:prstGeom>
            <a:solidFill>
              <a:srgbClr val="FFFFFF">
                <a:alpha val="50588"/>
              </a:srgb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800" dirty="0">
                <a:latin typeface="Microsoft JhengHei Light" panose="020B0304030504040204" pitchFamily="34" charset="-120"/>
                <a:ea typeface="Microsoft JhengHei Light" panose="020B0304030504040204" pitchFamily="34" charset="-120"/>
              </a:endParaRPr>
            </a:p>
          </p:txBody>
        </p:sp>
        <p:cxnSp>
          <p:nvCxnSpPr>
            <p:cNvPr id="58" name="Straight Connector 57">
              <a:extLst>
                <a:ext uri="{FF2B5EF4-FFF2-40B4-BE49-F238E27FC236}">
                  <a16:creationId xmlns:a16="http://schemas.microsoft.com/office/drawing/2014/main" id="{EDAC8577-AB86-4415-919E-6A4C4674B74A}"/>
                </a:ext>
              </a:extLst>
            </p:cNvPr>
            <p:cNvCxnSpPr/>
            <p:nvPr/>
          </p:nvCxnSpPr>
          <p:spPr>
            <a:xfrm>
              <a:off x="4892040" y="1970120"/>
              <a:ext cx="2560320" cy="0"/>
            </a:xfrm>
            <a:prstGeom prst="line">
              <a:avLst/>
            </a:prstGeom>
            <a:ln w="28575">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矩形 37">
              <a:extLst>
                <a:ext uri="{FF2B5EF4-FFF2-40B4-BE49-F238E27FC236}">
                  <a16:creationId xmlns:a16="http://schemas.microsoft.com/office/drawing/2014/main" id="{FAFCB422-7B26-49EF-82A0-2D163E5FF77D}"/>
                </a:ext>
              </a:extLst>
            </p:cNvPr>
            <p:cNvSpPr/>
            <p:nvPr/>
          </p:nvSpPr>
          <p:spPr>
            <a:xfrm>
              <a:off x="5827276" y="1121857"/>
              <a:ext cx="1261979" cy="369332"/>
            </a:xfrm>
            <a:prstGeom prst="rect">
              <a:avLst/>
            </a:prstGeom>
          </p:spPr>
          <p:txBody>
            <a:bodyPr wrap="square">
              <a:spAutoFit/>
            </a:bodyPr>
            <a:lstStyle/>
            <a:p>
              <a:pPr algn="ctr"/>
              <a:r>
                <a:rPr lang="en-US" altLang="zh-CN" sz="1800" b="1" u="sng" dirty="0">
                  <a:latin typeface="Microsoft JhengHei Light" panose="020B0304030504040204" pitchFamily="34" charset="-120"/>
                  <a:ea typeface="Microsoft JhengHei Light" panose="020B0304030504040204" pitchFamily="34" charset="-120"/>
                  <a:cs typeface="IBM Plex Arabic" panose="020B0503050203000203" pitchFamily="34" charset="-78"/>
                </a:rPr>
                <a:t>Nancy</a:t>
              </a:r>
              <a:endParaRPr lang="en-US" altLang="zh-TW" sz="1800" b="1" u="sng" dirty="0">
                <a:latin typeface="Microsoft JhengHei Light" panose="020B0304030504040204" pitchFamily="34" charset="-120"/>
                <a:ea typeface="Microsoft JhengHei Light" panose="020B0304030504040204" pitchFamily="34" charset="-120"/>
                <a:cs typeface="IBM Plex Arabic" panose="020B0503050203000203" pitchFamily="34" charset="-78"/>
              </a:endParaRPr>
            </a:p>
          </p:txBody>
        </p:sp>
        <p:sp>
          <p:nvSpPr>
            <p:cNvPr id="60" name="矩形 37">
              <a:extLst>
                <a:ext uri="{FF2B5EF4-FFF2-40B4-BE49-F238E27FC236}">
                  <a16:creationId xmlns:a16="http://schemas.microsoft.com/office/drawing/2014/main" id="{C3B607FE-FF6E-4F0A-AFBC-ADE13C7555DD}"/>
                </a:ext>
              </a:extLst>
            </p:cNvPr>
            <p:cNvSpPr/>
            <p:nvPr/>
          </p:nvSpPr>
          <p:spPr>
            <a:xfrm>
              <a:off x="5464171" y="1480482"/>
              <a:ext cx="1261979" cy="369332"/>
            </a:xfrm>
            <a:prstGeom prst="rect">
              <a:avLst/>
            </a:prstGeom>
          </p:spPr>
          <p:txBody>
            <a:bodyPr wrap="square">
              <a:spAutoFit/>
            </a:bodyPr>
            <a:lstStyle/>
            <a:p>
              <a:pPr algn="ctr"/>
              <a:r>
                <a:rPr lang="en-US" altLang="zh-CN" sz="1800" dirty="0">
                  <a:latin typeface="Microsoft JhengHei Light" panose="020B0304030504040204" pitchFamily="34" charset="-120"/>
                  <a:ea typeface="Microsoft JhengHei Light" panose="020B0304030504040204" pitchFamily="34" charset="-120"/>
                  <a:cs typeface="IBM Plex Arabic" panose="020B0503050203000203" pitchFamily="34" charset="-78"/>
                </a:rPr>
                <a:t>35</a:t>
              </a:r>
              <a:r>
                <a:rPr lang="zh-CN" altLang="en-US" sz="1800" dirty="0">
                  <a:latin typeface="Microsoft JhengHei Light" panose="020B0304030504040204" pitchFamily="34" charset="-120"/>
                  <a:ea typeface="Microsoft JhengHei Light" panose="020B0304030504040204" pitchFamily="34" charset="-120"/>
                  <a:cs typeface="IBM Plex Arabic" panose="020B0503050203000203" pitchFamily="34" charset="-78"/>
                </a:rPr>
                <a:t>歲</a:t>
              </a:r>
              <a:endParaRPr lang="en-US" altLang="zh-TW" sz="1800" dirty="0">
                <a:latin typeface="Microsoft JhengHei Light" panose="020B0304030504040204" pitchFamily="34" charset="-120"/>
                <a:ea typeface="Microsoft JhengHei Light" panose="020B0304030504040204" pitchFamily="34" charset="-120"/>
                <a:cs typeface="IBM Plex Arabic" panose="020B0503050203000203" pitchFamily="34" charset="-78"/>
              </a:endParaRPr>
            </a:p>
          </p:txBody>
        </p:sp>
        <p:sp>
          <p:nvSpPr>
            <p:cNvPr id="61" name="矩形 37">
              <a:extLst>
                <a:ext uri="{FF2B5EF4-FFF2-40B4-BE49-F238E27FC236}">
                  <a16:creationId xmlns:a16="http://schemas.microsoft.com/office/drawing/2014/main" id="{8FE1F9B3-C07E-4194-83CF-AAEA90E1469E}"/>
                </a:ext>
              </a:extLst>
            </p:cNvPr>
            <p:cNvSpPr/>
            <p:nvPr/>
          </p:nvSpPr>
          <p:spPr>
            <a:xfrm>
              <a:off x="6172200" y="1476711"/>
              <a:ext cx="1261979" cy="369332"/>
            </a:xfrm>
            <a:prstGeom prst="rect">
              <a:avLst/>
            </a:prstGeom>
          </p:spPr>
          <p:txBody>
            <a:bodyPr wrap="square">
              <a:spAutoFit/>
            </a:bodyPr>
            <a:lstStyle/>
            <a:p>
              <a:pPr algn="ctr"/>
              <a:r>
                <a:rPr lang="zh-CN" altLang="en-US" sz="1800" dirty="0">
                  <a:latin typeface="Microsoft JhengHei Light" panose="020B0304030504040204" pitchFamily="34" charset="-120"/>
                  <a:ea typeface="Microsoft JhengHei Light" panose="020B0304030504040204" pitchFamily="34" charset="-120"/>
                  <a:cs typeface="IBM Plex Arabic" panose="020B0503050203000203" pitchFamily="34" charset="-78"/>
                </a:rPr>
                <a:t>教師</a:t>
              </a:r>
              <a:endParaRPr lang="en-US" altLang="zh-TW" sz="1800" dirty="0">
                <a:latin typeface="Microsoft JhengHei Light" panose="020B0304030504040204" pitchFamily="34" charset="-120"/>
                <a:ea typeface="Microsoft JhengHei Light" panose="020B0304030504040204" pitchFamily="34" charset="-120"/>
                <a:cs typeface="IBM Plex Arabic" panose="020B0503050203000203" pitchFamily="34" charset="-78"/>
              </a:endParaRPr>
            </a:p>
          </p:txBody>
        </p:sp>
        <p:pic>
          <p:nvPicPr>
            <p:cNvPr id="48" name="Picture 47">
              <a:extLst>
                <a:ext uri="{FF2B5EF4-FFF2-40B4-BE49-F238E27FC236}">
                  <a16:creationId xmlns:a16="http://schemas.microsoft.com/office/drawing/2014/main" id="{7704B966-B80E-4088-9C19-5D176E1B41A3}"/>
                </a:ext>
              </a:extLst>
            </p:cNvPr>
            <p:cNvPicPr>
              <a:picLocks/>
            </p:cNvPicPr>
            <p:nvPr/>
          </p:nvPicPr>
          <p:blipFill>
            <a:blip r:embed="rId3"/>
            <a:stretch>
              <a:fillRect/>
            </a:stretch>
          </p:blipFill>
          <p:spPr>
            <a:xfrm>
              <a:off x="5176946" y="1132540"/>
              <a:ext cx="574450" cy="731520"/>
            </a:xfrm>
            <a:prstGeom prst="rect">
              <a:avLst/>
            </a:prstGeom>
          </p:spPr>
        </p:pic>
      </p:grpSp>
      <p:sp>
        <p:nvSpPr>
          <p:cNvPr id="63" name="Rectangle 62">
            <a:extLst>
              <a:ext uri="{FF2B5EF4-FFF2-40B4-BE49-F238E27FC236}">
                <a16:creationId xmlns:a16="http://schemas.microsoft.com/office/drawing/2014/main" id="{5DB6A5F2-72B3-4A8D-8E86-760840CDB109}"/>
              </a:ext>
            </a:extLst>
          </p:cNvPr>
          <p:cNvSpPr/>
          <p:nvPr/>
        </p:nvSpPr>
        <p:spPr>
          <a:xfrm>
            <a:off x="388002" y="3545899"/>
            <a:ext cx="1443152"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家庭採買人</a:t>
            </a:r>
            <a:endParaRPr lang="en-US" sz="1800" dirty="0">
              <a:latin typeface="Microsoft JhengHei Light" panose="020B0304030504040204" pitchFamily="34" charset="-120"/>
              <a:ea typeface="Microsoft JhengHei Light" panose="020B0304030504040204" pitchFamily="34" charset="-120"/>
            </a:endParaRPr>
          </a:p>
        </p:txBody>
      </p:sp>
      <p:sp>
        <p:nvSpPr>
          <p:cNvPr id="64" name="Rectangle 63">
            <a:extLst>
              <a:ext uri="{FF2B5EF4-FFF2-40B4-BE49-F238E27FC236}">
                <a16:creationId xmlns:a16="http://schemas.microsoft.com/office/drawing/2014/main" id="{FA7CD8F9-362B-4966-A0E3-AA240A07EF18}"/>
              </a:ext>
            </a:extLst>
          </p:cNvPr>
          <p:cNvSpPr/>
          <p:nvPr/>
        </p:nvSpPr>
        <p:spPr>
          <a:xfrm>
            <a:off x="388002" y="3935354"/>
            <a:ext cx="1449415"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中階白領</a:t>
            </a:r>
            <a:endParaRPr lang="en-US" sz="1800" dirty="0">
              <a:latin typeface="Microsoft JhengHei Light" panose="020B0304030504040204" pitchFamily="34" charset="-120"/>
              <a:ea typeface="Microsoft JhengHei Light" panose="020B0304030504040204" pitchFamily="34" charset="-120"/>
            </a:endParaRPr>
          </a:p>
        </p:txBody>
      </p:sp>
      <p:sp>
        <p:nvSpPr>
          <p:cNvPr id="65" name="Rectangle 64">
            <a:extLst>
              <a:ext uri="{FF2B5EF4-FFF2-40B4-BE49-F238E27FC236}">
                <a16:creationId xmlns:a16="http://schemas.microsoft.com/office/drawing/2014/main" id="{D48BA5DD-BF2F-4418-8784-E6E63B9B331A}"/>
              </a:ext>
            </a:extLst>
          </p:cNvPr>
          <p:cNvSpPr/>
          <p:nvPr/>
        </p:nvSpPr>
        <p:spPr>
          <a:xfrm>
            <a:off x="388002" y="4325011"/>
            <a:ext cx="1443152"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新品愛好者</a:t>
            </a:r>
            <a:endParaRPr lang="en-US" sz="1800" dirty="0">
              <a:latin typeface="Microsoft JhengHei Light" panose="020B0304030504040204" pitchFamily="34" charset="-120"/>
              <a:ea typeface="Microsoft JhengHei Light" panose="020B0304030504040204" pitchFamily="34" charset="-120"/>
            </a:endParaRPr>
          </a:p>
        </p:txBody>
      </p:sp>
      <p:sp>
        <p:nvSpPr>
          <p:cNvPr id="68" name="Rectangle 67">
            <a:extLst>
              <a:ext uri="{FF2B5EF4-FFF2-40B4-BE49-F238E27FC236}">
                <a16:creationId xmlns:a16="http://schemas.microsoft.com/office/drawing/2014/main" id="{A588C705-CA0A-4EFB-95A3-1CAB5D9E2D5B}"/>
              </a:ext>
            </a:extLst>
          </p:cNvPr>
          <p:cNvSpPr/>
          <p:nvPr/>
        </p:nvSpPr>
        <p:spPr>
          <a:xfrm>
            <a:off x="372745" y="4729753"/>
            <a:ext cx="2973150" cy="3291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五月花衛生紙</a:t>
            </a:r>
            <a:r>
              <a:rPr lang="en-US" altLang="zh-CN" sz="1800" dirty="0">
                <a:latin typeface="Microsoft JhengHei Light" panose="020B0304030504040204" pitchFamily="34" charset="-120"/>
                <a:ea typeface="Microsoft JhengHei Light" panose="020B0304030504040204" pitchFamily="34" charset="-120"/>
              </a:rPr>
              <a:t>3</a:t>
            </a:r>
            <a:r>
              <a:rPr lang="zh-CN" altLang="en-US" sz="1800" dirty="0">
                <a:latin typeface="Microsoft JhengHei Light" panose="020B0304030504040204" pitchFamily="34" charset="-120"/>
                <a:ea typeface="Microsoft JhengHei Light" panose="020B0304030504040204" pitchFamily="34" charset="-120"/>
              </a:rPr>
              <a:t>個月一袋</a:t>
            </a:r>
            <a:endParaRPr lang="en-US" sz="1800" dirty="0">
              <a:latin typeface="Microsoft JhengHei Light" panose="020B0304030504040204" pitchFamily="34" charset="-120"/>
              <a:ea typeface="Microsoft JhengHei Light" panose="020B0304030504040204" pitchFamily="34" charset="-120"/>
            </a:endParaRPr>
          </a:p>
        </p:txBody>
      </p:sp>
      <p:sp>
        <p:nvSpPr>
          <p:cNvPr id="69" name="Rectangle 68">
            <a:extLst>
              <a:ext uri="{FF2B5EF4-FFF2-40B4-BE49-F238E27FC236}">
                <a16:creationId xmlns:a16="http://schemas.microsoft.com/office/drawing/2014/main" id="{5287FC21-9C84-4ED6-83CF-193F25904031}"/>
              </a:ext>
            </a:extLst>
          </p:cNvPr>
          <p:cNvSpPr/>
          <p:nvPr/>
        </p:nvSpPr>
        <p:spPr>
          <a:xfrm>
            <a:off x="1915416" y="3539761"/>
            <a:ext cx="1443152"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800" dirty="0">
                <a:latin typeface="Microsoft JhengHei Light" panose="020B0304030504040204" pitchFamily="34" charset="-120"/>
                <a:ea typeface="Microsoft JhengHei Light" panose="020B0304030504040204" pitchFamily="34" charset="-120"/>
              </a:rPr>
              <a:t>85</a:t>
            </a:r>
            <a:r>
              <a:rPr lang="zh-CN" altLang="en-US" sz="1800" dirty="0">
                <a:latin typeface="Microsoft JhengHei Light" panose="020B0304030504040204" pitchFamily="34" charset="-120"/>
                <a:ea typeface="Microsoft JhengHei Light" panose="020B0304030504040204" pitchFamily="34" charset="-120"/>
              </a:rPr>
              <a:t>折</a:t>
            </a:r>
            <a:endParaRPr lang="en-US" sz="1800" dirty="0">
              <a:latin typeface="Microsoft JhengHei Light" panose="020B0304030504040204" pitchFamily="34" charset="-120"/>
              <a:ea typeface="Microsoft JhengHei Light" panose="020B0304030504040204" pitchFamily="34" charset="-120"/>
            </a:endParaRPr>
          </a:p>
        </p:txBody>
      </p:sp>
      <p:sp>
        <p:nvSpPr>
          <p:cNvPr id="70" name="Rectangle 69">
            <a:extLst>
              <a:ext uri="{FF2B5EF4-FFF2-40B4-BE49-F238E27FC236}">
                <a16:creationId xmlns:a16="http://schemas.microsoft.com/office/drawing/2014/main" id="{15C53320-CC2C-4E92-B377-635C4E11828A}"/>
              </a:ext>
            </a:extLst>
          </p:cNvPr>
          <p:cNvSpPr/>
          <p:nvPr/>
        </p:nvSpPr>
        <p:spPr>
          <a:xfrm>
            <a:off x="1902743" y="3928963"/>
            <a:ext cx="1443152"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重度囤貨</a:t>
            </a:r>
            <a:endParaRPr lang="en-US" sz="1800" dirty="0">
              <a:latin typeface="Microsoft JhengHei Light" panose="020B0304030504040204" pitchFamily="34" charset="-120"/>
              <a:ea typeface="Microsoft JhengHei Light" panose="020B0304030504040204" pitchFamily="34" charset="-120"/>
            </a:endParaRPr>
          </a:p>
        </p:txBody>
      </p:sp>
      <p:grpSp>
        <p:nvGrpSpPr>
          <p:cNvPr id="55" name="Group 54">
            <a:extLst>
              <a:ext uri="{FF2B5EF4-FFF2-40B4-BE49-F238E27FC236}">
                <a16:creationId xmlns:a16="http://schemas.microsoft.com/office/drawing/2014/main" id="{18CC9E73-6404-468F-85E0-EE2DF043788D}"/>
              </a:ext>
            </a:extLst>
          </p:cNvPr>
          <p:cNvGrpSpPr/>
          <p:nvPr/>
        </p:nvGrpSpPr>
        <p:grpSpPr>
          <a:xfrm>
            <a:off x="5490661" y="611571"/>
            <a:ext cx="1071272" cy="538216"/>
            <a:chOff x="5229289" y="868188"/>
            <a:chExt cx="1071272" cy="538216"/>
          </a:xfrm>
        </p:grpSpPr>
        <p:sp>
          <p:nvSpPr>
            <p:cNvPr id="49" name="Isosceles Triangle 48">
              <a:extLst>
                <a:ext uri="{FF2B5EF4-FFF2-40B4-BE49-F238E27FC236}">
                  <a16:creationId xmlns:a16="http://schemas.microsoft.com/office/drawing/2014/main" id="{C5916022-F0AE-4C43-866D-73913FE1570B}"/>
                </a:ext>
              </a:extLst>
            </p:cNvPr>
            <p:cNvSpPr/>
            <p:nvPr/>
          </p:nvSpPr>
          <p:spPr>
            <a:xfrm rot="16200000" flipH="1">
              <a:off x="5304724" y="1064140"/>
              <a:ext cx="212361" cy="363231"/>
            </a:xfrm>
            <a:prstGeom prst="triangle">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dirty="0">
                <a:latin typeface="Microsoft JhengHei Light" panose="020B0304030504040204" pitchFamily="34" charset="-120"/>
                <a:ea typeface="Microsoft JhengHei Light" panose="020B0304030504040204" pitchFamily="34" charset="-120"/>
              </a:endParaRPr>
            </a:p>
          </p:txBody>
        </p:sp>
        <p:sp>
          <p:nvSpPr>
            <p:cNvPr id="46" name="Rectangle: Rounded Corners 45">
              <a:extLst>
                <a:ext uri="{FF2B5EF4-FFF2-40B4-BE49-F238E27FC236}">
                  <a16:creationId xmlns:a16="http://schemas.microsoft.com/office/drawing/2014/main" id="{5AC7C714-9174-4E92-972A-E0A3921E2B5E}"/>
                </a:ext>
              </a:extLst>
            </p:cNvPr>
            <p:cNvSpPr/>
            <p:nvPr/>
          </p:nvSpPr>
          <p:spPr>
            <a:xfrm>
              <a:off x="5422373" y="868188"/>
              <a:ext cx="878188" cy="538216"/>
            </a:xfrm>
            <a:prstGeom prst="round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zh-CN" altLang="en-US" sz="2000" dirty="0">
                  <a:latin typeface="Microsoft JhengHei Light" panose="020B0304030504040204" pitchFamily="34" charset="-120"/>
                  <a:ea typeface="Microsoft JhengHei Light" panose="020B0304030504040204" pitchFamily="34" charset="-120"/>
                </a:rPr>
                <a:t>沒嘍</a:t>
              </a:r>
              <a:endParaRPr lang="en-US" sz="2000" dirty="0">
                <a:latin typeface="Microsoft JhengHei Light" panose="020B0304030504040204" pitchFamily="34" charset="-120"/>
                <a:ea typeface="Microsoft JhengHei Light" panose="020B0304030504040204" pitchFamily="34" charset="-120"/>
              </a:endParaRPr>
            </a:p>
          </p:txBody>
        </p:sp>
      </p:grpSp>
      <p:sp>
        <p:nvSpPr>
          <p:cNvPr id="76" name="Rectangle 75">
            <a:extLst>
              <a:ext uri="{FF2B5EF4-FFF2-40B4-BE49-F238E27FC236}">
                <a16:creationId xmlns:a16="http://schemas.microsoft.com/office/drawing/2014/main" id="{8AC6B490-788E-4EB0-BC74-5C413BD42CC3}"/>
              </a:ext>
            </a:extLst>
          </p:cNvPr>
          <p:cNvSpPr/>
          <p:nvPr/>
        </p:nvSpPr>
        <p:spPr>
          <a:xfrm>
            <a:off x="1915416" y="4332554"/>
            <a:ext cx="1443152" cy="3291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800" dirty="0">
                <a:latin typeface="Microsoft JhengHei Light" panose="020B0304030504040204" pitchFamily="34" charset="-120"/>
                <a:ea typeface="Microsoft JhengHei Light" panose="020B0304030504040204" pitchFamily="34" charset="-120"/>
              </a:rPr>
              <a:t>假日愛買族</a:t>
            </a:r>
            <a:endParaRPr lang="en-US" sz="1800" dirty="0">
              <a:latin typeface="Microsoft JhengHei Light" panose="020B0304030504040204" pitchFamily="34" charset="-120"/>
              <a:ea typeface="Microsoft JhengHei Light" panose="020B0304030504040204" pitchFamily="34" charset="-120"/>
            </a:endParaRPr>
          </a:p>
        </p:txBody>
      </p:sp>
      <p:pic>
        <p:nvPicPr>
          <p:cNvPr id="78" name="Picture 77" descr="A close up of a logo&#10;&#10;Description automatically generated">
            <a:extLst>
              <a:ext uri="{FF2B5EF4-FFF2-40B4-BE49-F238E27FC236}">
                <a16:creationId xmlns:a16="http://schemas.microsoft.com/office/drawing/2014/main" id="{BBDCFABF-EC41-418C-8394-A7614B40820D}"/>
              </a:ext>
            </a:extLst>
          </p:cNvPr>
          <p:cNvPicPr>
            <a:picLocks noChangeAspect="1"/>
          </p:cNvPicPr>
          <p:nvPr/>
        </p:nvPicPr>
        <p:blipFill>
          <a:blip r:embed="rId4"/>
          <a:stretch>
            <a:fillRect/>
          </a:stretch>
        </p:blipFill>
        <p:spPr>
          <a:xfrm>
            <a:off x="11978640" y="1435753"/>
            <a:ext cx="731520" cy="731520"/>
          </a:xfrm>
          <a:prstGeom prst="rect">
            <a:avLst/>
          </a:prstGeom>
        </p:spPr>
      </p:pic>
      <p:pic>
        <p:nvPicPr>
          <p:cNvPr id="79" name="Picture 78">
            <a:extLst>
              <a:ext uri="{FF2B5EF4-FFF2-40B4-BE49-F238E27FC236}">
                <a16:creationId xmlns:a16="http://schemas.microsoft.com/office/drawing/2014/main" id="{BD3472F7-0584-4C6F-B03E-12A38D647951}"/>
              </a:ext>
            </a:extLst>
          </p:cNvPr>
          <p:cNvPicPr>
            <a:picLocks/>
          </p:cNvPicPr>
          <p:nvPr/>
        </p:nvPicPr>
        <p:blipFill>
          <a:blip r:embed="rId3"/>
          <a:stretch>
            <a:fillRect/>
          </a:stretch>
        </p:blipFill>
        <p:spPr>
          <a:xfrm>
            <a:off x="4658546" y="578942"/>
            <a:ext cx="731520" cy="731520"/>
          </a:xfrm>
          <a:prstGeom prst="rect">
            <a:avLst/>
          </a:prstGeom>
        </p:spPr>
      </p:pic>
      <p:grpSp>
        <p:nvGrpSpPr>
          <p:cNvPr id="82" name="Group 81">
            <a:extLst>
              <a:ext uri="{FF2B5EF4-FFF2-40B4-BE49-F238E27FC236}">
                <a16:creationId xmlns:a16="http://schemas.microsoft.com/office/drawing/2014/main" id="{AA40043E-9406-464F-A9F0-DFB39CD86CEE}"/>
              </a:ext>
            </a:extLst>
          </p:cNvPr>
          <p:cNvGrpSpPr/>
          <p:nvPr/>
        </p:nvGrpSpPr>
        <p:grpSpPr>
          <a:xfrm>
            <a:off x="5865782" y="1532405"/>
            <a:ext cx="5983951" cy="538216"/>
            <a:chOff x="5809280" y="1567046"/>
            <a:chExt cx="5983951" cy="538216"/>
          </a:xfrm>
          <a:solidFill>
            <a:schemeClr val="bg2">
              <a:lumMod val="95000"/>
            </a:schemeClr>
          </a:solidFill>
        </p:grpSpPr>
        <p:sp>
          <p:nvSpPr>
            <p:cNvPr id="80" name="Isosceles Triangle 79">
              <a:extLst>
                <a:ext uri="{FF2B5EF4-FFF2-40B4-BE49-F238E27FC236}">
                  <a16:creationId xmlns:a16="http://schemas.microsoft.com/office/drawing/2014/main" id="{15FE786A-EF4D-4298-AF65-5DD7868E51A5}"/>
                </a:ext>
              </a:extLst>
            </p:cNvPr>
            <p:cNvSpPr/>
            <p:nvPr/>
          </p:nvSpPr>
          <p:spPr>
            <a:xfrm rot="5400000" flipH="1">
              <a:off x="11505435" y="1762998"/>
              <a:ext cx="212361" cy="3632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sz="2000" dirty="0">
                <a:latin typeface="Microsoft JhengHei Light" panose="020B0304030504040204" pitchFamily="34" charset="-120"/>
                <a:ea typeface="Microsoft JhengHei Light" panose="020B0304030504040204" pitchFamily="34" charset="-120"/>
              </a:endParaRPr>
            </a:p>
          </p:txBody>
        </p:sp>
        <p:sp>
          <p:nvSpPr>
            <p:cNvPr id="81" name="Rectangle: Rounded Corners 80">
              <a:extLst>
                <a:ext uri="{FF2B5EF4-FFF2-40B4-BE49-F238E27FC236}">
                  <a16:creationId xmlns:a16="http://schemas.microsoft.com/office/drawing/2014/main" id="{962273EF-DEE6-4A53-876D-206CC208AA2D}"/>
                </a:ext>
              </a:extLst>
            </p:cNvPr>
            <p:cNvSpPr/>
            <p:nvPr/>
          </p:nvSpPr>
          <p:spPr>
            <a:xfrm>
              <a:off x="5809280" y="1567046"/>
              <a:ext cx="5786776" cy="5382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zh-CN" altLang="en-US" sz="2000" dirty="0">
                  <a:latin typeface="Microsoft JhengHei Light" panose="020B0304030504040204" pitchFamily="34" charset="-120"/>
                  <a:ea typeface="Microsoft JhengHei Light" panose="020B0304030504040204" pitchFamily="34" charset="-120"/>
                </a:rPr>
                <a:t>好的，我們</a:t>
              </a:r>
              <a:r>
                <a:rPr lang="zh-CN" altLang="en-US" sz="2000" b="1" dirty="0">
                  <a:latin typeface="Microsoft JhengHei Light" panose="020B0304030504040204" pitchFamily="34" charset="-120"/>
                  <a:ea typeface="Microsoft JhengHei Light" panose="020B0304030504040204" pitchFamily="34" charset="-120"/>
                </a:rPr>
                <a:t>利用</a:t>
              </a:r>
              <a:r>
                <a:rPr lang="en-US" altLang="zh-CN" sz="2000" b="1" dirty="0">
                  <a:latin typeface="Microsoft JhengHei Light" panose="020B0304030504040204" pitchFamily="34" charset="-120"/>
                  <a:ea typeface="Microsoft JhengHei Light" panose="020B0304030504040204" pitchFamily="34" charset="-120"/>
                </a:rPr>
                <a:t>MOMO ID </a:t>
              </a:r>
              <a:r>
                <a:rPr lang="en-US" altLang="zh-CN" sz="2000" dirty="0">
                  <a:latin typeface="Microsoft JhengHei Light" panose="020B0304030504040204" pitchFamily="34" charset="-120"/>
                  <a:ea typeface="Microsoft JhengHei Light" panose="020B0304030504040204" pitchFamily="34" charset="-120"/>
                </a:rPr>
                <a:t>Nancy1314</a:t>
              </a:r>
              <a:r>
                <a:rPr lang="zh-CN" altLang="en-US" sz="2000" dirty="0">
                  <a:latin typeface="Microsoft JhengHei Light" panose="020B0304030504040204" pitchFamily="34" charset="-120"/>
                  <a:ea typeface="Microsoft JhengHei Light" panose="020B0304030504040204" pitchFamily="34" charset="-120"/>
                </a:rPr>
                <a:t>進行結賬</a:t>
              </a:r>
              <a:endParaRPr lang="en-US" sz="2000" dirty="0">
                <a:latin typeface="Microsoft JhengHei Light" panose="020B0304030504040204" pitchFamily="34" charset="-120"/>
                <a:ea typeface="Microsoft JhengHei Light" panose="020B0304030504040204" pitchFamily="34" charset="-120"/>
              </a:endParaRPr>
            </a:p>
          </p:txBody>
        </p:sp>
      </p:grpSp>
      <p:pic>
        <p:nvPicPr>
          <p:cNvPr id="83" name="Picture 82" descr="A close up of a logo&#10;&#10;Description automatically generated">
            <a:extLst>
              <a:ext uri="{FF2B5EF4-FFF2-40B4-BE49-F238E27FC236}">
                <a16:creationId xmlns:a16="http://schemas.microsoft.com/office/drawing/2014/main" id="{497C1BB6-3C21-4AB5-91BB-9A0BFE2E7DB7}"/>
              </a:ext>
            </a:extLst>
          </p:cNvPr>
          <p:cNvPicPr>
            <a:picLocks noChangeAspect="1"/>
          </p:cNvPicPr>
          <p:nvPr/>
        </p:nvPicPr>
        <p:blipFill>
          <a:blip r:embed="rId4"/>
          <a:stretch>
            <a:fillRect/>
          </a:stretch>
        </p:blipFill>
        <p:spPr>
          <a:xfrm>
            <a:off x="12002133" y="2367552"/>
            <a:ext cx="731520" cy="731520"/>
          </a:xfrm>
          <a:prstGeom prst="rect">
            <a:avLst/>
          </a:prstGeom>
        </p:spPr>
      </p:pic>
      <p:grpSp>
        <p:nvGrpSpPr>
          <p:cNvPr id="84" name="Group 83">
            <a:extLst>
              <a:ext uri="{FF2B5EF4-FFF2-40B4-BE49-F238E27FC236}">
                <a16:creationId xmlns:a16="http://schemas.microsoft.com/office/drawing/2014/main" id="{D12DE102-5BE9-46D1-B77B-C6702D42BC38}"/>
              </a:ext>
            </a:extLst>
          </p:cNvPr>
          <p:cNvGrpSpPr/>
          <p:nvPr/>
        </p:nvGrpSpPr>
        <p:grpSpPr>
          <a:xfrm>
            <a:off x="5561429" y="2464204"/>
            <a:ext cx="6311797" cy="538216"/>
            <a:chOff x="5481434" y="1567046"/>
            <a:chExt cx="6311797" cy="538216"/>
          </a:xfrm>
          <a:solidFill>
            <a:schemeClr val="bg2">
              <a:lumMod val="95000"/>
            </a:schemeClr>
          </a:solidFill>
        </p:grpSpPr>
        <p:sp>
          <p:nvSpPr>
            <p:cNvPr id="85" name="Isosceles Triangle 84">
              <a:extLst>
                <a:ext uri="{FF2B5EF4-FFF2-40B4-BE49-F238E27FC236}">
                  <a16:creationId xmlns:a16="http://schemas.microsoft.com/office/drawing/2014/main" id="{36C4DAD5-3AD2-421D-8DA1-9555DEA52D2F}"/>
                </a:ext>
              </a:extLst>
            </p:cNvPr>
            <p:cNvSpPr/>
            <p:nvPr/>
          </p:nvSpPr>
          <p:spPr>
            <a:xfrm rot="5400000" flipH="1">
              <a:off x="11505435" y="1762998"/>
              <a:ext cx="212361" cy="3632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sz="2000" dirty="0">
                <a:latin typeface="Microsoft JhengHei Light" panose="020B0304030504040204" pitchFamily="34" charset="-120"/>
                <a:ea typeface="Microsoft JhengHei Light" panose="020B0304030504040204" pitchFamily="34" charset="-120"/>
              </a:endParaRPr>
            </a:p>
          </p:txBody>
        </p:sp>
        <p:sp>
          <p:nvSpPr>
            <p:cNvPr id="86" name="Rectangle: Rounded Corners 85">
              <a:extLst>
                <a:ext uri="{FF2B5EF4-FFF2-40B4-BE49-F238E27FC236}">
                  <a16:creationId xmlns:a16="http://schemas.microsoft.com/office/drawing/2014/main" id="{300C8554-EC38-41BD-B241-45548D2761A4}"/>
                </a:ext>
              </a:extLst>
            </p:cNvPr>
            <p:cNvSpPr/>
            <p:nvPr/>
          </p:nvSpPr>
          <p:spPr>
            <a:xfrm>
              <a:off x="5481434" y="1567046"/>
              <a:ext cx="6114620" cy="5382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zh-CN" altLang="en-US" sz="2000" dirty="0">
                  <a:latin typeface="Microsoft JhengHei Light" panose="020B0304030504040204" pitchFamily="34" charset="-120"/>
                  <a:ea typeface="Microsoft JhengHei Light" panose="020B0304030504040204" pitchFamily="34" charset="-120"/>
                </a:rPr>
                <a:t>請確認地址為中華路</a:t>
              </a:r>
              <a:r>
                <a:rPr lang="en-US" altLang="zh-CN" sz="2000" dirty="0">
                  <a:latin typeface="Microsoft JhengHei Light" panose="020B0304030504040204" pitchFamily="34" charset="-120"/>
                  <a:ea typeface="Microsoft JhengHei Light" panose="020B0304030504040204" pitchFamily="34" charset="-120"/>
                </a:rPr>
                <a:t>3</a:t>
              </a:r>
              <a:r>
                <a:rPr lang="zh-CN" altLang="en-US" sz="2000" dirty="0">
                  <a:latin typeface="Microsoft JhengHei Light" panose="020B0304030504040204" pitchFamily="34" charset="-120"/>
                  <a:ea typeface="Microsoft JhengHei Light" panose="020B0304030504040204" pitchFamily="34" charset="-120"/>
                </a:rPr>
                <a:t>段</a:t>
              </a:r>
              <a:r>
                <a:rPr lang="en-US" altLang="zh-CN" sz="2000" dirty="0">
                  <a:latin typeface="Microsoft JhengHei Light" panose="020B0304030504040204" pitchFamily="34" charset="-120"/>
                  <a:ea typeface="Microsoft JhengHei Light" panose="020B0304030504040204" pitchFamily="34" charset="-120"/>
                </a:rPr>
                <a:t>5</a:t>
              </a:r>
              <a:r>
                <a:rPr lang="zh-CN" altLang="en-US" sz="2000" dirty="0">
                  <a:latin typeface="Microsoft JhengHei Light" panose="020B0304030504040204" pitchFamily="34" charset="-120"/>
                  <a:ea typeface="Microsoft JhengHei Light" panose="020B0304030504040204" pitchFamily="34" charset="-120"/>
                </a:rPr>
                <a:t>號，付款信用卡末</a:t>
              </a:r>
              <a:r>
                <a:rPr lang="en-US" altLang="zh-CN" sz="2000" dirty="0">
                  <a:latin typeface="Microsoft JhengHei Light" panose="020B0304030504040204" pitchFamily="34" charset="-120"/>
                  <a:ea typeface="Microsoft JhengHei Light" panose="020B0304030504040204" pitchFamily="34" charset="-120"/>
                </a:rPr>
                <a:t>4</a:t>
              </a:r>
              <a:r>
                <a:rPr lang="zh-CN" altLang="en-US" sz="2000" dirty="0">
                  <a:latin typeface="Microsoft JhengHei Light" panose="020B0304030504040204" pitchFamily="34" charset="-120"/>
                  <a:ea typeface="Microsoft JhengHei Light" panose="020B0304030504040204" pitchFamily="34" charset="-120"/>
                </a:rPr>
                <a:t>碼</a:t>
              </a:r>
              <a:r>
                <a:rPr lang="en-US" altLang="zh-CN" sz="2000" dirty="0">
                  <a:latin typeface="Microsoft JhengHei Light" panose="020B0304030504040204" pitchFamily="34" charset="-120"/>
                  <a:ea typeface="Microsoft JhengHei Light" panose="020B0304030504040204" pitchFamily="34" charset="-120"/>
                </a:rPr>
                <a:t>8765</a:t>
              </a:r>
              <a:endParaRPr lang="en-US" sz="2000" dirty="0">
                <a:latin typeface="Microsoft JhengHei Light" panose="020B0304030504040204" pitchFamily="34" charset="-120"/>
                <a:ea typeface="Microsoft JhengHei Light" panose="020B0304030504040204" pitchFamily="34" charset="-120"/>
              </a:endParaRPr>
            </a:p>
          </p:txBody>
        </p:sp>
      </p:grpSp>
      <p:grpSp>
        <p:nvGrpSpPr>
          <p:cNvPr id="90" name="Group 89">
            <a:extLst>
              <a:ext uri="{FF2B5EF4-FFF2-40B4-BE49-F238E27FC236}">
                <a16:creationId xmlns:a16="http://schemas.microsoft.com/office/drawing/2014/main" id="{6A4200FA-DB56-4E33-A83E-5F3B4D3E8F30}"/>
              </a:ext>
            </a:extLst>
          </p:cNvPr>
          <p:cNvGrpSpPr/>
          <p:nvPr/>
        </p:nvGrpSpPr>
        <p:grpSpPr>
          <a:xfrm>
            <a:off x="5502550" y="3390747"/>
            <a:ext cx="1059382" cy="538216"/>
            <a:chOff x="5229289" y="868188"/>
            <a:chExt cx="1059382" cy="538216"/>
          </a:xfrm>
        </p:grpSpPr>
        <p:sp>
          <p:nvSpPr>
            <p:cNvPr id="91" name="Isosceles Triangle 90">
              <a:extLst>
                <a:ext uri="{FF2B5EF4-FFF2-40B4-BE49-F238E27FC236}">
                  <a16:creationId xmlns:a16="http://schemas.microsoft.com/office/drawing/2014/main" id="{C42923CE-EFC0-4B76-A2BB-C8C86DEBA39A}"/>
                </a:ext>
              </a:extLst>
            </p:cNvPr>
            <p:cNvSpPr/>
            <p:nvPr/>
          </p:nvSpPr>
          <p:spPr>
            <a:xfrm rot="16200000" flipH="1">
              <a:off x="5304724" y="1064140"/>
              <a:ext cx="212361" cy="363231"/>
            </a:xfrm>
            <a:prstGeom prst="triangle">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dirty="0">
                <a:latin typeface="Microsoft JhengHei Light" panose="020B0304030504040204" pitchFamily="34" charset="-120"/>
                <a:ea typeface="Microsoft JhengHei Light" panose="020B0304030504040204" pitchFamily="34" charset="-120"/>
              </a:endParaRPr>
            </a:p>
          </p:txBody>
        </p:sp>
        <p:sp>
          <p:nvSpPr>
            <p:cNvPr id="92" name="Rectangle: Rounded Corners 91">
              <a:extLst>
                <a:ext uri="{FF2B5EF4-FFF2-40B4-BE49-F238E27FC236}">
                  <a16:creationId xmlns:a16="http://schemas.microsoft.com/office/drawing/2014/main" id="{4431ED18-B28C-4105-BA64-3B29A3F9C0DD}"/>
                </a:ext>
              </a:extLst>
            </p:cNvPr>
            <p:cNvSpPr/>
            <p:nvPr/>
          </p:nvSpPr>
          <p:spPr>
            <a:xfrm>
              <a:off x="5422372" y="868188"/>
              <a:ext cx="866299" cy="538216"/>
            </a:xfrm>
            <a:prstGeom prst="round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zh-CN" altLang="en-US" sz="2000" dirty="0">
                  <a:latin typeface="Microsoft JhengHei Light" panose="020B0304030504040204" pitchFamily="34" charset="-120"/>
                  <a:ea typeface="Microsoft JhengHei Light" panose="020B0304030504040204" pitchFamily="34" charset="-120"/>
                </a:rPr>
                <a:t>確認</a:t>
              </a:r>
              <a:endParaRPr lang="en-US" sz="2000" dirty="0">
                <a:latin typeface="Microsoft JhengHei Light" panose="020B0304030504040204" pitchFamily="34" charset="-120"/>
                <a:ea typeface="Microsoft JhengHei Light" panose="020B0304030504040204" pitchFamily="34" charset="-120"/>
              </a:endParaRPr>
            </a:p>
          </p:txBody>
        </p:sp>
      </p:grpSp>
      <p:pic>
        <p:nvPicPr>
          <p:cNvPr id="93" name="Picture 92">
            <a:extLst>
              <a:ext uri="{FF2B5EF4-FFF2-40B4-BE49-F238E27FC236}">
                <a16:creationId xmlns:a16="http://schemas.microsoft.com/office/drawing/2014/main" id="{B671B278-4031-4356-B88C-6163AF5E6390}"/>
              </a:ext>
            </a:extLst>
          </p:cNvPr>
          <p:cNvPicPr>
            <a:picLocks/>
          </p:cNvPicPr>
          <p:nvPr/>
        </p:nvPicPr>
        <p:blipFill>
          <a:blip r:embed="rId3"/>
          <a:stretch>
            <a:fillRect/>
          </a:stretch>
        </p:blipFill>
        <p:spPr>
          <a:xfrm>
            <a:off x="4670435" y="3358118"/>
            <a:ext cx="731520" cy="731520"/>
          </a:xfrm>
          <a:prstGeom prst="rect">
            <a:avLst/>
          </a:prstGeom>
        </p:spPr>
      </p:pic>
      <p:pic>
        <p:nvPicPr>
          <p:cNvPr id="94" name="Picture 93" descr="A close up of a logo&#10;&#10;Description automatically generated">
            <a:extLst>
              <a:ext uri="{FF2B5EF4-FFF2-40B4-BE49-F238E27FC236}">
                <a16:creationId xmlns:a16="http://schemas.microsoft.com/office/drawing/2014/main" id="{C0AF7C38-CB2F-41A8-9355-3C8A5CD19437}"/>
              </a:ext>
            </a:extLst>
          </p:cNvPr>
          <p:cNvPicPr>
            <a:picLocks noChangeAspect="1"/>
          </p:cNvPicPr>
          <p:nvPr/>
        </p:nvPicPr>
        <p:blipFill>
          <a:blip r:embed="rId4"/>
          <a:stretch>
            <a:fillRect/>
          </a:stretch>
        </p:blipFill>
        <p:spPr>
          <a:xfrm>
            <a:off x="11978640" y="4191760"/>
            <a:ext cx="731520" cy="731520"/>
          </a:xfrm>
          <a:prstGeom prst="rect">
            <a:avLst/>
          </a:prstGeom>
        </p:spPr>
      </p:pic>
      <p:grpSp>
        <p:nvGrpSpPr>
          <p:cNvPr id="95" name="Group 94">
            <a:extLst>
              <a:ext uri="{FF2B5EF4-FFF2-40B4-BE49-F238E27FC236}">
                <a16:creationId xmlns:a16="http://schemas.microsoft.com/office/drawing/2014/main" id="{3FB0BBA6-6266-48A8-B6FF-E837CCA744E9}"/>
              </a:ext>
            </a:extLst>
          </p:cNvPr>
          <p:cNvGrpSpPr/>
          <p:nvPr/>
        </p:nvGrpSpPr>
        <p:grpSpPr>
          <a:xfrm>
            <a:off x="6903720" y="4288412"/>
            <a:ext cx="4946013" cy="538216"/>
            <a:chOff x="6847218" y="1567046"/>
            <a:chExt cx="4946013" cy="538216"/>
          </a:xfrm>
          <a:solidFill>
            <a:schemeClr val="bg2">
              <a:lumMod val="95000"/>
            </a:schemeClr>
          </a:solidFill>
        </p:grpSpPr>
        <p:sp>
          <p:nvSpPr>
            <p:cNvPr id="96" name="Isosceles Triangle 95">
              <a:extLst>
                <a:ext uri="{FF2B5EF4-FFF2-40B4-BE49-F238E27FC236}">
                  <a16:creationId xmlns:a16="http://schemas.microsoft.com/office/drawing/2014/main" id="{3C9D6117-F729-4A47-A16E-2D02DBF511F3}"/>
                </a:ext>
              </a:extLst>
            </p:cNvPr>
            <p:cNvSpPr/>
            <p:nvPr/>
          </p:nvSpPr>
          <p:spPr>
            <a:xfrm rot="5400000" flipH="1">
              <a:off x="11505435" y="1762998"/>
              <a:ext cx="212361" cy="3632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sz="2000" dirty="0">
                <a:latin typeface="Microsoft JhengHei Light" panose="020B0304030504040204" pitchFamily="34" charset="-120"/>
                <a:ea typeface="Microsoft JhengHei Light" panose="020B0304030504040204" pitchFamily="34" charset="-120"/>
              </a:endParaRPr>
            </a:p>
          </p:txBody>
        </p:sp>
        <p:sp>
          <p:nvSpPr>
            <p:cNvPr id="97" name="Rectangle: Rounded Corners 96">
              <a:extLst>
                <a:ext uri="{FF2B5EF4-FFF2-40B4-BE49-F238E27FC236}">
                  <a16:creationId xmlns:a16="http://schemas.microsoft.com/office/drawing/2014/main" id="{89F2D203-B0BB-4805-AC2A-DDFA911EEB7C}"/>
                </a:ext>
              </a:extLst>
            </p:cNvPr>
            <p:cNvSpPr/>
            <p:nvPr/>
          </p:nvSpPr>
          <p:spPr>
            <a:xfrm>
              <a:off x="6847218" y="1567046"/>
              <a:ext cx="4748836" cy="5382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zh-CN" altLang="en-US" sz="2000" dirty="0">
                  <a:latin typeface="Microsoft JhengHei Light" panose="020B0304030504040204" pitchFamily="34" charset="-120"/>
                  <a:ea typeface="Microsoft JhengHei Light" panose="020B0304030504040204" pitchFamily="34" charset="-120"/>
                </a:rPr>
                <a:t>已</a:t>
              </a:r>
              <a:r>
                <a:rPr lang="zh-CN" altLang="en-US" sz="2000" b="1" dirty="0">
                  <a:latin typeface="Microsoft JhengHei Light" panose="020B0304030504040204" pitchFamily="34" charset="-120"/>
                  <a:ea typeface="Microsoft JhengHei Light" panose="020B0304030504040204" pitchFamily="34" charset="-120"/>
                </a:rPr>
                <a:t>訂購完成</a:t>
              </a:r>
              <a:r>
                <a:rPr lang="zh-CN" altLang="en-US" sz="2000" dirty="0">
                  <a:latin typeface="Microsoft JhengHei Light" panose="020B0304030504040204" pitchFamily="34" charset="-120"/>
                  <a:ea typeface="Microsoft JhengHei Light" panose="020B0304030504040204" pitchFamily="34" charset="-120"/>
                </a:rPr>
                <a:t>，明天下午</a:t>
              </a:r>
              <a:r>
                <a:rPr lang="en-US" altLang="zh-CN" sz="2000" dirty="0">
                  <a:latin typeface="Microsoft JhengHei Light" panose="020B0304030504040204" pitchFamily="34" charset="-120"/>
                  <a:ea typeface="Microsoft JhengHei Light" panose="020B0304030504040204" pitchFamily="34" charset="-120"/>
                </a:rPr>
                <a:t>5</a:t>
              </a:r>
              <a:r>
                <a:rPr lang="zh-CN" altLang="en-US" sz="2000" dirty="0">
                  <a:latin typeface="Microsoft JhengHei Light" panose="020B0304030504040204" pitchFamily="34" charset="-120"/>
                  <a:ea typeface="Microsoft JhengHei Light" panose="020B0304030504040204" pitchFamily="34" charset="-120"/>
                </a:rPr>
                <a:t>點前就會收到嘍</a:t>
              </a:r>
              <a:endParaRPr lang="en-US" sz="2000" dirty="0">
                <a:latin typeface="Microsoft JhengHei Light" panose="020B0304030504040204" pitchFamily="34" charset="-120"/>
                <a:ea typeface="Microsoft JhengHei Light" panose="020B0304030504040204" pitchFamily="34" charset="-120"/>
              </a:endParaRPr>
            </a:p>
          </p:txBody>
        </p:sp>
      </p:grpSp>
      <p:pic>
        <p:nvPicPr>
          <p:cNvPr id="101" name="Picture 100" descr="A close up of a logo&#10;&#10;Description automatically generated">
            <a:extLst>
              <a:ext uri="{FF2B5EF4-FFF2-40B4-BE49-F238E27FC236}">
                <a16:creationId xmlns:a16="http://schemas.microsoft.com/office/drawing/2014/main" id="{B83D2DED-3295-4BEE-AE6A-E4A68F665C2A}"/>
              </a:ext>
            </a:extLst>
          </p:cNvPr>
          <p:cNvPicPr>
            <a:picLocks noChangeAspect="1"/>
          </p:cNvPicPr>
          <p:nvPr/>
        </p:nvPicPr>
        <p:blipFill>
          <a:blip r:embed="rId4"/>
          <a:stretch>
            <a:fillRect/>
          </a:stretch>
        </p:blipFill>
        <p:spPr>
          <a:xfrm>
            <a:off x="12002133" y="5118023"/>
            <a:ext cx="731520" cy="731520"/>
          </a:xfrm>
          <a:prstGeom prst="rect">
            <a:avLst/>
          </a:prstGeom>
        </p:spPr>
      </p:pic>
      <p:grpSp>
        <p:nvGrpSpPr>
          <p:cNvPr id="102" name="Group 101">
            <a:extLst>
              <a:ext uri="{FF2B5EF4-FFF2-40B4-BE49-F238E27FC236}">
                <a16:creationId xmlns:a16="http://schemas.microsoft.com/office/drawing/2014/main" id="{009F4D60-8B22-4097-AB95-A5EC28142F68}"/>
              </a:ext>
            </a:extLst>
          </p:cNvPr>
          <p:cNvGrpSpPr/>
          <p:nvPr/>
        </p:nvGrpSpPr>
        <p:grpSpPr>
          <a:xfrm>
            <a:off x="4526280" y="5214675"/>
            <a:ext cx="7346946" cy="538216"/>
            <a:chOff x="4446285" y="1567046"/>
            <a:chExt cx="7346946" cy="538216"/>
          </a:xfrm>
          <a:solidFill>
            <a:schemeClr val="bg2">
              <a:lumMod val="95000"/>
            </a:schemeClr>
          </a:solidFill>
        </p:grpSpPr>
        <p:sp>
          <p:nvSpPr>
            <p:cNvPr id="103" name="Isosceles Triangle 102">
              <a:extLst>
                <a:ext uri="{FF2B5EF4-FFF2-40B4-BE49-F238E27FC236}">
                  <a16:creationId xmlns:a16="http://schemas.microsoft.com/office/drawing/2014/main" id="{FDF9C68F-E7E2-4F40-B433-D80A337CCC39}"/>
                </a:ext>
              </a:extLst>
            </p:cNvPr>
            <p:cNvSpPr/>
            <p:nvPr/>
          </p:nvSpPr>
          <p:spPr>
            <a:xfrm rot="5400000" flipH="1">
              <a:off x="11505435" y="1762998"/>
              <a:ext cx="212361" cy="3632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sz="2000" dirty="0">
                <a:latin typeface="Microsoft JhengHei Light" panose="020B0304030504040204" pitchFamily="34" charset="-120"/>
                <a:ea typeface="Microsoft JhengHei Light" panose="020B0304030504040204" pitchFamily="34" charset="-120"/>
              </a:endParaRPr>
            </a:p>
          </p:txBody>
        </p:sp>
        <p:sp>
          <p:nvSpPr>
            <p:cNvPr id="104" name="Rectangle: Rounded Corners 103">
              <a:extLst>
                <a:ext uri="{FF2B5EF4-FFF2-40B4-BE49-F238E27FC236}">
                  <a16:creationId xmlns:a16="http://schemas.microsoft.com/office/drawing/2014/main" id="{0D62FBF4-CFBB-4AF3-8518-7BFF070BFB8C}"/>
                </a:ext>
              </a:extLst>
            </p:cNvPr>
            <p:cNvSpPr/>
            <p:nvPr/>
          </p:nvSpPr>
          <p:spPr>
            <a:xfrm>
              <a:off x="4446285" y="1567046"/>
              <a:ext cx="7149770" cy="5382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zh-CN" altLang="en-US" sz="2000" dirty="0">
                  <a:latin typeface="Microsoft JhengHei Light" panose="020B0304030504040204" pitchFamily="34" charset="-120"/>
                  <a:ea typeface="Microsoft JhengHei Light" panose="020B0304030504040204" pitchFamily="34" charset="-120"/>
                </a:rPr>
                <a:t>恭喜你獲得音箱下單送</a:t>
              </a:r>
              <a:r>
                <a:rPr lang="en-US" altLang="zh-CN" sz="2000" dirty="0">
                  <a:latin typeface="Microsoft JhengHei Light" panose="020B0304030504040204" pitchFamily="34" charset="-120"/>
                  <a:ea typeface="Microsoft JhengHei Light" panose="020B0304030504040204" pitchFamily="34" charset="-120"/>
                </a:rPr>
                <a:t>100</a:t>
              </a:r>
              <a:r>
                <a:rPr lang="zh-CN" altLang="en-US" sz="2000" dirty="0">
                  <a:latin typeface="Microsoft JhengHei Light" panose="020B0304030504040204" pitchFamily="34" charset="-120"/>
                  <a:ea typeface="Microsoft JhengHei Light" panose="020B0304030504040204" pitchFamily="34" charset="-120"/>
                </a:rPr>
                <a:t>元音箱折價券，下次消費即可使用</a:t>
              </a:r>
              <a:endParaRPr lang="en-US" sz="2000" dirty="0">
                <a:latin typeface="Microsoft JhengHei Light" panose="020B0304030504040204" pitchFamily="34" charset="-120"/>
                <a:ea typeface="Microsoft JhengHei Light" panose="020B0304030504040204" pitchFamily="34" charset="-120"/>
              </a:endParaRPr>
            </a:p>
          </p:txBody>
        </p:sp>
      </p:grpSp>
      <p:grpSp>
        <p:nvGrpSpPr>
          <p:cNvPr id="108" name="Group 107">
            <a:extLst>
              <a:ext uri="{FF2B5EF4-FFF2-40B4-BE49-F238E27FC236}">
                <a16:creationId xmlns:a16="http://schemas.microsoft.com/office/drawing/2014/main" id="{1B115FEB-1BC9-4A5C-8BCD-34D215B7FF6D}"/>
              </a:ext>
            </a:extLst>
          </p:cNvPr>
          <p:cNvGrpSpPr/>
          <p:nvPr/>
        </p:nvGrpSpPr>
        <p:grpSpPr>
          <a:xfrm>
            <a:off x="5502550" y="6113389"/>
            <a:ext cx="4281530" cy="538216"/>
            <a:chOff x="5229289" y="868188"/>
            <a:chExt cx="4281530" cy="538216"/>
          </a:xfrm>
        </p:grpSpPr>
        <p:sp>
          <p:nvSpPr>
            <p:cNvPr id="109" name="Isosceles Triangle 108">
              <a:extLst>
                <a:ext uri="{FF2B5EF4-FFF2-40B4-BE49-F238E27FC236}">
                  <a16:creationId xmlns:a16="http://schemas.microsoft.com/office/drawing/2014/main" id="{E7AE469B-881E-482E-948C-DEFB86F473B2}"/>
                </a:ext>
              </a:extLst>
            </p:cNvPr>
            <p:cNvSpPr/>
            <p:nvPr/>
          </p:nvSpPr>
          <p:spPr>
            <a:xfrm rot="16200000" flipH="1">
              <a:off x="5304724" y="1064140"/>
              <a:ext cx="212361" cy="363231"/>
            </a:xfrm>
            <a:prstGeom prst="triangle">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dirty="0">
                <a:latin typeface="Microsoft JhengHei Light" panose="020B0304030504040204" pitchFamily="34" charset="-120"/>
                <a:ea typeface="Microsoft JhengHei Light" panose="020B0304030504040204" pitchFamily="34" charset="-120"/>
              </a:endParaRPr>
            </a:p>
          </p:txBody>
        </p:sp>
        <p:sp>
          <p:nvSpPr>
            <p:cNvPr id="110" name="Rectangle: Rounded Corners 109">
              <a:extLst>
                <a:ext uri="{FF2B5EF4-FFF2-40B4-BE49-F238E27FC236}">
                  <a16:creationId xmlns:a16="http://schemas.microsoft.com/office/drawing/2014/main" id="{EB96B8F3-7D18-479D-819C-A7F5AE0046FA}"/>
                </a:ext>
              </a:extLst>
            </p:cNvPr>
            <p:cNvSpPr/>
            <p:nvPr/>
          </p:nvSpPr>
          <p:spPr>
            <a:xfrm>
              <a:off x="5422373" y="868188"/>
              <a:ext cx="4088446" cy="538216"/>
            </a:xfrm>
            <a:prstGeom prst="round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zh-CN" altLang="en-US" sz="2000" dirty="0">
                  <a:latin typeface="Microsoft JhengHei Light" panose="020B0304030504040204" pitchFamily="34" charset="-120"/>
                  <a:ea typeface="Microsoft JhengHei Light" panose="020B0304030504040204" pitchFamily="34" charset="-120"/>
                </a:rPr>
                <a:t>太好了，讓我想想要再買些什麽呢</a:t>
              </a:r>
              <a:endParaRPr lang="en-US" sz="2000" dirty="0">
                <a:latin typeface="Microsoft JhengHei Light" panose="020B0304030504040204" pitchFamily="34" charset="-120"/>
                <a:ea typeface="Microsoft JhengHei Light" panose="020B0304030504040204" pitchFamily="34" charset="-120"/>
              </a:endParaRPr>
            </a:p>
          </p:txBody>
        </p:sp>
      </p:grpSp>
      <p:pic>
        <p:nvPicPr>
          <p:cNvPr id="111" name="Picture 110">
            <a:extLst>
              <a:ext uri="{FF2B5EF4-FFF2-40B4-BE49-F238E27FC236}">
                <a16:creationId xmlns:a16="http://schemas.microsoft.com/office/drawing/2014/main" id="{FBA3E344-F1E9-4501-BE30-E956488B86F1}"/>
              </a:ext>
            </a:extLst>
          </p:cNvPr>
          <p:cNvPicPr>
            <a:picLocks/>
          </p:cNvPicPr>
          <p:nvPr/>
        </p:nvPicPr>
        <p:blipFill>
          <a:blip r:embed="rId3"/>
          <a:stretch>
            <a:fillRect/>
          </a:stretch>
        </p:blipFill>
        <p:spPr>
          <a:xfrm>
            <a:off x="4670435" y="6080760"/>
            <a:ext cx="731520" cy="731520"/>
          </a:xfrm>
          <a:prstGeom prst="rect">
            <a:avLst/>
          </a:prstGeom>
        </p:spPr>
      </p:pic>
    </p:spTree>
    <p:extLst>
      <p:ext uri="{BB962C8B-B14F-4D97-AF65-F5344CB8AC3E}">
        <p14:creationId xmlns:p14="http://schemas.microsoft.com/office/powerpoint/2010/main" val="3296803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Placeholder 5">
            <a:extLst>
              <a:ext uri="{FF2B5EF4-FFF2-40B4-BE49-F238E27FC236}">
                <a16:creationId xmlns:a16="http://schemas.microsoft.com/office/drawing/2014/main" id="{8CA1F862-CE24-4A98-922E-233E0167C317}"/>
              </a:ext>
            </a:extLst>
          </p:cNvPr>
          <p:cNvSpPr>
            <a:spLocks noGrp="1"/>
          </p:cNvSpPr>
          <p:nvPr>
            <p:ph type="body" sz="quarter" idx="11"/>
          </p:nvPr>
        </p:nvSpPr>
        <p:spPr/>
        <p:txBody>
          <a:bodyPr/>
          <a:lstStyle/>
          <a:p>
            <a:r>
              <a:rPr lang="zh-CN" altLang="en-US" dirty="0">
                <a:latin typeface="Microsoft JhengHei Light" panose="020B0304030504040204" pitchFamily="34" charset="-120"/>
                <a:ea typeface="Microsoft JhengHei Light" panose="020B0304030504040204" pitchFamily="34" charset="-120"/>
              </a:rPr>
              <a:t>語音購物</a:t>
            </a:r>
            <a:r>
              <a:rPr lang="zh-TW" altLang="en-US" dirty="0">
                <a:latin typeface="Microsoft JhengHei Light" panose="020B0304030504040204" pitchFamily="34" charset="-120"/>
                <a:ea typeface="Microsoft JhengHei Light" panose="020B0304030504040204" pitchFamily="34" charset="-120"/>
              </a:rPr>
              <a:t> </a:t>
            </a:r>
            <a:r>
              <a:rPr lang="en-US" altLang="zh-CN" dirty="0">
                <a:latin typeface="Microsoft JhengHei Light" panose="020B0304030504040204" pitchFamily="34" charset="-120"/>
                <a:ea typeface="Microsoft JhengHei Light" panose="020B0304030504040204" pitchFamily="34" charset="-120"/>
              </a:rPr>
              <a:t>3</a:t>
            </a:r>
            <a:r>
              <a:rPr lang="zh-TW" altLang="en-US"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階段</a:t>
            </a:r>
            <a:endParaRPr lang="en-US" dirty="0">
              <a:latin typeface="Microsoft JhengHei Light" panose="020B0304030504040204" pitchFamily="34" charset="-120"/>
              <a:ea typeface="Microsoft JhengHei Light" panose="020B0304030504040204" pitchFamily="34" charset="-120"/>
            </a:endParaRPr>
          </a:p>
        </p:txBody>
      </p:sp>
      <p:sp>
        <p:nvSpPr>
          <p:cNvPr id="3" name="文字版面配置區 2">
            <a:extLst>
              <a:ext uri="{FF2B5EF4-FFF2-40B4-BE49-F238E27FC236}">
                <a16:creationId xmlns:a16="http://schemas.microsoft.com/office/drawing/2014/main" id="{C672962A-0E66-47A6-B157-0C20060355DF}"/>
              </a:ext>
            </a:extLst>
          </p:cNvPr>
          <p:cNvSpPr>
            <a:spLocks noGrp="1"/>
          </p:cNvSpPr>
          <p:nvPr>
            <p:ph type="body" sz="quarter" idx="14"/>
          </p:nvPr>
        </p:nvSpPr>
        <p:spPr/>
        <p:txBody>
          <a:bodyPr/>
          <a:lstStyle/>
          <a:p>
            <a:endParaRPr lang="zh-TW" altLang="en-US" dirty="0"/>
          </a:p>
        </p:txBody>
      </p:sp>
      <p:sp>
        <p:nvSpPr>
          <p:cNvPr id="66" name="Title 4">
            <a:extLst>
              <a:ext uri="{FF2B5EF4-FFF2-40B4-BE49-F238E27FC236}">
                <a16:creationId xmlns:a16="http://schemas.microsoft.com/office/drawing/2014/main" id="{9E8E52C8-96E8-47BB-91B1-8AC07AFA3EC1}"/>
              </a:ext>
            </a:extLst>
          </p:cNvPr>
          <p:cNvSpPr txBox="1">
            <a:spLocks/>
          </p:cNvSpPr>
          <p:nvPr/>
        </p:nvSpPr>
        <p:spPr>
          <a:xfrm>
            <a:off x="457200" y="640080"/>
            <a:ext cx="13716000" cy="114300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a:lstStyle>
          <a:p>
            <a:r>
              <a:rPr lang="zh-CN" altLang="en-US" b="1" dirty="0">
                <a:latin typeface="Microsoft JhengHei Light" panose="020B0304030504040204" pitchFamily="34" charset="-120"/>
                <a:ea typeface="Microsoft JhengHei Light" panose="020B0304030504040204" pitchFamily="34" charset="-120"/>
              </a:rPr>
              <a:t>台哥大以</a:t>
            </a:r>
            <a:r>
              <a:rPr lang="zh-TW" altLang="en-US" b="1" dirty="0">
                <a:latin typeface="Microsoft JhengHei Light" panose="020B0304030504040204" pitchFamily="34" charset="-120"/>
                <a:ea typeface="Microsoft JhengHei Light" panose="020B0304030504040204" pitchFamily="34" charset="-120"/>
              </a:rPr>
              <a:t>智慧音箱</a:t>
            </a:r>
            <a:r>
              <a:rPr lang="zh-CN" altLang="en-US" b="1" dirty="0">
                <a:latin typeface="Microsoft JhengHei Light" panose="020B0304030504040204" pitchFamily="34" charset="-120"/>
                <a:ea typeface="Microsoft JhengHei Light" panose="020B0304030504040204" pitchFamily="34" charset="-120"/>
              </a:rPr>
              <a:t>作為</a:t>
            </a:r>
            <a:r>
              <a:rPr lang="zh-TW" altLang="en-US" b="1" dirty="0">
                <a:latin typeface="Microsoft JhengHei Light" panose="020B0304030504040204" pitchFamily="34" charset="-120"/>
                <a:ea typeface="Microsoft JhengHei Light" panose="020B0304030504040204" pitchFamily="34" charset="-120"/>
              </a:rPr>
              <a:t>入口</a:t>
            </a:r>
            <a:r>
              <a:rPr lang="zh-CN" altLang="en-US" b="1" dirty="0">
                <a:latin typeface="Microsoft JhengHei Light" panose="020B0304030504040204" pitchFamily="34" charset="-120"/>
                <a:ea typeface="Microsoft JhengHei Light" panose="020B0304030504040204" pitchFamily="34" charset="-120"/>
              </a:rPr>
              <a:t>，</a:t>
            </a:r>
            <a:r>
              <a:rPr lang="zh-TW" altLang="en-US" b="1" dirty="0">
                <a:latin typeface="Microsoft JhengHei Light" panose="020B0304030504040204" pitchFamily="34" charset="-120"/>
                <a:ea typeface="Microsoft JhengHei Light" panose="020B0304030504040204" pitchFamily="34" charset="-120"/>
              </a:rPr>
              <a:t>透過「語音購物</a:t>
            </a:r>
            <a:r>
              <a:rPr lang="en-US" altLang="zh-TW" b="1" dirty="0">
                <a:latin typeface="Microsoft JhengHei Light" panose="020B0304030504040204" pitchFamily="34" charset="-120"/>
                <a:ea typeface="Microsoft JhengHei Light" panose="020B0304030504040204" pitchFamily="34" charset="-120"/>
              </a:rPr>
              <a:t>3</a:t>
            </a:r>
            <a:r>
              <a:rPr lang="zh-TW" altLang="en-US" b="1" dirty="0">
                <a:latin typeface="Microsoft JhengHei Light" panose="020B0304030504040204" pitchFamily="34" charset="-120"/>
                <a:ea typeface="Microsoft JhengHei Light" panose="020B0304030504040204" pitchFamily="34" charset="-120"/>
              </a:rPr>
              <a:t>階段」</a:t>
            </a:r>
            <a:r>
              <a:rPr lang="zh-CN" altLang="en-US" b="1" dirty="0">
                <a:latin typeface="Microsoft JhengHei Light" panose="020B0304030504040204" pitchFamily="34" charset="-120"/>
                <a:ea typeface="Microsoft JhengHei Light" panose="020B0304030504040204" pitchFamily="34" charset="-120"/>
              </a:rPr>
              <a:t>推動消費與互動習慣之改變</a:t>
            </a:r>
            <a:endParaRPr lang="en-US" b="1" dirty="0">
              <a:latin typeface="Microsoft JhengHei Light" panose="020B0304030504040204" pitchFamily="34" charset="-120"/>
              <a:ea typeface="Microsoft JhengHei Light" panose="020B0304030504040204" pitchFamily="34" charset="-120"/>
            </a:endParaRPr>
          </a:p>
        </p:txBody>
      </p:sp>
      <p:grpSp>
        <p:nvGrpSpPr>
          <p:cNvPr id="68" name="Group 67">
            <a:extLst>
              <a:ext uri="{FF2B5EF4-FFF2-40B4-BE49-F238E27FC236}">
                <a16:creationId xmlns:a16="http://schemas.microsoft.com/office/drawing/2014/main" id="{0FB9489B-B0B2-493B-838E-C27571A66CCB}"/>
              </a:ext>
            </a:extLst>
          </p:cNvPr>
          <p:cNvGrpSpPr/>
          <p:nvPr/>
        </p:nvGrpSpPr>
        <p:grpSpPr>
          <a:xfrm>
            <a:off x="447574" y="2011680"/>
            <a:ext cx="2508988" cy="1254200"/>
            <a:chOff x="447574" y="5927847"/>
            <a:chExt cx="2508988" cy="1254200"/>
          </a:xfrm>
        </p:grpSpPr>
        <p:sp>
          <p:nvSpPr>
            <p:cNvPr id="69" name="Rectangle 29">
              <a:extLst>
                <a:ext uri="{FF2B5EF4-FFF2-40B4-BE49-F238E27FC236}">
                  <a16:creationId xmlns:a16="http://schemas.microsoft.com/office/drawing/2014/main" id="{CE6E5834-8E3B-4002-A953-691E6B9399CA}"/>
                </a:ext>
              </a:extLst>
            </p:cNvPr>
            <p:cNvSpPr/>
            <p:nvPr/>
          </p:nvSpPr>
          <p:spPr>
            <a:xfrm>
              <a:off x="447574" y="5927847"/>
              <a:ext cx="2508988" cy="1254200"/>
            </a:xfrm>
            <a:prstGeom prst="rect">
              <a:avLst/>
            </a:prstGeom>
            <a:solidFill>
              <a:srgbClr val="3D3D3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70" name="矩形 70">
              <a:extLst>
                <a:ext uri="{FF2B5EF4-FFF2-40B4-BE49-F238E27FC236}">
                  <a16:creationId xmlns:a16="http://schemas.microsoft.com/office/drawing/2014/main" id="{E156E830-777E-4FD4-A585-57399B0E8E64}"/>
                </a:ext>
              </a:extLst>
            </p:cNvPr>
            <p:cNvSpPr/>
            <p:nvPr/>
          </p:nvSpPr>
          <p:spPr>
            <a:xfrm>
              <a:off x="846699" y="6358163"/>
              <a:ext cx="1691489" cy="393569"/>
            </a:xfrm>
            <a:prstGeom prst="rect">
              <a:avLst/>
            </a:prstGeom>
          </p:spPr>
          <p:txBody>
            <a:bodyPr wrap="none" anchor="ctr">
              <a:spAutoFit/>
            </a:bodyPr>
            <a:lstStyle/>
            <a:p>
              <a:pPr algn="ctr">
                <a:lnSpc>
                  <a:spcPct val="105000"/>
                </a:lnSpc>
                <a:spcBef>
                  <a:spcPts val="1000"/>
                </a:spcBef>
              </a:pPr>
              <a:r>
                <a:rPr lang="en-US" altLang="zh-CN" sz="2000" b="1" u="sng" dirty="0">
                  <a:solidFill>
                    <a:schemeClr val="bg2"/>
                  </a:solidFill>
                  <a:latin typeface="Microsoft JhengHei" panose="020B0604030504040204" pitchFamily="34" charset="-120"/>
                  <a:ea typeface="Microsoft JhengHei" panose="020B0604030504040204" pitchFamily="34" charset="-120"/>
                  <a:cs typeface="IBM Plex Sans" charset="0"/>
                </a:rPr>
                <a:t>MOMO </a:t>
              </a:r>
              <a:r>
                <a:rPr lang="zh-CN" altLang="en-US" sz="2000" b="1" u="sng" dirty="0">
                  <a:solidFill>
                    <a:schemeClr val="bg2"/>
                  </a:solidFill>
                  <a:latin typeface="Microsoft JhengHei" panose="020B0604030504040204" pitchFamily="34" charset="-120"/>
                  <a:ea typeface="Microsoft JhengHei" panose="020B0604030504040204" pitchFamily="34" charset="-120"/>
                  <a:cs typeface="IBM Plex Sans" charset="0"/>
                </a:rPr>
                <a:t>客群</a:t>
              </a:r>
              <a:endParaRPr lang="en-US" altLang="zh-TW" sz="2000" b="1" u="sng" dirty="0">
                <a:solidFill>
                  <a:schemeClr val="bg2"/>
                </a:solidFill>
                <a:latin typeface="Microsoft JhengHei" panose="020B0604030504040204" pitchFamily="34" charset="-120"/>
                <a:ea typeface="Microsoft JhengHei" panose="020B0604030504040204" pitchFamily="34" charset="-120"/>
                <a:cs typeface="IBM Plex Sans" charset="0"/>
              </a:endParaRPr>
            </a:p>
          </p:txBody>
        </p:sp>
      </p:grpSp>
      <p:grpSp>
        <p:nvGrpSpPr>
          <p:cNvPr id="71" name="Group 70">
            <a:extLst>
              <a:ext uri="{FF2B5EF4-FFF2-40B4-BE49-F238E27FC236}">
                <a16:creationId xmlns:a16="http://schemas.microsoft.com/office/drawing/2014/main" id="{3368AE84-AFBE-4483-B66D-28B4E7C73118}"/>
              </a:ext>
            </a:extLst>
          </p:cNvPr>
          <p:cNvGrpSpPr/>
          <p:nvPr/>
        </p:nvGrpSpPr>
        <p:grpSpPr>
          <a:xfrm>
            <a:off x="3086388" y="2013152"/>
            <a:ext cx="11067621" cy="1252728"/>
            <a:chOff x="3086388" y="5929319"/>
            <a:chExt cx="11067621" cy="1252728"/>
          </a:xfrm>
        </p:grpSpPr>
        <p:sp>
          <p:nvSpPr>
            <p:cNvPr id="72" name="Rectangle 71">
              <a:extLst>
                <a:ext uri="{FF2B5EF4-FFF2-40B4-BE49-F238E27FC236}">
                  <a16:creationId xmlns:a16="http://schemas.microsoft.com/office/drawing/2014/main" id="{329F8E1D-96AF-4EFE-A77A-694DF90181A4}"/>
                </a:ext>
              </a:extLst>
            </p:cNvPr>
            <p:cNvSpPr/>
            <p:nvPr/>
          </p:nvSpPr>
          <p:spPr>
            <a:xfrm>
              <a:off x="3086388" y="5929319"/>
              <a:ext cx="10898655" cy="1252728"/>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grpSp>
          <p:nvGrpSpPr>
            <p:cNvPr id="73" name="Group 72">
              <a:extLst>
                <a:ext uri="{FF2B5EF4-FFF2-40B4-BE49-F238E27FC236}">
                  <a16:creationId xmlns:a16="http://schemas.microsoft.com/office/drawing/2014/main" id="{948B14FC-8B8F-46BE-9BBE-8FE988F8FDE5}"/>
                </a:ext>
              </a:extLst>
            </p:cNvPr>
            <p:cNvGrpSpPr/>
            <p:nvPr/>
          </p:nvGrpSpPr>
          <p:grpSpPr>
            <a:xfrm>
              <a:off x="3311359" y="6016860"/>
              <a:ext cx="10842650" cy="1040850"/>
              <a:chOff x="3311359" y="6016860"/>
              <a:chExt cx="10842650" cy="1040850"/>
            </a:xfrm>
          </p:grpSpPr>
          <p:grpSp>
            <p:nvGrpSpPr>
              <p:cNvPr id="74" name="Group 73">
                <a:extLst>
                  <a:ext uri="{FF2B5EF4-FFF2-40B4-BE49-F238E27FC236}">
                    <a16:creationId xmlns:a16="http://schemas.microsoft.com/office/drawing/2014/main" id="{DED44318-FADD-487B-B7F0-043A456F07BE}"/>
                  </a:ext>
                </a:extLst>
              </p:cNvPr>
              <p:cNvGrpSpPr/>
              <p:nvPr/>
            </p:nvGrpSpPr>
            <p:grpSpPr>
              <a:xfrm>
                <a:off x="3316198" y="6016860"/>
                <a:ext cx="10837811" cy="482009"/>
                <a:chOff x="3316198" y="6016860"/>
                <a:chExt cx="10837811" cy="482009"/>
              </a:xfrm>
            </p:grpSpPr>
            <p:sp>
              <p:nvSpPr>
                <p:cNvPr id="77" name="文字方塊 71">
                  <a:extLst>
                    <a:ext uri="{FF2B5EF4-FFF2-40B4-BE49-F238E27FC236}">
                      <a16:creationId xmlns:a16="http://schemas.microsoft.com/office/drawing/2014/main" id="{29620F67-CAB4-4E60-95E8-FA4C8C6EB2AD}"/>
                    </a:ext>
                  </a:extLst>
                </p:cNvPr>
                <p:cNvSpPr txBox="1"/>
                <p:nvPr/>
              </p:nvSpPr>
              <p:spPr>
                <a:xfrm>
                  <a:off x="4559388" y="6016860"/>
                  <a:ext cx="9594621" cy="482009"/>
                </a:xfrm>
                <a:prstGeom prst="rect">
                  <a:avLst/>
                </a:prstGeom>
              </p:spPr>
              <p:txBody>
                <a:bodyPr wrap="none" lIns="91440" tIns="45720" rIns="91440" bIns="45720" rtlCol="0" anchor="ctr">
                  <a:noAutofit/>
                </a:bodyPr>
                <a:lstStyle/>
                <a:p>
                  <a:r>
                    <a:rPr lang="zh-CN" altLang="en-US" sz="1800" dirty="0">
                      <a:solidFill>
                        <a:schemeClr val="tx1"/>
                      </a:solidFill>
                      <a:latin typeface="Microsoft JhengHei Light" panose="020B0304030504040204" pitchFamily="34" charset="-120"/>
                      <a:ea typeface="Microsoft JhengHei Light" panose="020B0304030504040204" pitchFamily="34" charset="-120"/>
                      <a:cs typeface="IBM Plex Sans" charset="0"/>
                    </a:rPr>
                    <a:t>高購買能力且經濟獨立之女性、家庭主要購買決策者</a:t>
                  </a:r>
                  <a:endParaRPr lang="zh-TW" altLang="en-US" sz="1800" dirty="0">
                    <a:solidFill>
                      <a:schemeClr val="tx1"/>
                    </a:solidFill>
                    <a:latin typeface="Microsoft JhengHei Light" panose="020B0304030504040204" pitchFamily="34" charset="-120"/>
                    <a:ea typeface="Microsoft JhengHei Light" panose="020B0304030504040204" pitchFamily="34" charset="-120"/>
                    <a:cs typeface="IBM Plex Sans" charset="0"/>
                  </a:endParaRPr>
                </a:p>
              </p:txBody>
            </p:sp>
            <p:sp>
              <p:nvSpPr>
                <p:cNvPr id="78" name="Rectangle 6">
                  <a:extLst>
                    <a:ext uri="{FF2B5EF4-FFF2-40B4-BE49-F238E27FC236}">
                      <a16:creationId xmlns:a16="http://schemas.microsoft.com/office/drawing/2014/main" id="{EE5C646D-5B5F-4F3D-95E6-F7F596342440}"/>
                    </a:ext>
                  </a:extLst>
                </p:cNvPr>
                <p:cNvSpPr/>
                <p:nvPr/>
              </p:nvSpPr>
              <p:spPr>
                <a:xfrm>
                  <a:off x="3316198" y="6035040"/>
                  <a:ext cx="1074225" cy="438912"/>
                </a:xfrm>
                <a:prstGeom prst="rect">
                  <a:avLst/>
                </a:prstGeom>
                <a:solidFill>
                  <a:srgbClr val="3D3D3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2000" b="1" dirty="0">
                      <a:solidFill>
                        <a:schemeClr val="bg2"/>
                      </a:solidFill>
                      <a:latin typeface="Microsoft JhengHei" panose="020B0604030504040204" pitchFamily="34" charset="-120"/>
                      <a:ea typeface="Microsoft JhengHei" panose="020B0604030504040204" pitchFamily="34" charset="-120"/>
                    </a:rPr>
                    <a:t>族群</a:t>
                  </a:r>
                  <a:endParaRPr lang="zh-TW" altLang="en-US" sz="2000" b="1" dirty="0">
                    <a:solidFill>
                      <a:schemeClr val="bg2"/>
                    </a:solidFill>
                    <a:latin typeface="Microsoft JhengHei" panose="020B0604030504040204" pitchFamily="34" charset="-120"/>
                    <a:ea typeface="Microsoft JhengHei" panose="020B0604030504040204" pitchFamily="34" charset="-120"/>
                  </a:endParaRPr>
                </a:p>
              </p:txBody>
            </p:sp>
          </p:grpSp>
          <p:sp>
            <p:nvSpPr>
              <p:cNvPr id="75" name="Rectangle 6">
                <a:extLst>
                  <a:ext uri="{FF2B5EF4-FFF2-40B4-BE49-F238E27FC236}">
                    <a16:creationId xmlns:a16="http://schemas.microsoft.com/office/drawing/2014/main" id="{523EA55E-A359-45E7-AE7D-A7558FD12ED8}"/>
                  </a:ext>
                </a:extLst>
              </p:cNvPr>
              <p:cNvSpPr/>
              <p:nvPr/>
            </p:nvSpPr>
            <p:spPr>
              <a:xfrm>
                <a:off x="3311359" y="6618798"/>
                <a:ext cx="1074225" cy="438912"/>
              </a:xfrm>
              <a:prstGeom prst="rect">
                <a:avLst/>
              </a:prstGeom>
              <a:solidFill>
                <a:srgbClr val="3D3D3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2000" b="1" dirty="0">
                    <a:solidFill>
                      <a:schemeClr val="bg2"/>
                    </a:solidFill>
                    <a:latin typeface="Microsoft JhengHei" panose="020B0604030504040204" pitchFamily="34" charset="-120"/>
                    <a:ea typeface="Microsoft JhengHei" panose="020B0604030504040204" pitchFamily="34" charset="-120"/>
                  </a:rPr>
                  <a:t>特徵</a:t>
                </a:r>
                <a:endParaRPr lang="zh-TW" alt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76" name="Rectangle 75">
                <a:extLst>
                  <a:ext uri="{FF2B5EF4-FFF2-40B4-BE49-F238E27FC236}">
                    <a16:creationId xmlns:a16="http://schemas.microsoft.com/office/drawing/2014/main" id="{A64BE538-9942-49B6-BEA4-57FAB4A2E305}"/>
                  </a:ext>
                </a:extLst>
              </p:cNvPr>
              <p:cNvSpPr/>
              <p:nvPr/>
            </p:nvSpPr>
            <p:spPr>
              <a:xfrm>
                <a:off x="4559388" y="6628636"/>
                <a:ext cx="9594621" cy="369332"/>
              </a:xfrm>
              <a:prstGeom prst="rect">
                <a:avLst/>
              </a:prstGeom>
            </p:spPr>
            <p:txBody>
              <a:bodyPr wrap="square">
                <a:spAutoFit/>
              </a:bodyPr>
              <a:lstStyle/>
              <a:p>
                <a:r>
                  <a:rPr lang="zh-CN" altLang="en-US" sz="1800" dirty="0">
                    <a:latin typeface="Microsoft JhengHei Light" panose="020B0304030504040204" pitchFamily="34" charset="-120"/>
                    <a:ea typeface="Microsoft JhengHei Light" panose="020B0304030504040204" pitchFamily="34" charset="-120"/>
                    <a:cs typeface="IBM Plex Sans" charset="0"/>
                  </a:rPr>
                  <a:t>價格敏感度高、優惠與促銷活動觸動率高、重視服務</a:t>
                </a:r>
                <a:endParaRPr lang="en-US" sz="1800" dirty="0">
                  <a:latin typeface="Microsoft JhengHei Light" panose="020B0304030504040204" pitchFamily="34" charset="-120"/>
                  <a:ea typeface="Microsoft JhengHei Light" panose="020B0304030504040204" pitchFamily="34" charset="-120"/>
                </a:endParaRPr>
              </a:p>
            </p:txBody>
          </p:sp>
        </p:grpSp>
      </p:grpSp>
      <p:sp>
        <p:nvSpPr>
          <p:cNvPr id="29" name="Rectangle 14">
            <a:extLst>
              <a:ext uri="{FF2B5EF4-FFF2-40B4-BE49-F238E27FC236}">
                <a16:creationId xmlns:a16="http://schemas.microsoft.com/office/drawing/2014/main" id="{DDE6B87D-86AD-4E8F-9E9C-FFD24BCB791B}"/>
              </a:ext>
            </a:extLst>
          </p:cNvPr>
          <p:cNvSpPr/>
          <p:nvPr/>
        </p:nvSpPr>
        <p:spPr>
          <a:xfrm>
            <a:off x="7128191" y="3628959"/>
            <a:ext cx="3001779" cy="691310"/>
          </a:xfrm>
          <a:prstGeom prst="rect">
            <a:avLst/>
          </a:prstGeom>
          <a:solidFill>
            <a:srgbClr val="0039B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30" name="箭號: 五邊形 29">
            <a:extLst>
              <a:ext uri="{FF2B5EF4-FFF2-40B4-BE49-F238E27FC236}">
                <a16:creationId xmlns:a16="http://schemas.microsoft.com/office/drawing/2014/main" id="{5933FEA9-BF53-4CF8-BA4E-0ECBB973C458}"/>
              </a:ext>
            </a:extLst>
          </p:cNvPr>
          <p:cNvSpPr/>
          <p:nvPr/>
        </p:nvSpPr>
        <p:spPr>
          <a:xfrm>
            <a:off x="6487247" y="4515250"/>
            <a:ext cx="383342" cy="1455785"/>
          </a:xfrm>
          <a:prstGeom prst="homePlate">
            <a:avLst>
              <a:gd name="adj" fmla="val 100000"/>
            </a:avLst>
          </a:prstGeom>
          <a:solidFill>
            <a:srgbClr val="0039B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sz="2000" dirty="0">
              <a:latin typeface="Microsoft JhengHei Light" panose="020B0304030504040204" pitchFamily="34" charset="-120"/>
              <a:ea typeface="Microsoft JhengHei Light" panose="020B0304030504040204" pitchFamily="34" charset="-120"/>
            </a:endParaRPr>
          </a:p>
        </p:txBody>
      </p:sp>
      <p:sp>
        <p:nvSpPr>
          <p:cNvPr id="31" name="Rectangle 14">
            <a:extLst>
              <a:ext uri="{FF2B5EF4-FFF2-40B4-BE49-F238E27FC236}">
                <a16:creationId xmlns:a16="http://schemas.microsoft.com/office/drawing/2014/main" id="{F7CE79E5-EC0E-4DD3-A508-ACA42B0112E1}"/>
              </a:ext>
            </a:extLst>
          </p:cNvPr>
          <p:cNvSpPr/>
          <p:nvPr/>
        </p:nvSpPr>
        <p:spPr>
          <a:xfrm>
            <a:off x="7123416" y="4316835"/>
            <a:ext cx="2991943" cy="2502174"/>
          </a:xfrm>
          <a:prstGeom prst="rect">
            <a:avLst/>
          </a:prstGeom>
          <a:solidFill>
            <a:schemeClr val="accent2">
              <a:lumMod val="20000"/>
              <a:lumOff val="80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endParaRPr lang="en-US" sz="2000" dirty="0">
              <a:solidFill>
                <a:srgbClr val="051243"/>
              </a:solidFill>
              <a:latin typeface="Microsoft JhengHei Light" panose="020B0304030504040204" pitchFamily="34" charset="-120"/>
              <a:ea typeface="Microsoft JhengHei Light" panose="020B0304030504040204" pitchFamily="34" charset="-120"/>
            </a:endParaRPr>
          </a:p>
        </p:txBody>
      </p:sp>
      <p:sp>
        <p:nvSpPr>
          <p:cNvPr id="32" name="矩形 38">
            <a:extLst>
              <a:ext uri="{FF2B5EF4-FFF2-40B4-BE49-F238E27FC236}">
                <a16:creationId xmlns:a16="http://schemas.microsoft.com/office/drawing/2014/main" id="{8013CF98-8E2A-42E4-99A9-76DE2D564F09}"/>
              </a:ext>
            </a:extLst>
          </p:cNvPr>
          <p:cNvSpPr/>
          <p:nvPr/>
        </p:nvSpPr>
        <p:spPr>
          <a:xfrm>
            <a:off x="7128402" y="3801157"/>
            <a:ext cx="2991943" cy="40011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dirty="0">
                <a:solidFill>
                  <a:schemeClr val="bg2"/>
                </a:solidFill>
                <a:latin typeface="Microsoft JhengHei" panose="020B0604030504040204" pitchFamily="34" charset="-120"/>
                <a:ea typeface="Microsoft JhengHei" panose="020B0604030504040204" pitchFamily="34" charset="-120"/>
              </a:rPr>
              <a:t>階段</a:t>
            </a:r>
            <a:r>
              <a:rPr kumimoji="1" lang="en-US" altLang="zh-CN" sz="2000" b="1" dirty="0">
                <a:solidFill>
                  <a:schemeClr val="bg2"/>
                </a:solidFill>
                <a:latin typeface="Microsoft JhengHei" panose="020B0604030504040204" pitchFamily="34" charset="-120"/>
                <a:ea typeface="Microsoft JhengHei" panose="020B0604030504040204" pitchFamily="34" charset="-120"/>
              </a:rPr>
              <a:t>2 – </a:t>
            </a:r>
            <a:r>
              <a:rPr kumimoji="1" lang="zh-CN" altLang="en-US" sz="2000" b="1" dirty="0">
                <a:solidFill>
                  <a:schemeClr val="bg2"/>
                </a:solidFill>
                <a:latin typeface="Microsoft JhengHei" panose="020B0604030504040204" pitchFamily="34" charset="-120"/>
                <a:ea typeface="Microsoft JhengHei" panose="020B0604030504040204" pitchFamily="34" charset="-120"/>
              </a:rPr>
              <a:t>音箱更聰明</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p:txBody>
      </p:sp>
      <p:sp>
        <p:nvSpPr>
          <p:cNvPr id="33" name="文字方塊 35">
            <a:extLst>
              <a:ext uri="{FF2B5EF4-FFF2-40B4-BE49-F238E27FC236}">
                <a16:creationId xmlns:a16="http://schemas.microsoft.com/office/drawing/2014/main" id="{8BE03858-BE74-4C4D-A8DE-F7D14F29E588}"/>
              </a:ext>
            </a:extLst>
          </p:cNvPr>
          <p:cNvSpPr txBox="1"/>
          <p:nvPr/>
        </p:nvSpPr>
        <p:spPr>
          <a:xfrm>
            <a:off x="7156433" y="4468740"/>
            <a:ext cx="2935880" cy="2004614"/>
          </a:xfrm>
          <a:prstGeom prst="rect">
            <a:avLst/>
          </a:prstGeom>
        </p:spPr>
        <p:txBody>
          <a:bodyPr wrap="square" lIns="91440" tIns="45720" rIns="91440" bIns="45720" rtlCol="0">
            <a:noAutofit/>
          </a:bodyPr>
          <a:lstStyle/>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透過互動實時推薦</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鎖定曾搜尋之商品</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主動行銷：折價券發放、精準推播</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例：美白精華液</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endParaRPr kumimoji="0" lang="en-US" altLang="zh-TW" sz="1800" b="0" i="0" u="none" strike="noStrike" kern="1200" cap="none" spc="0" normalizeH="0" baseline="0" noProof="0" dirty="0">
              <a:ln>
                <a:noFill/>
              </a:ln>
              <a:solidFill>
                <a:srgbClr val="000000"/>
              </a:solidFill>
              <a:effectLst/>
              <a:uLnTx/>
              <a:uFillTx/>
              <a:latin typeface="Microsoft JhengHei Light" panose="020B0304030504040204" pitchFamily="34" charset="-120"/>
              <a:ea typeface="Microsoft JhengHei Light" panose="020B0304030504040204" pitchFamily="34" charset="-120"/>
              <a:cs typeface="IBM Plex Sans" charset="0"/>
            </a:endParaRPr>
          </a:p>
        </p:txBody>
      </p:sp>
      <p:grpSp>
        <p:nvGrpSpPr>
          <p:cNvPr id="34" name="Group 71">
            <a:extLst>
              <a:ext uri="{FF2B5EF4-FFF2-40B4-BE49-F238E27FC236}">
                <a16:creationId xmlns:a16="http://schemas.microsoft.com/office/drawing/2014/main" id="{5E8E55E8-B561-434F-A16D-199F54B2704A}"/>
              </a:ext>
            </a:extLst>
          </p:cNvPr>
          <p:cNvGrpSpPr/>
          <p:nvPr/>
        </p:nvGrpSpPr>
        <p:grpSpPr>
          <a:xfrm>
            <a:off x="457200" y="3674889"/>
            <a:ext cx="2508989" cy="3147554"/>
            <a:chOff x="457200" y="3674889"/>
            <a:chExt cx="2508989" cy="3147554"/>
          </a:xfrm>
          <a:solidFill>
            <a:srgbClr val="0039BE"/>
          </a:solidFill>
        </p:grpSpPr>
        <p:sp>
          <p:nvSpPr>
            <p:cNvPr id="35" name="Rectangle 72">
              <a:extLst>
                <a:ext uri="{FF2B5EF4-FFF2-40B4-BE49-F238E27FC236}">
                  <a16:creationId xmlns:a16="http://schemas.microsoft.com/office/drawing/2014/main" id="{140C0A44-FFB8-4A91-8CA3-8F4A317D98E1}"/>
                </a:ext>
              </a:extLst>
            </p:cNvPr>
            <p:cNvSpPr/>
            <p:nvPr/>
          </p:nvSpPr>
          <p:spPr>
            <a:xfrm>
              <a:off x="457200" y="3674889"/>
              <a:ext cx="2508989" cy="3147554"/>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36" name="矩形 25">
              <a:extLst>
                <a:ext uri="{FF2B5EF4-FFF2-40B4-BE49-F238E27FC236}">
                  <a16:creationId xmlns:a16="http://schemas.microsoft.com/office/drawing/2014/main" id="{50FDEB93-0A03-4334-8216-758669F47C94}"/>
                </a:ext>
              </a:extLst>
            </p:cNvPr>
            <p:cNvSpPr/>
            <p:nvPr/>
          </p:nvSpPr>
          <p:spPr>
            <a:xfrm>
              <a:off x="585426" y="4600476"/>
              <a:ext cx="2252540" cy="1296381"/>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dirty="0">
                  <a:solidFill>
                    <a:schemeClr val="bg2"/>
                  </a:solidFill>
                  <a:latin typeface="Microsoft JhengHei" panose="020B0604030504040204" pitchFamily="34" charset="-120"/>
                  <a:ea typeface="Microsoft JhengHei" panose="020B0604030504040204" pitchFamily="34" charset="-120"/>
                </a:rPr>
                <a:t>語音 </a:t>
              </a:r>
              <a:r>
                <a:rPr kumimoji="1" lang="en-US" altLang="zh-CN" sz="2000" b="1" dirty="0">
                  <a:solidFill>
                    <a:schemeClr val="bg2"/>
                  </a:solidFill>
                  <a:latin typeface="Microsoft JhengHei" panose="020B0604030504040204" pitchFamily="34" charset="-120"/>
                  <a:ea typeface="Microsoft JhengHei" panose="020B0604030504040204" pitchFamily="34" charset="-120"/>
                </a:rPr>
                <a:t>MOMO </a:t>
              </a:r>
              <a:r>
                <a:rPr kumimoji="1" lang="zh-CN" altLang="en-US" sz="2000" b="1" dirty="0">
                  <a:solidFill>
                    <a:schemeClr val="bg2"/>
                  </a:solidFill>
                  <a:latin typeface="Microsoft JhengHei" panose="020B0604030504040204" pitchFamily="34" charset="-120"/>
                  <a:ea typeface="Microsoft JhengHei" panose="020B0604030504040204" pitchFamily="34" charset="-120"/>
                </a:rPr>
                <a:t>購物</a:t>
              </a:r>
              <a:endParaRPr kumimoji="1" lang="en-US" altLang="zh-CN" sz="2000" b="1" dirty="0">
                <a:solidFill>
                  <a:schemeClr val="bg2"/>
                </a:solidFill>
                <a:latin typeface="Microsoft JhengHei" panose="020B0604030504040204" pitchFamily="34" charset="-120"/>
                <a:ea typeface="Microsoft JhengHei" panose="020B0604030504040204" pitchFamily="34" charset="-120"/>
              </a:endParaRPr>
            </a:p>
            <a:p>
              <a:pPr algn="ctr"/>
              <a:r>
                <a:rPr kumimoji="1" lang="en-US" altLang="zh-TW" sz="2000" b="1" dirty="0">
                  <a:solidFill>
                    <a:schemeClr val="bg2"/>
                  </a:solidFill>
                  <a:latin typeface="Microsoft JhengHei" panose="020B0604030504040204" pitchFamily="34" charset="-120"/>
                  <a:ea typeface="Microsoft JhengHei" panose="020B0604030504040204" pitchFamily="34" charset="-120"/>
                </a:rPr>
                <a:t>3 </a:t>
              </a:r>
              <a:r>
                <a:rPr kumimoji="1" lang="zh-TW" altLang="en-US" sz="2000" b="1" dirty="0">
                  <a:solidFill>
                    <a:schemeClr val="bg2"/>
                  </a:solidFill>
                  <a:latin typeface="Microsoft JhengHei" panose="020B0604030504040204" pitchFamily="34" charset="-120"/>
                  <a:ea typeface="Microsoft JhengHei" panose="020B0604030504040204" pitchFamily="34" charset="-120"/>
                </a:rPr>
                <a:t>階段</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a:p>
              <a:pPr algn="ctr"/>
              <a:r>
                <a:rPr kumimoji="1" lang="zh-TW" altLang="en-US" sz="2000" b="1" dirty="0">
                  <a:solidFill>
                    <a:schemeClr val="bg2"/>
                  </a:solidFill>
                  <a:latin typeface="Microsoft JhengHei" panose="020B0604030504040204" pitchFamily="34" charset="-120"/>
                  <a:ea typeface="Microsoft JhengHei" panose="020B0604030504040204" pitchFamily="34" charset="-120"/>
                </a:rPr>
                <a:t>解決方案藍圖</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p:txBody>
        </p:sp>
      </p:grpSp>
      <p:sp>
        <p:nvSpPr>
          <p:cNvPr id="37" name="Rectangle 14">
            <a:extLst>
              <a:ext uri="{FF2B5EF4-FFF2-40B4-BE49-F238E27FC236}">
                <a16:creationId xmlns:a16="http://schemas.microsoft.com/office/drawing/2014/main" id="{0FC50BB3-B209-4594-B767-49F684E0B0AD}"/>
              </a:ext>
            </a:extLst>
          </p:cNvPr>
          <p:cNvSpPr/>
          <p:nvPr/>
        </p:nvSpPr>
        <p:spPr>
          <a:xfrm>
            <a:off x="3183896" y="4306957"/>
            <a:ext cx="3003478" cy="2527546"/>
          </a:xfrm>
          <a:prstGeom prst="rect">
            <a:avLst/>
          </a:prstGeom>
          <a:solidFill>
            <a:schemeClr val="accent2">
              <a:lumMod val="20000"/>
              <a:lumOff val="80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defRPr/>
            </a:pPr>
            <a:endParaRPr lang="en-US" sz="2000" dirty="0">
              <a:solidFill>
                <a:srgbClr val="051243"/>
              </a:solidFill>
              <a:latin typeface="Microsoft JhengHei Light" panose="020B0304030504040204" pitchFamily="34" charset="-120"/>
              <a:ea typeface="Microsoft JhengHei Light" panose="020B0304030504040204" pitchFamily="34" charset="-120"/>
            </a:endParaRPr>
          </a:p>
        </p:txBody>
      </p:sp>
      <p:sp>
        <p:nvSpPr>
          <p:cNvPr id="38" name="文字方塊 35">
            <a:extLst>
              <a:ext uri="{FF2B5EF4-FFF2-40B4-BE49-F238E27FC236}">
                <a16:creationId xmlns:a16="http://schemas.microsoft.com/office/drawing/2014/main" id="{E88F3423-1AD9-4A6F-97B6-B82FCC3DC6A0}"/>
              </a:ext>
            </a:extLst>
          </p:cNvPr>
          <p:cNvSpPr txBox="1"/>
          <p:nvPr/>
        </p:nvSpPr>
        <p:spPr>
          <a:xfrm>
            <a:off x="3217695" y="4456680"/>
            <a:ext cx="2935880" cy="2004614"/>
          </a:xfrm>
          <a:prstGeom prst="rect">
            <a:avLst/>
          </a:prstGeom>
          <a:ln>
            <a:noFill/>
          </a:ln>
        </p:spPr>
        <p:txBody>
          <a:bodyPr wrap="square" lIns="91440" tIns="45720" rIns="91440" bIns="45720" rtlCol="0">
            <a:noAutofit/>
          </a:bodyPr>
          <a:lstStyle/>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快速的重複性購買</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鎖定需定期購買之消耗式用品</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購物提醒與訂單維護</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例：衛生紙</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a:lnSpc>
                <a:spcPct val="105000"/>
              </a:lnSpc>
              <a:spcBef>
                <a:spcPts val="1000"/>
              </a:spcBef>
              <a:defRPr/>
            </a:pPr>
            <a:endParaRPr lang="en-US" altLang="zh-TW" sz="20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marR="0" lvl="0" indent="-342900" algn="l" defTabSz="914400" rtl="0" eaLnBrk="1" fontAlgn="auto" latinLnBrk="0" hangingPunct="1">
              <a:lnSpc>
                <a:spcPct val="105000"/>
              </a:lnSpc>
              <a:spcBef>
                <a:spcPts val="1000"/>
              </a:spcBef>
              <a:spcAft>
                <a:spcPts val="0"/>
              </a:spcAft>
              <a:buClrTx/>
              <a:buSzTx/>
              <a:buFont typeface="Arial" panose="020B0604020202020204" pitchFamily="34" charset="0"/>
              <a:buChar char="•"/>
              <a:tabLst/>
              <a:defRPr/>
            </a:pPr>
            <a:endParaRPr kumimoji="0" lang="en-US" altLang="zh-TW" sz="2000" b="0" i="0" u="none" strike="noStrike" kern="1200" cap="none" spc="0" normalizeH="0" baseline="0" noProof="0" dirty="0">
              <a:ln>
                <a:noFill/>
              </a:ln>
              <a:solidFill>
                <a:srgbClr val="000000"/>
              </a:solidFill>
              <a:effectLst/>
              <a:uLnTx/>
              <a:uFillTx/>
              <a:latin typeface="Microsoft JhengHei Light" panose="020B0304030504040204" pitchFamily="34" charset="-120"/>
              <a:ea typeface="Microsoft JhengHei Light" panose="020B0304030504040204" pitchFamily="34" charset="-120"/>
              <a:cs typeface="IBM Plex Sans" charset="0"/>
            </a:endParaRPr>
          </a:p>
        </p:txBody>
      </p:sp>
      <p:grpSp>
        <p:nvGrpSpPr>
          <p:cNvPr id="40" name="Group 77">
            <a:extLst>
              <a:ext uri="{FF2B5EF4-FFF2-40B4-BE49-F238E27FC236}">
                <a16:creationId xmlns:a16="http://schemas.microsoft.com/office/drawing/2014/main" id="{87EDAE38-7CDB-4E27-AB54-D8BBEA66F15C}"/>
              </a:ext>
            </a:extLst>
          </p:cNvPr>
          <p:cNvGrpSpPr/>
          <p:nvPr/>
        </p:nvGrpSpPr>
        <p:grpSpPr>
          <a:xfrm>
            <a:off x="3181686" y="3667619"/>
            <a:ext cx="3001779" cy="652650"/>
            <a:chOff x="3181686" y="3667619"/>
            <a:chExt cx="3001779" cy="691310"/>
          </a:xfrm>
          <a:solidFill>
            <a:srgbClr val="0039BE"/>
          </a:solidFill>
        </p:grpSpPr>
        <p:sp>
          <p:nvSpPr>
            <p:cNvPr id="42" name="Rectangle 14">
              <a:extLst>
                <a:ext uri="{FF2B5EF4-FFF2-40B4-BE49-F238E27FC236}">
                  <a16:creationId xmlns:a16="http://schemas.microsoft.com/office/drawing/2014/main" id="{42164BED-C749-4A6C-9EE5-0332722FF92C}"/>
                </a:ext>
              </a:extLst>
            </p:cNvPr>
            <p:cNvSpPr/>
            <p:nvPr/>
          </p:nvSpPr>
          <p:spPr>
            <a:xfrm>
              <a:off x="3181686" y="3667619"/>
              <a:ext cx="3001779" cy="691310"/>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43" name="矩形 37">
              <a:extLst>
                <a:ext uri="{FF2B5EF4-FFF2-40B4-BE49-F238E27FC236}">
                  <a16:creationId xmlns:a16="http://schemas.microsoft.com/office/drawing/2014/main" id="{CDCA39B3-3A92-4C1C-A8BD-0A0C7040BC17}"/>
                </a:ext>
              </a:extLst>
            </p:cNvPr>
            <p:cNvSpPr/>
            <p:nvPr/>
          </p:nvSpPr>
          <p:spPr>
            <a:xfrm>
              <a:off x="3211266" y="3828608"/>
              <a:ext cx="2942618" cy="369332"/>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dirty="0">
                  <a:solidFill>
                    <a:schemeClr val="bg2"/>
                  </a:solidFill>
                  <a:latin typeface="Microsoft JhengHei" panose="020B0604030504040204" pitchFamily="34" charset="-120"/>
                  <a:ea typeface="Microsoft JhengHei" panose="020B0604030504040204" pitchFamily="34" charset="-120"/>
                </a:rPr>
                <a:t>階段</a:t>
              </a:r>
              <a:r>
                <a:rPr kumimoji="1" lang="en-US" altLang="zh-CN" sz="2000" b="1" dirty="0">
                  <a:solidFill>
                    <a:schemeClr val="bg2"/>
                  </a:solidFill>
                  <a:latin typeface="Microsoft JhengHei" panose="020B0604030504040204" pitchFamily="34" charset="-120"/>
                  <a:ea typeface="Microsoft JhengHei" panose="020B0604030504040204" pitchFamily="34" charset="-120"/>
                </a:rPr>
                <a:t>1 – </a:t>
              </a:r>
              <a:r>
                <a:rPr kumimoji="1" lang="zh-CN" altLang="en-US" sz="2000" b="1" dirty="0">
                  <a:solidFill>
                    <a:schemeClr val="bg2"/>
                  </a:solidFill>
                  <a:latin typeface="Microsoft JhengHei" panose="020B0604030504040204" pitchFamily="34" charset="-120"/>
                  <a:ea typeface="Microsoft JhengHei" panose="020B0604030504040204" pitchFamily="34" charset="-120"/>
                </a:rPr>
                <a:t>週期式購物</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p:txBody>
        </p:sp>
      </p:grpSp>
    </p:spTree>
    <p:extLst>
      <p:ext uri="{BB962C8B-B14F-4D97-AF65-F5344CB8AC3E}">
        <p14:creationId xmlns:p14="http://schemas.microsoft.com/office/powerpoint/2010/main" val="2124799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14">
            <a:extLst>
              <a:ext uri="{FF2B5EF4-FFF2-40B4-BE49-F238E27FC236}">
                <a16:creationId xmlns:a16="http://schemas.microsoft.com/office/drawing/2014/main" id="{F97E83F3-A517-4714-A246-434D1CB5339E}"/>
              </a:ext>
            </a:extLst>
          </p:cNvPr>
          <p:cNvSpPr/>
          <p:nvPr/>
        </p:nvSpPr>
        <p:spPr>
          <a:xfrm>
            <a:off x="11031837" y="3625525"/>
            <a:ext cx="3001779" cy="691310"/>
          </a:xfrm>
          <a:prstGeom prst="rect">
            <a:avLst/>
          </a:prstGeom>
          <a:solidFill>
            <a:srgbClr val="0039B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77" name="Rectangle 14">
            <a:extLst>
              <a:ext uri="{FF2B5EF4-FFF2-40B4-BE49-F238E27FC236}">
                <a16:creationId xmlns:a16="http://schemas.microsoft.com/office/drawing/2014/main" id="{284590F6-2D53-48EA-BFAF-99BA1B8BAAD0}"/>
              </a:ext>
            </a:extLst>
          </p:cNvPr>
          <p:cNvSpPr/>
          <p:nvPr/>
        </p:nvSpPr>
        <p:spPr>
          <a:xfrm>
            <a:off x="11031837" y="4320269"/>
            <a:ext cx="3008227" cy="2514234"/>
          </a:xfrm>
          <a:prstGeom prst="rect">
            <a:avLst/>
          </a:prstGeom>
          <a:solidFill>
            <a:schemeClr val="accent2">
              <a:lumMod val="20000"/>
              <a:lumOff val="80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endParaRPr lang="en-US" sz="2000" dirty="0">
              <a:solidFill>
                <a:srgbClr val="051243"/>
              </a:solidFill>
              <a:latin typeface="Microsoft JhengHei Light" panose="020B0304030504040204" pitchFamily="34" charset="-120"/>
              <a:ea typeface="Microsoft JhengHei Light" panose="020B0304030504040204" pitchFamily="34" charset="-120"/>
            </a:endParaRPr>
          </a:p>
        </p:txBody>
      </p:sp>
      <p:sp>
        <p:nvSpPr>
          <p:cNvPr id="40" name="矩形 39">
            <a:extLst>
              <a:ext uri="{FF2B5EF4-FFF2-40B4-BE49-F238E27FC236}">
                <a16:creationId xmlns:a16="http://schemas.microsoft.com/office/drawing/2014/main" id="{5D1202EA-78B1-49BF-BB24-5147A873CEAF}"/>
              </a:ext>
            </a:extLst>
          </p:cNvPr>
          <p:cNvSpPr/>
          <p:nvPr/>
        </p:nvSpPr>
        <p:spPr>
          <a:xfrm>
            <a:off x="11012610" y="3801157"/>
            <a:ext cx="2993825" cy="36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dirty="0">
                <a:solidFill>
                  <a:schemeClr val="bg2"/>
                </a:solidFill>
                <a:latin typeface="Microsoft JhengHei" panose="020B0604030504040204" pitchFamily="34" charset="-120"/>
                <a:ea typeface="Microsoft JhengHei" panose="020B0604030504040204" pitchFamily="34" charset="-120"/>
              </a:rPr>
              <a:t>階段</a:t>
            </a:r>
            <a:r>
              <a:rPr kumimoji="1" lang="en-US" altLang="zh-CN" sz="2000" b="1" dirty="0">
                <a:solidFill>
                  <a:schemeClr val="bg2"/>
                </a:solidFill>
                <a:latin typeface="Microsoft JhengHei" panose="020B0604030504040204" pitchFamily="34" charset="-120"/>
                <a:ea typeface="Microsoft JhengHei" panose="020B0604030504040204" pitchFamily="34" charset="-120"/>
              </a:rPr>
              <a:t>3 – </a:t>
            </a:r>
            <a:r>
              <a:rPr kumimoji="1" lang="zh-CN" altLang="en-US" sz="2000" b="1" dirty="0">
                <a:solidFill>
                  <a:schemeClr val="bg2"/>
                </a:solidFill>
                <a:latin typeface="Microsoft JhengHei" panose="020B0604030504040204" pitchFamily="34" charset="-120"/>
                <a:ea typeface="Microsoft JhengHei" panose="020B0604030504040204" pitchFamily="34" charset="-120"/>
              </a:rPr>
              <a:t>結合智慧電視</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p:txBody>
      </p:sp>
      <p:sp>
        <p:nvSpPr>
          <p:cNvPr id="64" name="文字方塊 35">
            <a:extLst>
              <a:ext uri="{FF2B5EF4-FFF2-40B4-BE49-F238E27FC236}">
                <a16:creationId xmlns:a16="http://schemas.microsoft.com/office/drawing/2014/main" id="{2069CA1C-97C1-407F-8973-32857C638F73}"/>
              </a:ext>
            </a:extLst>
          </p:cNvPr>
          <p:cNvSpPr txBox="1"/>
          <p:nvPr/>
        </p:nvSpPr>
        <p:spPr>
          <a:xfrm>
            <a:off x="11068010" y="4468740"/>
            <a:ext cx="2935880" cy="2004614"/>
          </a:xfrm>
          <a:prstGeom prst="rect">
            <a:avLst/>
          </a:prstGeom>
        </p:spPr>
        <p:txBody>
          <a:bodyPr wrap="square" lIns="91440" tIns="45720" rIns="91440" bIns="45720" rtlCol="0">
            <a:noAutofit/>
          </a:bodyPr>
          <a:lstStyle/>
          <a:p>
            <a:pPr marL="342900" indent="-342900">
              <a:lnSpc>
                <a:spcPct val="105000"/>
              </a:lnSpc>
              <a:spcBef>
                <a:spcPts val="1000"/>
              </a:spcBef>
              <a:buFont typeface="Arial" panose="020B0604020202020204" pitchFamily="34" charset="0"/>
              <a:buChar char="•"/>
              <a:defRPr/>
            </a:pPr>
            <a:r>
              <a:rPr lang="zh-TW"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螢幕</a:t>
            </a: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作為音箱購物顯示器</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對電視上出現之商品以圖搜圖</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例：韓劇女主角</a:t>
            </a:r>
            <a:r>
              <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rPr>
              <a:t>Gucci</a:t>
            </a: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包</a:t>
            </a:r>
            <a:endParaRPr kumimoji="0" lang="en-US" altLang="zh-TW" sz="1800" b="0" i="0" u="none" strike="noStrike" kern="1200" cap="none" spc="0" normalizeH="0" baseline="0" noProof="0" dirty="0">
              <a:ln>
                <a:noFill/>
              </a:ln>
              <a:solidFill>
                <a:srgbClr val="000000"/>
              </a:solidFill>
              <a:effectLst/>
              <a:uLnTx/>
              <a:uFillTx/>
              <a:latin typeface="Microsoft JhengHei Light" panose="020B0304030504040204" pitchFamily="34" charset="-120"/>
              <a:ea typeface="Microsoft JhengHei Light" panose="020B0304030504040204" pitchFamily="34" charset="-120"/>
              <a:cs typeface="IBM Plex Sans" charset="0"/>
            </a:endParaRPr>
          </a:p>
        </p:txBody>
      </p:sp>
      <p:sp>
        <p:nvSpPr>
          <p:cNvPr id="36" name="Text Placeholder 5">
            <a:extLst>
              <a:ext uri="{FF2B5EF4-FFF2-40B4-BE49-F238E27FC236}">
                <a16:creationId xmlns:a16="http://schemas.microsoft.com/office/drawing/2014/main" id="{F95DFFBE-873D-411E-8D07-31FB2736A7BD}"/>
              </a:ext>
            </a:extLst>
          </p:cNvPr>
          <p:cNvSpPr>
            <a:spLocks noGrp="1"/>
          </p:cNvSpPr>
          <p:nvPr>
            <p:ph type="body" sz="quarter" idx="11"/>
          </p:nvPr>
        </p:nvSpPr>
        <p:spPr>
          <a:xfrm>
            <a:off x="457200" y="265176"/>
            <a:ext cx="6583680" cy="274320"/>
          </a:xfrm>
        </p:spPr>
        <p:txBody>
          <a:bodyPr/>
          <a:lstStyle/>
          <a:p>
            <a:r>
              <a:rPr lang="zh-CN" altLang="en-US" dirty="0">
                <a:latin typeface="Microsoft JhengHei Light" panose="020B0304030504040204" pitchFamily="34" charset="-120"/>
                <a:ea typeface="Microsoft JhengHei Light" panose="020B0304030504040204" pitchFamily="34" charset="-120"/>
              </a:rPr>
              <a:t>語音購物</a:t>
            </a:r>
            <a:r>
              <a:rPr lang="zh-TW" altLang="en-US" dirty="0">
                <a:latin typeface="Microsoft JhengHei Light" panose="020B0304030504040204" pitchFamily="34" charset="-120"/>
                <a:ea typeface="Microsoft JhengHei Light" panose="020B0304030504040204" pitchFamily="34" charset="-120"/>
              </a:rPr>
              <a:t> </a:t>
            </a:r>
            <a:r>
              <a:rPr lang="en-US" altLang="zh-CN" dirty="0">
                <a:latin typeface="Microsoft JhengHei Light" panose="020B0304030504040204" pitchFamily="34" charset="-120"/>
                <a:ea typeface="Microsoft JhengHei Light" panose="020B0304030504040204" pitchFamily="34" charset="-120"/>
              </a:rPr>
              <a:t>3</a:t>
            </a:r>
            <a:r>
              <a:rPr lang="zh-TW" altLang="en-US"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階段</a:t>
            </a:r>
            <a:endParaRPr lang="en-US" dirty="0">
              <a:latin typeface="Microsoft JhengHei Light" panose="020B0304030504040204" pitchFamily="34" charset="-120"/>
              <a:ea typeface="Microsoft JhengHei Light" panose="020B0304030504040204" pitchFamily="34" charset="-120"/>
            </a:endParaRPr>
          </a:p>
        </p:txBody>
      </p:sp>
      <p:sp>
        <p:nvSpPr>
          <p:cNvPr id="38" name="Title 4">
            <a:extLst>
              <a:ext uri="{FF2B5EF4-FFF2-40B4-BE49-F238E27FC236}">
                <a16:creationId xmlns:a16="http://schemas.microsoft.com/office/drawing/2014/main" id="{3B721B9B-0149-4C33-A91D-9DB83399A446}"/>
              </a:ext>
            </a:extLst>
          </p:cNvPr>
          <p:cNvSpPr txBox="1">
            <a:spLocks/>
          </p:cNvSpPr>
          <p:nvPr/>
        </p:nvSpPr>
        <p:spPr>
          <a:xfrm>
            <a:off x="457200" y="640080"/>
            <a:ext cx="13716000" cy="114300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a:lstStyle>
          <a:p>
            <a:r>
              <a:rPr lang="zh-CN" altLang="en-US" b="1" dirty="0">
                <a:latin typeface="Microsoft JhengHei Light" panose="020B0304030504040204" pitchFamily="34" charset="-120"/>
                <a:ea typeface="Microsoft JhengHei Light" panose="020B0304030504040204" pitchFamily="34" charset="-120"/>
              </a:rPr>
              <a:t>台哥大以</a:t>
            </a:r>
            <a:r>
              <a:rPr lang="zh-TW" altLang="en-US" b="1" dirty="0">
                <a:latin typeface="Microsoft JhengHei Light" panose="020B0304030504040204" pitchFamily="34" charset="-120"/>
                <a:ea typeface="Microsoft JhengHei Light" panose="020B0304030504040204" pitchFamily="34" charset="-120"/>
              </a:rPr>
              <a:t>智慧音箱</a:t>
            </a:r>
            <a:r>
              <a:rPr lang="zh-CN" altLang="en-US" b="1" dirty="0">
                <a:latin typeface="Microsoft JhengHei Light" panose="020B0304030504040204" pitchFamily="34" charset="-120"/>
                <a:ea typeface="Microsoft JhengHei Light" panose="020B0304030504040204" pitchFamily="34" charset="-120"/>
              </a:rPr>
              <a:t>作為</a:t>
            </a:r>
            <a:r>
              <a:rPr lang="zh-TW" altLang="en-US" b="1" dirty="0">
                <a:latin typeface="Microsoft JhengHei Light" panose="020B0304030504040204" pitchFamily="34" charset="-120"/>
                <a:ea typeface="Microsoft JhengHei Light" panose="020B0304030504040204" pitchFamily="34" charset="-120"/>
              </a:rPr>
              <a:t>入口</a:t>
            </a:r>
            <a:r>
              <a:rPr lang="zh-CN" altLang="en-US" b="1" dirty="0">
                <a:latin typeface="Microsoft JhengHei Light" panose="020B0304030504040204" pitchFamily="34" charset="-120"/>
                <a:ea typeface="Microsoft JhengHei Light" panose="020B0304030504040204" pitchFamily="34" charset="-120"/>
              </a:rPr>
              <a:t>，</a:t>
            </a:r>
            <a:r>
              <a:rPr lang="zh-TW" altLang="en-US" b="1" dirty="0">
                <a:latin typeface="Microsoft JhengHei Light" panose="020B0304030504040204" pitchFamily="34" charset="-120"/>
                <a:ea typeface="Microsoft JhengHei Light" panose="020B0304030504040204" pitchFamily="34" charset="-120"/>
              </a:rPr>
              <a:t>透過「語音購物</a:t>
            </a:r>
            <a:r>
              <a:rPr lang="en-US" altLang="zh-TW" b="1" dirty="0">
                <a:latin typeface="Microsoft JhengHei Light" panose="020B0304030504040204" pitchFamily="34" charset="-120"/>
                <a:ea typeface="Microsoft JhengHei Light" panose="020B0304030504040204" pitchFamily="34" charset="-120"/>
              </a:rPr>
              <a:t>3</a:t>
            </a:r>
            <a:r>
              <a:rPr lang="zh-TW" altLang="en-US" b="1" dirty="0">
                <a:latin typeface="Microsoft JhengHei Light" panose="020B0304030504040204" pitchFamily="34" charset="-120"/>
                <a:ea typeface="Microsoft JhengHei Light" panose="020B0304030504040204" pitchFamily="34" charset="-120"/>
              </a:rPr>
              <a:t>階段」</a:t>
            </a:r>
            <a:r>
              <a:rPr lang="zh-CN" altLang="en-US" b="1" dirty="0">
                <a:latin typeface="Microsoft JhengHei Light" panose="020B0304030504040204" pitchFamily="34" charset="-120"/>
                <a:ea typeface="Microsoft JhengHei Light" panose="020B0304030504040204" pitchFamily="34" charset="-120"/>
              </a:rPr>
              <a:t>推動消費與互動習慣之改變</a:t>
            </a:r>
            <a:endParaRPr lang="en-US" b="1" dirty="0">
              <a:latin typeface="Microsoft JhengHei Light" panose="020B0304030504040204" pitchFamily="34" charset="-120"/>
              <a:ea typeface="Microsoft JhengHei Light" panose="020B0304030504040204" pitchFamily="34" charset="-120"/>
            </a:endParaRPr>
          </a:p>
        </p:txBody>
      </p:sp>
      <p:sp>
        <p:nvSpPr>
          <p:cNvPr id="39" name="Rectangle 14">
            <a:extLst>
              <a:ext uri="{FF2B5EF4-FFF2-40B4-BE49-F238E27FC236}">
                <a16:creationId xmlns:a16="http://schemas.microsoft.com/office/drawing/2014/main" id="{167610F5-92FF-4047-BCF6-D22CAEF97859}"/>
              </a:ext>
            </a:extLst>
          </p:cNvPr>
          <p:cNvSpPr/>
          <p:nvPr/>
        </p:nvSpPr>
        <p:spPr>
          <a:xfrm>
            <a:off x="7128191" y="3628959"/>
            <a:ext cx="3001779" cy="691310"/>
          </a:xfrm>
          <a:prstGeom prst="rect">
            <a:avLst/>
          </a:prstGeom>
          <a:solidFill>
            <a:srgbClr val="0039B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41" name="箭號: 五邊形 40">
            <a:extLst>
              <a:ext uri="{FF2B5EF4-FFF2-40B4-BE49-F238E27FC236}">
                <a16:creationId xmlns:a16="http://schemas.microsoft.com/office/drawing/2014/main" id="{F084DD60-334E-4C64-AD04-12761F3EA060}"/>
              </a:ext>
            </a:extLst>
          </p:cNvPr>
          <p:cNvSpPr/>
          <p:nvPr/>
        </p:nvSpPr>
        <p:spPr>
          <a:xfrm>
            <a:off x="6487247" y="4515250"/>
            <a:ext cx="383342" cy="1455785"/>
          </a:xfrm>
          <a:prstGeom prst="homePlate">
            <a:avLst>
              <a:gd name="adj" fmla="val 100000"/>
            </a:avLst>
          </a:prstGeom>
          <a:solidFill>
            <a:srgbClr val="0039B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sz="2000" dirty="0">
              <a:latin typeface="Microsoft JhengHei Light" panose="020B0304030504040204" pitchFamily="34" charset="-120"/>
              <a:ea typeface="Microsoft JhengHei Light" panose="020B0304030504040204" pitchFamily="34" charset="-120"/>
            </a:endParaRPr>
          </a:p>
        </p:txBody>
      </p:sp>
      <p:sp>
        <p:nvSpPr>
          <p:cNvPr id="55" name="Rectangle 14">
            <a:extLst>
              <a:ext uri="{FF2B5EF4-FFF2-40B4-BE49-F238E27FC236}">
                <a16:creationId xmlns:a16="http://schemas.microsoft.com/office/drawing/2014/main" id="{78EF37FD-1422-401C-A29D-964A513ECAAA}"/>
              </a:ext>
            </a:extLst>
          </p:cNvPr>
          <p:cNvSpPr/>
          <p:nvPr/>
        </p:nvSpPr>
        <p:spPr>
          <a:xfrm>
            <a:off x="7123416" y="4316835"/>
            <a:ext cx="2991943" cy="2502174"/>
          </a:xfrm>
          <a:prstGeom prst="rect">
            <a:avLst/>
          </a:prstGeom>
          <a:solidFill>
            <a:schemeClr val="accent2">
              <a:lumMod val="20000"/>
              <a:lumOff val="80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endParaRPr lang="en-US" sz="2000" dirty="0">
              <a:solidFill>
                <a:srgbClr val="051243"/>
              </a:solidFill>
              <a:latin typeface="Microsoft JhengHei Light" panose="020B0304030504040204" pitchFamily="34" charset="-120"/>
              <a:ea typeface="Microsoft JhengHei Light" panose="020B0304030504040204" pitchFamily="34" charset="-120"/>
            </a:endParaRPr>
          </a:p>
        </p:txBody>
      </p:sp>
      <p:sp>
        <p:nvSpPr>
          <p:cNvPr id="56" name="矩形 38">
            <a:extLst>
              <a:ext uri="{FF2B5EF4-FFF2-40B4-BE49-F238E27FC236}">
                <a16:creationId xmlns:a16="http://schemas.microsoft.com/office/drawing/2014/main" id="{D0A3B908-3E98-47A9-A443-2688CF7589CD}"/>
              </a:ext>
            </a:extLst>
          </p:cNvPr>
          <p:cNvSpPr/>
          <p:nvPr/>
        </p:nvSpPr>
        <p:spPr>
          <a:xfrm>
            <a:off x="7128402" y="3801157"/>
            <a:ext cx="2991943" cy="40011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dirty="0">
                <a:solidFill>
                  <a:schemeClr val="bg2"/>
                </a:solidFill>
                <a:latin typeface="Microsoft JhengHei" panose="020B0604030504040204" pitchFamily="34" charset="-120"/>
                <a:ea typeface="Microsoft JhengHei" panose="020B0604030504040204" pitchFamily="34" charset="-120"/>
              </a:rPr>
              <a:t>階段</a:t>
            </a:r>
            <a:r>
              <a:rPr kumimoji="1" lang="en-US" altLang="zh-CN" sz="2000" b="1" dirty="0">
                <a:solidFill>
                  <a:schemeClr val="bg2"/>
                </a:solidFill>
                <a:latin typeface="Microsoft JhengHei" panose="020B0604030504040204" pitchFamily="34" charset="-120"/>
                <a:ea typeface="Microsoft JhengHei" panose="020B0604030504040204" pitchFamily="34" charset="-120"/>
              </a:rPr>
              <a:t>2 – </a:t>
            </a:r>
            <a:r>
              <a:rPr kumimoji="1" lang="zh-CN" altLang="en-US" sz="2000" b="1" dirty="0">
                <a:solidFill>
                  <a:schemeClr val="bg2"/>
                </a:solidFill>
                <a:latin typeface="Microsoft JhengHei" panose="020B0604030504040204" pitchFamily="34" charset="-120"/>
                <a:ea typeface="Microsoft JhengHei" panose="020B0604030504040204" pitchFamily="34" charset="-120"/>
              </a:rPr>
              <a:t>音箱更聰明</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p:txBody>
      </p:sp>
      <p:sp>
        <p:nvSpPr>
          <p:cNvPr id="57" name="文字方塊 35">
            <a:extLst>
              <a:ext uri="{FF2B5EF4-FFF2-40B4-BE49-F238E27FC236}">
                <a16:creationId xmlns:a16="http://schemas.microsoft.com/office/drawing/2014/main" id="{04DE8F72-76E7-44B7-B16F-772597DA70BF}"/>
              </a:ext>
            </a:extLst>
          </p:cNvPr>
          <p:cNvSpPr txBox="1"/>
          <p:nvPr/>
        </p:nvSpPr>
        <p:spPr>
          <a:xfrm>
            <a:off x="7156433" y="4468740"/>
            <a:ext cx="2935880" cy="2004614"/>
          </a:xfrm>
          <a:prstGeom prst="rect">
            <a:avLst/>
          </a:prstGeom>
        </p:spPr>
        <p:txBody>
          <a:bodyPr wrap="square" lIns="91440" tIns="45720" rIns="91440" bIns="45720" rtlCol="0">
            <a:noAutofit/>
          </a:bodyPr>
          <a:lstStyle/>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透過互動實時推薦</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鎖定曾搜尋之商品</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主動行銷：折價券發放、精準推播</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例：美白精華液</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endParaRPr kumimoji="0" lang="en-US" altLang="zh-TW" sz="1800" b="0" i="0" u="none" strike="noStrike" kern="1200" cap="none" spc="0" normalizeH="0" baseline="0" noProof="0" dirty="0">
              <a:ln>
                <a:noFill/>
              </a:ln>
              <a:solidFill>
                <a:srgbClr val="000000"/>
              </a:solidFill>
              <a:effectLst/>
              <a:uLnTx/>
              <a:uFillTx/>
              <a:latin typeface="Microsoft JhengHei Light" panose="020B0304030504040204" pitchFamily="34" charset="-120"/>
              <a:ea typeface="Microsoft JhengHei Light" panose="020B0304030504040204" pitchFamily="34" charset="-120"/>
              <a:cs typeface="IBM Plex Sans" charset="0"/>
            </a:endParaRPr>
          </a:p>
        </p:txBody>
      </p:sp>
      <p:grpSp>
        <p:nvGrpSpPr>
          <p:cNvPr id="58" name="Group 57">
            <a:extLst>
              <a:ext uri="{FF2B5EF4-FFF2-40B4-BE49-F238E27FC236}">
                <a16:creationId xmlns:a16="http://schemas.microsoft.com/office/drawing/2014/main" id="{0DF073E9-09E3-4EAB-B59C-DD892A9411A5}"/>
              </a:ext>
            </a:extLst>
          </p:cNvPr>
          <p:cNvGrpSpPr/>
          <p:nvPr/>
        </p:nvGrpSpPr>
        <p:grpSpPr>
          <a:xfrm>
            <a:off x="447574" y="2011680"/>
            <a:ext cx="2508988" cy="1254200"/>
            <a:chOff x="447574" y="5927847"/>
            <a:chExt cx="2508988" cy="1254200"/>
          </a:xfrm>
        </p:grpSpPr>
        <p:sp>
          <p:nvSpPr>
            <p:cNvPr id="59" name="Rectangle 29">
              <a:extLst>
                <a:ext uri="{FF2B5EF4-FFF2-40B4-BE49-F238E27FC236}">
                  <a16:creationId xmlns:a16="http://schemas.microsoft.com/office/drawing/2014/main" id="{A406304B-B1DC-4790-A69C-26E7C7984BAE}"/>
                </a:ext>
              </a:extLst>
            </p:cNvPr>
            <p:cNvSpPr/>
            <p:nvPr/>
          </p:nvSpPr>
          <p:spPr>
            <a:xfrm>
              <a:off x="447574" y="5927847"/>
              <a:ext cx="2508988" cy="1254200"/>
            </a:xfrm>
            <a:prstGeom prst="rect">
              <a:avLst/>
            </a:prstGeom>
            <a:solidFill>
              <a:srgbClr val="3D3D3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60" name="矩形 70">
              <a:extLst>
                <a:ext uri="{FF2B5EF4-FFF2-40B4-BE49-F238E27FC236}">
                  <a16:creationId xmlns:a16="http://schemas.microsoft.com/office/drawing/2014/main" id="{16C42F63-1158-4386-A4F6-64CBCA7ABB4E}"/>
                </a:ext>
              </a:extLst>
            </p:cNvPr>
            <p:cNvSpPr/>
            <p:nvPr/>
          </p:nvSpPr>
          <p:spPr>
            <a:xfrm>
              <a:off x="846699" y="6358163"/>
              <a:ext cx="1691489" cy="393569"/>
            </a:xfrm>
            <a:prstGeom prst="rect">
              <a:avLst/>
            </a:prstGeom>
          </p:spPr>
          <p:txBody>
            <a:bodyPr wrap="none" anchor="ctr">
              <a:spAutoFit/>
            </a:bodyPr>
            <a:lstStyle/>
            <a:p>
              <a:pPr algn="ctr">
                <a:lnSpc>
                  <a:spcPct val="105000"/>
                </a:lnSpc>
                <a:spcBef>
                  <a:spcPts val="1000"/>
                </a:spcBef>
              </a:pPr>
              <a:r>
                <a:rPr lang="en-US" altLang="zh-CN" sz="2000" b="1" u="sng" dirty="0">
                  <a:solidFill>
                    <a:schemeClr val="bg2"/>
                  </a:solidFill>
                  <a:latin typeface="Microsoft JhengHei" panose="020B0604030504040204" pitchFamily="34" charset="-120"/>
                  <a:ea typeface="Microsoft JhengHei" panose="020B0604030504040204" pitchFamily="34" charset="-120"/>
                  <a:cs typeface="IBM Plex Sans" charset="0"/>
                </a:rPr>
                <a:t>MOMO </a:t>
              </a:r>
              <a:r>
                <a:rPr lang="zh-CN" altLang="en-US" sz="2000" b="1" u="sng" dirty="0">
                  <a:solidFill>
                    <a:schemeClr val="bg2"/>
                  </a:solidFill>
                  <a:latin typeface="Microsoft JhengHei" panose="020B0604030504040204" pitchFamily="34" charset="-120"/>
                  <a:ea typeface="Microsoft JhengHei" panose="020B0604030504040204" pitchFamily="34" charset="-120"/>
                  <a:cs typeface="IBM Plex Sans" charset="0"/>
                </a:rPr>
                <a:t>客群</a:t>
              </a:r>
              <a:endParaRPr lang="en-US" altLang="zh-TW" sz="2000" b="1" u="sng" dirty="0">
                <a:solidFill>
                  <a:schemeClr val="bg2"/>
                </a:solidFill>
                <a:latin typeface="Microsoft JhengHei" panose="020B0604030504040204" pitchFamily="34" charset="-120"/>
                <a:ea typeface="Microsoft JhengHei" panose="020B0604030504040204" pitchFamily="34" charset="-120"/>
                <a:cs typeface="IBM Plex Sans" charset="0"/>
              </a:endParaRPr>
            </a:p>
          </p:txBody>
        </p:sp>
      </p:grpSp>
      <p:grpSp>
        <p:nvGrpSpPr>
          <p:cNvPr id="61" name="Group 60">
            <a:extLst>
              <a:ext uri="{FF2B5EF4-FFF2-40B4-BE49-F238E27FC236}">
                <a16:creationId xmlns:a16="http://schemas.microsoft.com/office/drawing/2014/main" id="{D2DCDA65-E483-4F33-A1F7-95352A76C72C}"/>
              </a:ext>
            </a:extLst>
          </p:cNvPr>
          <p:cNvGrpSpPr/>
          <p:nvPr/>
        </p:nvGrpSpPr>
        <p:grpSpPr>
          <a:xfrm>
            <a:off x="3086388" y="2013152"/>
            <a:ext cx="11067621" cy="1252728"/>
            <a:chOff x="3086388" y="5929319"/>
            <a:chExt cx="11067621" cy="1252728"/>
          </a:xfrm>
        </p:grpSpPr>
        <p:sp>
          <p:nvSpPr>
            <p:cNvPr id="62" name="Rectangle 61">
              <a:extLst>
                <a:ext uri="{FF2B5EF4-FFF2-40B4-BE49-F238E27FC236}">
                  <a16:creationId xmlns:a16="http://schemas.microsoft.com/office/drawing/2014/main" id="{0346B0D1-96EF-4668-838B-54941D310DC5}"/>
                </a:ext>
              </a:extLst>
            </p:cNvPr>
            <p:cNvSpPr/>
            <p:nvPr/>
          </p:nvSpPr>
          <p:spPr>
            <a:xfrm>
              <a:off x="3086388" y="5929319"/>
              <a:ext cx="10898655" cy="1252728"/>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grpSp>
          <p:nvGrpSpPr>
            <p:cNvPr id="63" name="Group 62">
              <a:extLst>
                <a:ext uri="{FF2B5EF4-FFF2-40B4-BE49-F238E27FC236}">
                  <a16:creationId xmlns:a16="http://schemas.microsoft.com/office/drawing/2014/main" id="{BA6AD27D-844F-4F61-9663-7F2BE6F5CC82}"/>
                </a:ext>
              </a:extLst>
            </p:cNvPr>
            <p:cNvGrpSpPr/>
            <p:nvPr/>
          </p:nvGrpSpPr>
          <p:grpSpPr>
            <a:xfrm>
              <a:off x="3311359" y="6016860"/>
              <a:ext cx="10842650" cy="1040850"/>
              <a:chOff x="3311359" y="6016860"/>
              <a:chExt cx="10842650" cy="1040850"/>
            </a:xfrm>
          </p:grpSpPr>
          <p:grpSp>
            <p:nvGrpSpPr>
              <p:cNvPr id="67" name="Group 66">
                <a:extLst>
                  <a:ext uri="{FF2B5EF4-FFF2-40B4-BE49-F238E27FC236}">
                    <a16:creationId xmlns:a16="http://schemas.microsoft.com/office/drawing/2014/main" id="{F0A70D54-737E-40A8-A709-E9C5CD8C8CB4}"/>
                  </a:ext>
                </a:extLst>
              </p:cNvPr>
              <p:cNvGrpSpPr/>
              <p:nvPr/>
            </p:nvGrpSpPr>
            <p:grpSpPr>
              <a:xfrm>
                <a:off x="3316198" y="6016860"/>
                <a:ext cx="10837811" cy="482009"/>
                <a:chOff x="3316198" y="6016860"/>
                <a:chExt cx="10837811" cy="482009"/>
              </a:xfrm>
            </p:grpSpPr>
            <p:sp>
              <p:nvSpPr>
                <p:cNvPr id="70" name="文字方塊 71">
                  <a:extLst>
                    <a:ext uri="{FF2B5EF4-FFF2-40B4-BE49-F238E27FC236}">
                      <a16:creationId xmlns:a16="http://schemas.microsoft.com/office/drawing/2014/main" id="{3D2C3050-A9D6-46BA-8C4A-B1C22F0E2054}"/>
                    </a:ext>
                  </a:extLst>
                </p:cNvPr>
                <p:cNvSpPr txBox="1"/>
                <p:nvPr/>
              </p:nvSpPr>
              <p:spPr>
                <a:xfrm>
                  <a:off x="4559388" y="6016860"/>
                  <a:ext cx="9594621" cy="482009"/>
                </a:xfrm>
                <a:prstGeom prst="rect">
                  <a:avLst/>
                </a:prstGeom>
              </p:spPr>
              <p:txBody>
                <a:bodyPr wrap="none" lIns="91440" tIns="45720" rIns="91440" bIns="45720" rtlCol="0" anchor="ctr">
                  <a:noAutofit/>
                </a:bodyPr>
                <a:lstStyle/>
                <a:p>
                  <a:r>
                    <a:rPr lang="zh-CN" altLang="en-US" sz="1800" dirty="0">
                      <a:solidFill>
                        <a:schemeClr val="tx1"/>
                      </a:solidFill>
                      <a:latin typeface="Microsoft JhengHei Light" panose="020B0304030504040204" pitchFamily="34" charset="-120"/>
                      <a:ea typeface="Microsoft JhengHei Light" panose="020B0304030504040204" pitchFamily="34" charset="-120"/>
                      <a:cs typeface="IBM Plex Sans" charset="0"/>
                    </a:rPr>
                    <a:t>高購買能力且經濟獨立之女性、家庭主要購買決策者</a:t>
                  </a:r>
                  <a:endParaRPr lang="zh-TW" altLang="en-US" sz="1800" dirty="0">
                    <a:solidFill>
                      <a:schemeClr val="tx1"/>
                    </a:solidFill>
                    <a:latin typeface="Microsoft JhengHei Light" panose="020B0304030504040204" pitchFamily="34" charset="-120"/>
                    <a:ea typeface="Microsoft JhengHei Light" panose="020B0304030504040204" pitchFamily="34" charset="-120"/>
                    <a:cs typeface="IBM Plex Sans" charset="0"/>
                  </a:endParaRPr>
                </a:p>
              </p:txBody>
            </p:sp>
            <p:sp>
              <p:nvSpPr>
                <p:cNvPr id="71" name="Rectangle 6">
                  <a:extLst>
                    <a:ext uri="{FF2B5EF4-FFF2-40B4-BE49-F238E27FC236}">
                      <a16:creationId xmlns:a16="http://schemas.microsoft.com/office/drawing/2014/main" id="{0D257FB4-B0B3-4EE3-8BD7-4CE468A23F65}"/>
                    </a:ext>
                  </a:extLst>
                </p:cNvPr>
                <p:cNvSpPr/>
                <p:nvPr/>
              </p:nvSpPr>
              <p:spPr>
                <a:xfrm>
                  <a:off x="3316198" y="6035040"/>
                  <a:ext cx="1074225" cy="438912"/>
                </a:xfrm>
                <a:prstGeom prst="rect">
                  <a:avLst/>
                </a:prstGeom>
                <a:solidFill>
                  <a:srgbClr val="3D3D3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2000" b="1" dirty="0">
                      <a:solidFill>
                        <a:schemeClr val="bg2"/>
                      </a:solidFill>
                      <a:latin typeface="Microsoft JhengHei" panose="020B0604030504040204" pitchFamily="34" charset="-120"/>
                      <a:ea typeface="Microsoft JhengHei" panose="020B0604030504040204" pitchFamily="34" charset="-120"/>
                    </a:rPr>
                    <a:t>族群</a:t>
                  </a:r>
                  <a:endParaRPr lang="zh-TW" altLang="en-US" sz="2000" b="1" dirty="0">
                    <a:solidFill>
                      <a:schemeClr val="bg2"/>
                    </a:solidFill>
                    <a:latin typeface="Microsoft JhengHei" panose="020B0604030504040204" pitchFamily="34" charset="-120"/>
                    <a:ea typeface="Microsoft JhengHei" panose="020B0604030504040204" pitchFamily="34" charset="-120"/>
                  </a:endParaRPr>
                </a:p>
              </p:txBody>
            </p:sp>
          </p:grpSp>
          <p:sp>
            <p:nvSpPr>
              <p:cNvPr id="68" name="Rectangle 6">
                <a:extLst>
                  <a:ext uri="{FF2B5EF4-FFF2-40B4-BE49-F238E27FC236}">
                    <a16:creationId xmlns:a16="http://schemas.microsoft.com/office/drawing/2014/main" id="{0295C044-8F8C-4735-86B7-D4EEFD14E749}"/>
                  </a:ext>
                </a:extLst>
              </p:cNvPr>
              <p:cNvSpPr/>
              <p:nvPr/>
            </p:nvSpPr>
            <p:spPr>
              <a:xfrm>
                <a:off x="3311359" y="6618798"/>
                <a:ext cx="1074225" cy="438912"/>
              </a:xfrm>
              <a:prstGeom prst="rect">
                <a:avLst/>
              </a:prstGeom>
              <a:solidFill>
                <a:srgbClr val="3D3D3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2000" b="1" dirty="0">
                    <a:solidFill>
                      <a:schemeClr val="bg2"/>
                    </a:solidFill>
                    <a:latin typeface="Microsoft JhengHei" panose="020B0604030504040204" pitchFamily="34" charset="-120"/>
                    <a:ea typeface="Microsoft JhengHei" panose="020B0604030504040204" pitchFamily="34" charset="-120"/>
                  </a:rPr>
                  <a:t>特徵</a:t>
                </a:r>
                <a:endParaRPr lang="zh-TW" alt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69" name="Rectangle 68">
                <a:extLst>
                  <a:ext uri="{FF2B5EF4-FFF2-40B4-BE49-F238E27FC236}">
                    <a16:creationId xmlns:a16="http://schemas.microsoft.com/office/drawing/2014/main" id="{49A449A9-38CA-4C52-BE2C-C5E6331467BF}"/>
                  </a:ext>
                </a:extLst>
              </p:cNvPr>
              <p:cNvSpPr/>
              <p:nvPr/>
            </p:nvSpPr>
            <p:spPr>
              <a:xfrm>
                <a:off x="4559388" y="6628636"/>
                <a:ext cx="9594621" cy="369332"/>
              </a:xfrm>
              <a:prstGeom prst="rect">
                <a:avLst/>
              </a:prstGeom>
            </p:spPr>
            <p:txBody>
              <a:bodyPr wrap="square">
                <a:spAutoFit/>
              </a:bodyPr>
              <a:lstStyle/>
              <a:p>
                <a:r>
                  <a:rPr lang="zh-CN" altLang="en-US" sz="1800" dirty="0">
                    <a:latin typeface="Microsoft JhengHei Light" panose="020B0304030504040204" pitchFamily="34" charset="-120"/>
                    <a:ea typeface="Microsoft JhengHei Light" panose="020B0304030504040204" pitchFamily="34" charset="-120"/>
                    <a:cs typeface="IBM Plex Sans" charset="0"/>
                  </a:rPr>
                  <a:t>價格敏感度高、優惠與促銷活動觸動率高、重視服務</a:t>
                </a:r>
                <a:endParaRPr lang="en-US" sz="1800" dirty="0">
                  <a:latin typeface="Microsoft JhengHei Light" panose="020B0304030504040204" pitchFamily="34" charset="-120"/>
                  <a:ea typeface="Microsoft JhengHei Light" panose="020B0304030504040204" pitchFamily="34" charset="-120"/>
                </a:endParaRPr>
              </a:p>
            </p:txBody>
          </p:sp>
        </p:grpSp>
      </p:grpSp>
      <p:grpSp>
        <p:nvGrpSpPr>
          <p:cNvPr id="72" name="Group 71">
            <a:extLst>
              <a:ext uri="{FF2B5EF4-FFF2-40B4-BE49-F238E27FC236}">
                <a16:creationId xmlns:a16="http://schemas.microsoft.com/office/drawing/2014/main" id="{14149F00-39A1-4BF1-BE90-9A2E977A1A13}"/>
              </a:ext>
            </a:extLst>
          </p:cNvPr>
          <p:cNvGrpSpPr/>
          <p:nvPr/>
        </p:nvGrpSpPr>
        <p:grpSpPr>
          <a:xfrm>
            <a:off x="457200" y="3674889"/>
            <a:ext cx="2508989" cy="3147554"/>
            <a:chOff x="457200" y="3674889"/>
            <a:chExt cx="2508989" cy="3147554"/>
          </a:xfrm>
          <a:solidFill>
            <a:srgbClr val="0039BE"/>
          </a:solidFill>
        </p:grpSpPr>
        <p:sp>
          <p:nvSpPr>
            <p:cNvPr id="73" name="Rectangle 72">
              <a:extLst>
                <a:ext uri="{FF2B5EF4-FFF2-40B4-BE49-F238E27FC236}">
                  <a16:creationId xmlns:a16="http://schemas.microsoft.com/office/drawing/2014/main" id="{9B595A5B-B7BD-4A05-AE03-AD55FC0BF4F7}"/>
                </a:ext>
              </a:extLst>
            </p:cNvPr>
            <p:cNvSpPr/>
            <p:nvPr/>
          </p:nvSpPr>
          <p:spPr>
            <a:xfrm>
              <a:off x="457200" y="3674889"/>
              <a:ext cx="2508989" cy="3147554"/>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74" name="矩形 25">
              <a:extLst>
                <a:ext uri="{FF2B5EF4-FFF2-40B4-BE49-F238E27FC236}">
                  <a16:creationId xmlns:a16="http://schemas.microsoft.com/office/drawing/2014/main" id="{F8709A0F-01D1-4173-BB5C-3295A33F6D59}"/>
                </a:ext>
              </a:extLst>
            </p:cNvPr>
            <p:cNvSpPr/>
            <p:nvPr/>
          </p:nvSpPr>
          <p:spPr>
            <a:xfrm>
              <a:off x="585426" y="4600476"/>
              <a:ext cx="2252540" cy="1296381"/>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dirty="0">
                  <a:solidFill>
                    <a:schemeClr val="bg2"/>
                  </a:solidFill>
                  <a:latin typeface="Microsoft JhengHei" panose="020B0604030504040204" pitchFamily="34" charset="-120"/>
                  <a:ea typeface="Microsoft JhengHei" panose="020B0604030504040204" pitchFamily="34" charset="-120"/>
                </a:rPr>
                <a:t>語音 </a:t>
              </a:r>
              <a:r>
                <a:rPr kumimoji="1" lang="en-US" altLang="zh-CN" sz="2000" b="1" dirty="0">
                  <a:solidFill>
                    <a:schemeClr val="bg2"/>
                  </a:solidFill>
                  <a:latin typeface="Microsoft JhengHei" panose="020B0604030504040204" pitchFamily="34" charset="-120"/>
                  <a:ea typeface="Microsoft JhengHei" panose="020B0604030504040204" pitchFamily="34" charset="-120"/>
                </a:rPr>
                <a:t>MOMO </a:t>
              </a:r>
              <a:r>
                <a:rPr kumimoji="1" lang="zh-CN" altLang="en-US" sz="2000" b="1" dirty="0">
                  <a:solidFill>
                    <a:schemeClr val="bg2"/>
                  </a:solidFill>
                  <a:latin typeface="Microsoft JhengHei" panose="020B0604030504040204" pitchFamily="34" charset="-120"/>
                  <a:ea typeface="Microsoft JhengHei" panose="020B0604030504040204" pitchFamily="34" charset="-120"/>
                </a:rPr>
                <a:t>購物</a:t>
              </a:r>
              <a:endParaRPr kumimoji="1" lang="en-US" altLang="zh-CN" sz="2000" b="1" dirty="0">
                <a:solidFill>
                  <a:schemeClr val="bg2"/>
                </a:solidFill>
                <a:latin typeface="Microsoft JhengHei" panose="020B0604030504040204" pitchFamily="34" charset="-120"/>
                <a:ea typeface="Microsoft JhengHei" panose="020B0604030504040204" pitchFamily="34" charset="-120"/>
              </a:endParaRPr>
            </a:p>
            <a:p>
              <a:pPr algn="ctr"/>
              <a:r>
                <a:rPr kumimoji="1" lang="en-US" altLang="zh-TW" sz="2000" b="1" dirty="0">
                  <a:solidFill>
                    <a:schemeClr val="bg2"/>
                  </a:solidFill>
                  <a:latin typeface="Microsoft JhengHei" panose="020B0604030504040204" pitchFamily="34" charset="-120"/>
                  <a:ea typeface="Microsoft JhengHei" panose="020B0604030504040204" pitchFamily="34" charset="-120"/>
                </a:rPr>
                <a:t>3 </a:t>
              </a:r>
              <a:r>
                <a:rPr kumimoji="1" lang="zh-TW" altLang="en-US" sz="2000" b="1" dirty="0">
                  <a:solidFill>
                    <a:schemeClr val="bg2"/>
                  </a:solidFill>
                  <a:latin typeface="Microsoft JhengHei" panose="020B0604030504040204" pitchFamily="34" charset="-120"/>
                  <a:ea typeface="Microsoft JhengHei" panose="020B0604030504040204" pitchFamily="34" charset="-120"/>
                </a:rPr>
                <a:t>階段</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a:p>
              <a:pPr algn="ctr"/>
              <a:r>
                <a:rPr kumimoji="1" lang="zh-TW" altLang="en-US" sz="2000" b="1" dirty="0">
                  <a:solidFill>
                    <a:schemeClr val="bg2"/>
                  </a:solidFill>
                  <a:latin typeface="Microsoft JhengHei" panose="020B0604030504040204" pitchFamily="34" charset="-120"/>
                  <a:ea typeface="Microsoft JhengHei" panose="020B0604030504040204" pitchFamily="34" charset="-120"/>
                </a:rPr>
                <a:t>解決方案藍圖</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p:txBody>
        </p:sp>
      </p:grpSp>
      <p:sp>
        <p:nvSpPr>
          <p:cNvPr id="75" name="Rectangle 14">
            <a:extLst>
              <a:ext uri="{FF2B5EF4-FFF2-40B4-BE49-F238E27FC236}">
                <a16:creationId xmlns:a16="http://schemas.microsoft.com/office/drawing/2014/main" id="{F286B7AC-5AAD-4DCC-9BD0-1630CACC23B7}"/>
              </a:ext>
            </a:extLst>
          </p:cNvPr>
          <p:cNvSpPr/>
          <p:nvPr/>
        </p:nvSpPr>
        <p:spPr>
          <a:xfrm>
            <a:off x="3183896" y="4306957"/>
            <a:ext cx="3003478" cy="2527546"/>
          </a:xfrm>
          <a:prstGeom prst="rect">
            <a:avLst/>
          </a:prstGeom>
          <a:solidFill>
            <a:schemeClr val="accent2">
              <a:lumMod val="20000"/>
              <a:lumOff val="80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defRPr/>
            </a:pPr>
            <a:endParaRPr lang="en-US" sz="2000" dirty="0">
              <a:solidFill>
                <a:srgbClr val="051243"/>
              </a:solidFill>
              <a:latin typeface="Microsoft JhengHei Light" panose="020B0304030504040204" pitchFamily="34" charset="-120"/>
              <a:ea typeface="Microsoft JhengHei Light" panose="020B0304030504040204" pitchFamily="34" charset="-120"/>
            </a:endParaRPr>
          </a:p>
        </p:txBody>
      </p:sp>
      <p:sp>
        <p:nvSpPr>
          <p:cNvPr id="76" name="文字方塊 35">
            <a:extLst>
              <a:ext uri="{FF2B5EF4-FFF2-40B4-BE49-F238E27FC236}">
                <a16:creationId xmlns:a16="http://schemas.microsoft.com/office/drawing/2014/main" id="{0B32DB2C-77ED-499B-A42A-52BBCA3ABA26}"/>
              </a:ext>
            </a:extLst>
          </p:cNvPr>
          <p:cNvSpPr txBox="1"/>
          <p:nvPr/>
        </p:nvSpPr>
        <p:spPr>
          <a:xfrm>
            <a:off x="3217695" y="4456680"/>
            <a:ext cx="2935880" cy="2004614"/>
          </a:xfrm>
          <a:prstGeom prst="rect">
            <a:avLst/>
          </a:prstGeom>
          <a:ln>
            <a:noFill/>
          </a:ln>
        </p:spPr>
        <p:txBody>
          <a:bodyPr wrap="square" lIns="91440" tIns="45720" rIns="91440" bIns="45720" rtlCol="0">
            <a:noAutofit/>
          </a:bodyPr>
          <a:lstStyle/>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快速的重複性購買</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鎖定需定期購買之消耗式用品</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購物提醒與訂單維護</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例：衛生紙</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a:lnSpc>
                <a:spcPct val="105000"/>
              </a:lnSpc>
              <a:spcBef>
                <a:spcPts val="1000"/>
              </a:spcBef>
              <a:defRPr/>
            </a:pPr>
            <a:endParaRPr lang="en-US" altLang="zh-TW" sz="20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marR="0" lvl="0" indent="-342900" algn="l" defTabSz="914400" rtl="0" eaLnBrk="1" fontAlgn="auto" latinLnBrk="0" hangingPunct="1">
              <a:lnSpc>
                <a:spcPct val="105000"/>
              </a:lnSpc>
              <a:spcBef>
                <a:spcPts val="1000"/>
              </a:spcBef>
              <a:spcAft>
                <a:spcPts val="0"/>
              </a:spcAft>
              <a:buClrTx/>
              <a:buSzTx/>
              <a:buFont typeface="Arial" panose="020B0604020202020204" pitchFamily="34" charset="0"/>
              <a:buChar char="•"/>
              <a:tabLst/>
              <a:defRPr/>
            </a:pPr>
            <a:endParaRPr kumimoji="0" lang="en-US" altLang="zh-TW" sz="2000" b="0" i="0" u="none" strike="noStrike" kern="1200" cap="none" spc="0" normalizeH="0" baseline="0" noProof="0" dirty="0">
              <a:ln>
                <a:noFill/>
              </a:ln>
              <a:solidFill>
                <a:srgbClr val="000000"/>
              </a:solidFill>
              <a:effectLst/>
              <a:uLnTx/>
              <a:uFillTx/>
              <a:latin typeface="Microsoft JhengHei Light" panose="020B0304030504040204" pitchFamily="34" charset="-120"/>
              <a:ea typeface="Microsoft JhengHei Light" panose="020B0304030504040204" pitchFamily="34" charset="-120"/>
              <a:cs typeface="IBM Plex Sans" charset="0"/>
            </a:endParaRPr>
          </a:p>
        </p:txBody>
      </p:sp>
      <p:grpSp>
        <p:nvGrpSpPr>
          <p:cNvPr id="78" name="Group 77">
            <a:extLst>
              <a:ext uri="{FF2B5EF4-FFF2-40B4-BE49-F238E27FC236}">
                <a16:creationId xmlns:a16="http://schemas.microsoft.com/office/drawing/2014/main" id="{D373C57D-6E70-47BC-B665-6EEF7C243186}"/>
              </a:ext>
            </a:extLst>
          </p:cNvPr>
          <p:cNvGrpSpPr/>
          <p:nvPr/>
        </p:nvGrpSpPr>
        <p:grpSpPr>
          <a:xfrm>
            <a:off x="3181686" y="3667619"/>
            <a:ext cx="3001779" cy="652650"/>
            <a:chOff x="3181686" y="3667619"/>
            <a:chExt cx="3001779" cy="691310"/>
          </a:xfrm>
          <a:solidFill>
            <a:srgbClr val="0039BE"/>
          </a:solidFill>
        </p:grpSpPr>
        <p:sp>
          <p:nvSpPr>
            <p:cNvPr id="79" name="Rectangle 14">
              <a:extLst>
                <a:ext uri="{FF2B5EF4-FFF2-40B4-BE49-F238E27FC236}">
                  <a16:creationId xmlns:a16="http://schemas.microsoft.com/office/drawing/2014/main" id="{ED3E9F7F-65FD-4E01-B326-C0303C08B388}"/>
                </a:ext>
              </a:extLst>
            </p:cNvPr>
            <p:cNvSpPr/>
            <p:nvPr/>
          </p:nvSpPr>
          <p:spPr>
            <a:xfrm>
              <a:off x="3181686" y="3667619"/>
              <a:ext cx="3001779" cy="691310"/>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80" name="矩形 37">
              <a:extLst>
                <a:ext uri="{FF2B5EF4-FFF2-40B4-BE49-F238E27FC236}">
                  <a16:creationId xmlns:a16="http://schemas.microsoft.com/office/drawing/2014/main" id="{2CE8FAF6-B3B8-4F17-9527-881F792DBCE4}"/>
                </a:ext>
              </a:extLst>
            </p:cNvPr>
            <p:cNvSpPr/>
            <p:nvPr/>
          </p:nvSpPr>
          <p:spPr>
            <a:xfrm>
              <a:off x="3211266" y="3828608"/>
              <a:ext cx="2942618" cy="369332"/>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dirty="0">
                  <a:solidFill>
                    <a:schemeClr val="bg2"/>
                  </a:solidFill>
                  <a:latin typeface="Microsoft JhengHei" panose="020B0604030504040204" pitchFamily="34" charset="-120"/>
                  <a:ea typeface="Microsoft JhengHei" panose="020B0604030504040204" pitchFamily="34" charset="-120"/>
                </a:rPr>
                <a:t>階段</a:t>
              </a:r>
              <a:r>
                <a:rPr kumimoji="1" lang="en-US" altLang="zh-CN" sz="2000" b="1" dirty="0">
                  <a:solidFill>
                    <a:schemeClr val="bg2"/>
                  </a:solidFill>
                  <a:latin typeface="Microsoft JhengHei" panose="020B0604030504040204" pitchFamily="34" charset="-120"/>
                  <a:ea typeface="Microsoft JhengHei" panose="020B0604030504040204" pitchFamily="34" charset="-120"/>
                </a:rPr>
                <a:t>1 – </a:t>
              </a:r>
              <a:r>
                <a:rPr kumimoji="1" lang="zh-CN" altLang="en-US" sz="2000" b="1" dirty="0">
                  <a:solidFill>
                    <a:schemeClr val="bg2"/>
                  </a:solidFill>
                  <a:latin typeface="Microsoft JhengHei" panose="020B0604030504040204" pitchFamily="34" charset="-120"/>
                  <a:ea typeface="Microsoft JhengHei" panose="020B0604030504040204" pitchFamily="34" charset="-120"/>
                </a:rPr>
                <a:t>週期式購物</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p:txBody>
        </p:sp>
      </p:grpSp>
      <p:sp>
        <p:nvSpPr>
          <p:cNvPr id="81" name="箭號: 五邊形 40">
            <a:extLst>
              <a:ext uri="{FF2B5EF4-FFF2-40B4-BE49-F238E27FC236}">
                <a16:creationId xmlns:a16="http://schemas.microsoft.com/office/drawing/2014/main" id="{759C6899-A1E2-490B-AD0B-EA438AAF7DF1}"/>
              </a:ext>
            </a:extLst>
          </p:cNvPr>
          <p:cNvSpPr/>
          <p:nvPr/>
        </p:nvSpPr>
        <p:spPr>
          <a:xfrm>
            <a:off x="10418197" y="4515250"/>
            <a:ext cx="383342" cy="1455785"/>
          </a:xfrm>
          <a:prstGeom prst="homePlate">
            <a:avLst>
              <a:gd name="adj" fmla="val 100000"/>
            </a:avLst>
          </a:prstGeom>
          <a:solidFill>
            <a:srgbClr val="0039B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sz="2000"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4270671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Placeholder 5">
            <a:extLst>
              <a:ext uri="{FF2B5EF4-FFF2-40B4-BE49-F238E27FC236}">
                <a16:creationId xmlns:a16="http://schemas.microsoft.com/office/drawing/2014/main" id="{8CA1F862-CE24-4A98-922E-233E0167C317}"/>
              </a:ext>
            </a:extLst>
          </p:cNvPr>
          <p:cNvSpPr>
            <a:spLocks noGrp="1"/>
          </p:cNvSpPr>
          <p:nvPr>
            <p:ph type="body" sz="quarter" idx="11"/>
          </p:nvPr>
        </p:nvSpPr>
        <p:spPr/>
        <p:txBody>
          <a:bodyPr/>
          <a:lstStyle/>
          <a:p>
            <a:r>
              <a:rPr lang="zh-CN" altLang="en-US" dirty="0">
                <a:latin typeface="Microsoft JhengHei Light" panose="020B0304030504040204" pitchFamily="34" charset="-120"/>
                <a:ea typeface="Microsoft JhengHei Light" panose="020B0304030504040204" pitchFamily="34" charset="-120"/>
              </a:rPr>
              <a:t>語音購物 </a:t>
            </a:r>
            <a:r>
              <a:rPr lang="en-US" altLang="zh-CN" dirty="0">
                <a:latin typeface="Microsoft JhengHei Light" panose="020B0304030504040204" pitchFamily="34" charset="-120"/>
                <a:ea typeface="Microsoft JhengHei Light" panose="020B0304030504040204" pitchFamily="34" charset="-120"/>
              </a:rPr>
              <a:t>3 </a:t>
            </a:r>
            <a:r>
              <a:rPr lang="zh-CN" altLang="en-US" dirty="0">
                <a:latin typeface="Microsoft JhengHei Light" panose="020B0304030504040204" pitchFamily="34" charset="-120"/>
                <a:ea typeface="Microsoft JhengHei Light" panose="020B0304030504040204" pitchFamily="34" charset="-120"/>
              </a:rPr>
              <a:t>階段</a:t>
            </a:r>
            <a:endParaRPr lang="en-US" dirty="0">
              <a:latin typeface="Microsoft JhengHei Light" panose="020B0304030504040204" pitchFamily="34" charset="-120"/>
              <a:ea typeface="Microsoft JhengHei Light" panose="020B0304030504040204" pitchFamily="34" charset="-120"/>
            </a:endParaRPr>
          </a:p>
        </p:txBody>
      </p:sp>
      <p:sp>
        <p:nvSpPr>
          <p:cNvPr id="3" name="文字版面配置區 2">
            <a:extLst>
              <a:ext uri="{FF2B5EF4-FFF2-40B4-BE49-F238E27FC236}">
                <a16:creationId xmlns:a16="http://schemas.microsoft.com/office/drawing/2014/main" id="{4B8CDD94-B567-4973-9E94-8303E3811A05}"/>
              </a:ext>
            </a:extLst>
          </p:cNvPr>
          <p:cNvSpPr>
            <a:spLocks noGrp="1"/>
          </p:cNvSpPr>
          <p:nvPr>
            <p:ph type="body" sz="quarter" idx="14"/>
          </p:nvPr>
        </p:nvSpPr>
        <p:spPr>
          <a:xfrm>
            <a:off x="459740" y="7342632"/>
            <a:ext cx="6583680" cy="457200"/>
          </a:xfrm>
        </p:spPr>
        <p:txBody>
          <a:bodyPr/>
          <a:lstStyle/>
          <a:p>
            <a:endParaRPr lang="zh-TW" altLang="en-US" dirty="0">
              <a:latin typeface="Microsoft JhengHei Light" panose="020B0304030504040204" pitchFamily="34" charset="-120"/>
              <a:ea typeface="Microsoft JhengHei Light" panose="020B0304030504040204" pitchFamily="34" charset="-120"/>
            </a:endParaRPr>
          </a:p>
        </p:txBody>
      </p:sp>
      <p:sp>
        <p:nvSpPr>
          <p:cNvPr id="2" name="標題 1">
            <a:extLst>
              <a:ext uri="{FF2B5EF4-FFF2-40B4-BE49-F238E27FC236}">
                <a16:creationId xmlns:a16="http://schemas.microsoft.com/office/drawing/2014/main" id="{FC1F7FD4-EFCA-444B-B6FB-9A30E0B573D2}"/>
              </a:ext>
            </a:extLst>
          </p:cNvPr>
          <p:cNvSpPr>
            <a:spLocks noGrp="1"/>
          </p:cNvSpPr>
          <p:nvPr>
            <p:ph type="title"/>
          </p:nvPr>
        </p:nvSpPr>
        <p:spPr>
          <a:xfrm>
            <a:off x="457200" y="640080"/>
            <a:ext cx="13716000" cy="1143000"/>
          </a:xfrm>
        </p:spPr>
        <p:txBody>
          <a:bodyPr/>
          <a:lstStyle/>
          <a:p>
            <a:r>
              <a:rPr lang="zh-CN" altLang="en-US" b="1" dirty="0">
                <a:latin typeface="Microsoft JhengHei Light" panose="020B0304030504040204" pitchFamily="34" charset="-120"/>
                <a:ea typeface="Microsoft JhengHei Light" panose="020B0304030504040204" pitchFamily="34" charset="-120"/>
              </a:rPr>
              <a:t>藉推動消費與互動習慣之改變提升客戶黏</a:t>
            </a:r>
            <a:r>
              <a:rPr lang="zh-TW" altLang="en-US" b="1" dirty="0">
                <a:latin typeface="Microsoft JhengHei Light" panose="020B0304030504040204" pitchFamily="34" charset="-120"/>
                <a:ea typeface="Microsoft JhengHei Light" panose="020B0304030504040204" pitchFamily="34" charset="-120"/>
              </a:rPr>
              <a:t>著</a:t>
            </a:r>
            <a:r>
              <a:rPr lang="zh-CN" altLang="en-US" b="1" dirty="0">
                <a:latin typeface="Microsoft JhengHei Light" panose="020B0304030504040204" pitchFamily="34" charset="-120"/>
                <a:ea typeface="Microsoft JhengHei Light" panose="020B0304030504040204" pitchFamily="34" charset="-120"/>
              </a:rPr>
              <a:t>度，實現平</a:t>
            </a:r>
            <a:r>
              <a:rPr lang="zh-TW" altLang="en-US" b="1" dirty="0">
                <a:latin typeface="Microsoft JhengHei Light" panose="020B0304030504040204" pitchFamily="34" charset="-120"/>
                <a:ea typeface="Microsoft JhengHei Light" panose="020B0304030504040204" pitchFamily="34" charset="-120"/>
              </a:rPr>
              <a:t>台</a:t>
            </a:r>
            <a:r>
              <a:rPr lang="zh-CN" altLang="en-US" b="1" dirty="0">
                <a:latin typeface="Microsoft JhengHei Light" panose="020B0304030504040204" pitchFamily="34" charset="-120"/>
                <a:ea typeface="Microsoft JhengHei Light" panose="020B0304030504040204" pitchFamily="34" charset="-120"/>
              </a:rPr>
              <a:t>化之目標</a:t>
            </a:r>
            <a:br>
              <a:rPr lang="en-US" altLang="zh-TW" b="1" dirty="0">
                <a:latin typeface="Microsoft JhengHei Light" panose="020B0304030504040204" pitchFamily="34" charset="-120"/>
                <a:ea typeface="Microsoft JhengHei Light" panose="020B0304030504040204" pitchFamily="34" charset="-120"/>
              </a:rPr>
            </a:br>
            <a:endParaRPr lang="zh-TW" altLang="en-US" b="1" dirty="0">
              <a:latin typeface="Microsoft JhengHei Light" panose="020B0304030504040204" pitchFamily="34" charset="-120"/>
              <a:ea typeface="Microsoft JhengHei Light" panose="020B0304030504040204" pitchFamily="34" charset="-120"/>
            </a:endParaRPr>
          </a:p>
        </p:txBody>
      </p:sp>
      <p:sp>
        <p:nvSpPr>
          <p:cNvPr id="27" name="文字方塊 67">
            <a:extLst>
              <a:ext uri="{FF2B5EF4-FFF2-40B4-BE49-F238E27FC236}">
                <a16:creationId xmlns:a16="http://schemas.microsoft.com/office/drawing/2014/main" id="{CA8ADA94-C949-4BB0-9654-4C7169095F6D}"/>
              </a:ext>
            </a:extLst>
          </p:cNvPr>
          <p:cNvSpPr txBox="1"/>
          <p:nvPr/>
        </p:nvSpPr>
        <p:spPr>
          <a:xfrm>
            <a:off x="539015" y="3171641"/>
            <a:ext cx="2568930" cy="2024756"/>
          </a:xfrm>
          <a:prstGeom prst="rect">
            <a:avLst/>
          </a:prstGeom>
          <a:solidFill>
            <a:srgbClr val="0039B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kumimoji="1" sz="2000" b="1">
                <a:solidFill>
                  <a:schemeClr val="bg2"/>
                </a:solidFill>
                <a:latin typeface="Microsoft JhengHei" panose="020B0604030504040204" pitchFamily="34" charset="-120"/>
                <a:ea typeface="Microsoft JhengHei" panose="020B0604030504040204" pitchFamily="34" charset="-12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臺灣大哥大</a:t>
            </a:r>
            <a:endParaRPr lang="en-US" altLang="zh-CN" dirty="0"/>
          </a:p>
          <a:p>
            <a:r>
              <a:rPr lang="zh-CN" altLang="en-US" dirty="0"/>
              <a:t>接觸點策略</a:t>
            </a:r>
            <a:endParaRPr lang="en-US" altLang="zh-CN" dirty="0"/>
          </a:p>
        </p:txBody>
      </p:sp>
      <p:sp>
        <p:nvSpPr>
          <p:cNvPr id="28" name="Rectangle 14">
            <a:extLst>
              <a:ext uri="{FF2B5EF4-FFF2-40B4-BE49-F238E27FC236}">
                <a16:creationId xmlns:a16="http://schemas.microsoft.com/office/drawing/2014/main" id="{E7C27C20-58C7-4872-85D2-32C68D73D48B}"/>
              </a:ext>
            </a:extLst>
          </p:cNvPr>
          <p:cNvSpPr/>
          <p:nvPr/>
        </p:nvSpPr>
        <p:spPr>
          <a:xfrm>
            <a:off x="3240158" y="3143485"/>
            <a:ext cx="2286000" cy="914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800" dirty="0">
                <a:solidFill>
                  <a:schemeClr val="tx1"/>
                </a:solidFill>
                <a:latin typeface="Microsoft JhengHei Light" panose="020B0304030504040204" pitchFamily="34" charset="-120"/>
                <a:ea typeface="Microsoft JhengHei Light" panose="020B0304030504040204" pitchFamily="34" charset="-120"/>
              </a:rPr>
              <a:t>精準瞭解客戶需求</a:t>
            </a:r>
            <a:endParaRPr kumimoji="1" lang="en-US" altLang="zh-TW" sz="1800" dirty="0">
              <a:solidFill>
                <a:schemeClr val="tx1"/>
              </a:solidFill>
              <a:latin typeface="Microsoft JhengHei Light" panose="020B0304030504040204" pitchFamily="34" charset="-120"/>
              <a:ea typeface="Microsoft JhengHei Light" panose="020B0304030504040204" pitchFamily="34" charset="-120"/>
            </a:endParaRPr>
          </a:p>
          <a:p>
            <a:pPr algn="ctr"/>
            <a:r>
              <a:rPr kumimoji="1" lang="zh-CN" altLang="en-US" sz="1800" dirty="0">
                <a:solidFill>
                  <a:schemeClr val="tx1"/>
                </a:solidFill>
                <a:latin typeface="Microsoft JhengHei Light" panose="020B0304030504040204" pitchFamily="34" charset="-120"/>
                <a:ea typeface="Microsoft JhengHei Light" panose="020B0304030504040204" pitchFamily="34" charset="-120"/>
              </a:rPr>
              <a:t>蒐集客戶資料 </a:t>
            </a:r>
            <a:endParaRPr kumimoji="1" lang="en-US" sz="1800" dirty="0">
              <a:solidFill>
                <a:schemeClr val="tx1"/>
              </a:solidFill>
              <a:latin typeface="Microsoft JhengHei Light" panose="020B0304030504040204" pitchFamily="34" charset="-120"/>
              <a:ea typeface="Microsoft JhengHei Light" panose="020B0304030504040204" pitchFamily="34" charset="-120"/>
            </a:endParaRPr>
          </a:p>
        </p:txBody>
      </p:sp>
      <p:sp>
        <p:nvSpPr>
          <p:cNvPr id="29" name="Rectangle 14">
            <a:extLst>
              <a:ext uri="{FF2B5EF4-FFF2-40B4-BE49-F238E27FC236}">
                <a16:creationId xmlns:a16="http://schemas.microsoft.com/office/drawing/2014/main" id="{2D24815A-20B0-48B4-9D7D-C71BD3FD2414}"/>
              </a:ext>
            </a:extLst>
          </p:cNvPr>
          <p:cNvSpPr/>
          <p:nvPr/>
        </p:nvSpPr>
        <p:spPr>
          <a:xfrm>
            <a:off x="5564020" y="3143485"/>
            <a:ext cx="2286000" cy="914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800" dirty="0">
                <a:solidFill>
                  <a:schemeClr val="tx1"/>
                </a:solidFill>
                <a:latin typeface="Microsoft JhengHei Light" panose="020B0304030504040204" pitchFamily="34" charset="-120"/>
                <a:ea typeface="Microsoft JhengHei Light" panose="020B0304030504040204" pitchFamily="34" charset="-120"/>
              </a:rPr>
              <a:t>強化客戶體驗</a:t>
            </a:r>
            <a:endParaRPr kumimoji="1" lang="en-US" altLang="zh-CN" sz="1800" dirty="0">
              <a:solidFill>
                <a:schemeClr val="tx1"/>
              </a:solidFill>
              <a:latin typeface="Microsoft JhengHei Light" panose="020B0304030504040204" pitchFamily="34" charset="-120"/>
              <a:ea typeface="Microsoft JhengHei Light" panose="020B0304030504040204" pitchFamily="34" charset="-120"/>
            </a:endParaRPr>
          </a:p>
          <a:p>
            <a:pPr algn="ctr"/>
            <a:r>
              <a:rPr kumimoji="1" lang="zh-CN" altLang="en-US" sz="1800" dirty="0">
                <a:solidFill>
                  <a:schemeClr val="tx1"/>
                </a:solidFill>
                <a:latin typeface="Microsoft JhengHei Light" panose="020B0304030504040204" pitchFamily="34" charset="-120"/>
                <a:ea typeface="Microsoft JhengHei Light" panose="020B0304030504040204" pitchFamily="34" charset="-120"/>
              </a:rPr>
              <a:t>簡化消費流程</a:t>
            </a:r>
            <a:endParaRPr kumimoji="1" lang="en-US" sz="1800" dirty="0">
              <a:solidFill>
                <a:schemeClr val="tx1"/>
              </a:solidFill>
              <a:latin typeface="Microsoft JhengHei Light" panose="020B0304030504040204" pitchFamily="34" charset="-120"/>
              <a:ea typeface="Microsoft JhengHei Light" panose="020B0304030504040204" pitchFamily="34" charset="-120"/>
            </a:endParaRPr>
          </a:p>
        </p:txBody>
      </p:sp>
      <p:sp>
        <p:nvSpPr>
          <p:cNvPr id="31" name="文字方塊 60">
            <a:extLst>
              <a:ext uri="{FF2B5EF4-FFF2-40B4-BE49-F238E27FC236}">
                <a16:creationId xmlns:a16="http://schemas.microsoft.com/office/drawing/2014/main" id="{BA10F602-A69E-484F-AC3C-B9798F65D4F9}"/>
              </a:ext>
            </a:extLst>
          </p:cNvPr>
          <p:cNvSpPr txBox="1"/>
          <p:nvPr/>
        </p:nvSpPr>
        <p:spPr>
          <a:xfrm>
            <a:off x="3240158" y="4528161"/>
            <a:ext cx="10880231" cy="64008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1667" b="1">
                <a:solidFill>
                  <a:schemeClr val="bg2"/>
                </a:solidFill>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000" u="sng" dirty="0">
                <a:solidFill>
                  <a:schemeClr val="tx1"/>
                </a:solidFill>
                <a:latin typeface="Microsoft JhengHei" panose="020B0604030504040204" pitchFamily="34" charset="-120"/>
                <a:ea typeface="Microsoft JhengHei" panose="020B0604030504040204" pitchFamily="34" charset="-120"/>
              </a:rPr>
              <a:t>客戶數量提升</a:t>
            </a:r>
            <a:r>
              <a:rPr lang="en-US" altLang="zh-TW" sz="2000" u="sng" dirty="0">
                <a:solidFill>
                  <a:schemeClr val="tx1"/>
                </a:solidFill>
                <a:latin typeface="Microsoft JhengHei" panose="020B0604030504040204" pitchFamily="34" charset="-120"/>
                <a:ea typeface="Microsoft JhengHei" panose="020B0604030504040204" pitchFamily="34" charset="-120"/>
              </a:rPr>
              <a:t>+</a:t>
            </a:r>
            <a:r>
              <a:rPr lang="zh-CN" altLang="en-US" sz="2000" u="sng" dirty="0">
                <a:solidFill>
                  <a:schemeClr val="tx1"/>
                </a:solidFill>
                <a:latin typeface="Microsoft JhengHei" panose="020B0604030504040204" pitchFamily="34" charset="-120"/>
                <a:ea typeface="Microsoft JhengHei" panose="020B0604030504040204" pitchFamily="34" charset="-120"/>
              </a:rPr>
              <a:t>客戶黏着度提升</a:t>
            </a:r>
            <a:endParaRPr lang="zh-TW" altLang="en-US" sz="2000" u="sng" dirty="0">
              <a:solidFill>
                <a:schemeClr val="tx1"/>
              </a:solidFill>
              <a:latin typeface="Microsoft JhengHei" panose="020B0604030504040204" pitchFamily="34" charset="-120"/>
              <a:ea typeface="Microsoft JhengHei" panose="020B0604030504040204" pitchFamily="34" charset="-120"/>
            </a:endParaRPr>
          </a:p>
        </p:txBody>
      </p:sp>
      <p:sp>
        <p:nvSpPr>
          <p:cNvPr id="32" name="Rectangle 14">
            <a:extLst>
              <a:ext uri="{FF2B5EF4-FFF2-40B4-BE49-F238E27FC236}">
                <a16:creationId xmlns:a16="http://schemas.microsoft.com/office/drawing/2014/main" id="{37A18727-EBC4-48E2-A5B8-8264FF2534EE}"/>
              </a:ext>
            </a:extLst>
          </p:cNvPr>
          <p:cNvSpPr/>
          <p:nvPr/>
        </p:nvSpPr>
        <p:spPr>
          <a:xfrm>
            <a:off x="7887883" y="3143485"/>
            <a:ext cx="2286000" cy="914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800" dirty="0">
                <a:solidFill>
                  <a:schemeClr val="tx1"/>
                </a:solidFill>
                <a:latin typeface="Microsoft JhengHei Light" panose="020B0304030504040204" pitchFamily="34" charset="-120"/>
                <a:ea typeface="Microsoft JhengHei Light" panose="020B0304030504040204" pitchFamily="34" charset="-120"/>
              </a:rPr>
              <a:t>IBM</a:t>
            </a:r>
            <a:r>
              <a:rPr kumimoji="1" lang="zh-CN" altLang="en-US" sz="1800" dirty="0">
                <a:solidFill>
                  <a:schemeClr val="tx1"/>
                </a:solidFill>
                <a:latin typeface="Microsoft JhengHei Light" panose="020B0304030504040204" pitchFamily="34" charset="-120"/>
                <a:ea typeface="Microsoft JhengHei Light" panose="020B0304030504040204" pitchFamily="34" charset="-120"/>
              </a:rPr>
              <a:t>強化數據引擎</a:t>
            </a:r>
            <a:endParaRPr kumimoji="1" lang="zh-TW" altLang="en-US" sz="1800" dirty="0">
              <a:solidFill>
                <a:schemeClr val="tx1"/>
              </a:solidFill>
              <a:latin typeface="Microsoft JhengHei Light" panose="020B0304030504040204" pitchFamily="34" charset="-120"/>
              <a:ea typeface="Microsoft JhengHei Light" panose="020B0304030504040204" pitchFamily="34" charset="-120"/>
            </a:endParaRPr>
          </a:p>
          <a:p>
            <a:pPr algn="ctr"/>
            <a:r>
              <a:rPr kumimoji="1" lang="zh-CN" altLang="en-US" sz="1800" dirty="0">
                <a:solidFill>
                  <a:schemeClr val="tx1"/>
                </a:solidFill>
                <a:latin typeface="Microsoft JhengHei Light" panose="020B0304030504040204" pitchFamily="34" charset="-120"/>
                <a:ea typeface="Microsoft JhengHei Light" panose="020B0304030504040204" pitchFamily="34" charset="-120"/>
              </a:rPr>
              <a:t>精準廣告投放</a:t>
            </a:r>
            <a:endParaRPr kumimoji="1" lang="en-US" sz="1800" dirty="0">
              <a:solidFill>
                <a:schemeClr val="tx1"/>
              </a:solidFill>
              <a:latin typeface="Microsoft JhengHei Light" panose="020B0304030504040204" pitchFamily="34" charset="-120"/>
              <a:ea typeface="Microsoft JhengHei Light" panose="020B0304030504040204" pitchFamily="34" charset="-120"/>
            </a:endParaRPr>
          </a:p>
        </p:txBody>
      </p:sp>
      <p:sp>
        <p:nvSpPr>
          <p:cNvPr id="33" name="Rectangle 29">
            <a:extLst>
              <a:ext uri="{FF2B5EF4-FFF2-40B4-BE49-F238E27FC236}">
                <a16:creationId xmlns:a16="http://schemas.microsoft.com/office/drawing/2014/main" id="{17FBD10B-C285-40DE-819C-EB40E07B65DB}"/>
              </a:ext>
            </a:extLst>
          </p:cNvPr>
          <p:cNvSpPr/>
          <p:nvPr/>
        </p:nvSpPr>
        <p:spPr>
          <a:xfrm>
            <a:off x="548640" y="1592532"/>
            <a:ext cx="2559305" cy="1243984"/>
          </a:xfrm>
          <a:prstGeom prst="rect">
            <a:avLst/>
          </a:prstGeom>
          <a:solidFill>
            <a:srgbClr val="0039B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dirty="0">
                <a:solidFill>
                  <a:schemeClr val="bg2"/>
                </a:solidFill>
                <a:latin typeface="Microsoft JhengHei" panose="020B0604030504040204" pitchFamily="34" charset="-120"/>
                <a:ea typeface="Microsoft JhengHei" panose="020B0604030504040204" pitchFamily="34" charset="-120"/>
              </a:rPr>
              <a:t>語音購物音箱</a:t>
            </a:r>
            <a:endParaRPr kumimoji="1" lang="en-US" altLang="zh-CN" sz="2000" b="1" dirty="0">
              <a:solidFill>
                <a:schemeClr val="bg2"/>
              </a:solidFill>
              <a:latin typeface="Microsoft JhengHei" panose="020B0604030504040204" pitchFamily="34" charset="-120"/>
              <a:ea typeface="Microsoft JhengHei" panose="020B0604030504040204" pitchFamily="34" charset="-120"/>
            </a:endParaRPr>
          </a:p>
          <a:p>
            <a:pPr algn="ctr"/>
            <a:r>
              <a:rPr kumimoji="1" lang="en-US" altLang="zh-TW" sz="2000" b="1">
                <a:solidFill>
                  <a:schemeClr val="bg2"/>
                </a:solidFill>
                <a:latin typeface="Microsoft JhengHei" panose="020B0604030504040204" pitchFamily="34" charset="-120"/>
                <a:ea typeface="Microsoft JhengHei" panose="020B0604030504040204" pitchFamily="34" charset="-120"/>
              </a:rPr>
              <a:t>3 </a:t>
            </a:r>
            <a:r>
              <a:rPr kumimoji="1" lang="zh-TW" altLang="en-US" sz="2000" b="1" dirty="0">
                <a:solidFill>
                  <a:schemeClr val="bg2"/>
                </a:solidFill>
                <a:latin typeface="Microsoft JhengHei" panose="020B0604030504040204" pitchFamily="34" charset="-120"/>
                <a:ea typeface="Microsoft JhengHei" panose="020B0604030504040204" pitchFamily="34" charset="-120"/>
              </a:rPr>
              <a:t>階段</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a:p>
            <a:pPr algn="ctr"/>
            <a:r>
              <a:rPr kumimoji="1" lang="zh-TW" altLang="en-US" sz="2000" b="1" dirty="0">
                <a:solidFill>
                  <a:schemeClr val="bg2"/>
                </a:solidFill>
                <a:latin typeface="Microsoft JhengHei" panose="020B0604030504040204" pitchFamily="34" charset="-120"/>
                <a:ea typeface="Microsoft JhengHei" panose="020B0604030504040204" pitchFamily="34" charset="-120"/>
              </a:rPr>
              <a:t>解決方案藍圖</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p:txBody>
      </p:sp>
      <p:sp>
        <p:nvSpPr>
          <p:cNvPr id="35" name="箭號: 五邊形 40">
            <a:extLst>
              <a:ext uri="{FF2B5EF4-FFF2-40B4-BE49-F238E27FC236}">
                <a16:creationId xmlns:a16="http://schemas.microsoft.com/office/drawing/2014/main" id="{18526125-EB87-40FA-8851-C3596BCF5388}"/>
              </a:ext>
            </a:extLst>
          </p:cNvPr>
          <p:cNvSpPr/>
          <p:nvPr/>
        </p:nvSpPr>
        <p:spPr>
          <a:xfrm>
            <a:off x="6524141" y="1587236"/>
            <a:ext cx="383342" cy="1252800"/>
          </a:xfrm>
          <a:prstGeom prst="homePlate">
            <a:avLst>
              <a:gd name="adj" fmla="val 100000"/>
            </a:avLst>
          </a:prstGeom>
          <a:solidFill>
            <a:srgbClr val="0039BE"/>
          </a:solidFill>
          <a:ln>
            <a:solidFill>
              <a:srgbClr val="0039BE"/>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TW" altLang="en-US" sz="2000" dirty="0">
              <a:solidFill>
                <a:schemeClr val="tx1"/>
              </a:solidFill>
              <a:latin typeface="Microsoft JhengHei Light" panose="020B0304030504040204" pitchFamily="34" charset="-120"/>
              <a:ea typeface="Microsoft JhengHei Light" panose="020B0304030504040204" pitchFamily="34" charset="-120"/>
            </a:endParaRPr>
          </a:p>
        </p:txBody>
      </p:sp>
      <p:sp>
        <p:nvSpPr>
          <p:cNvPr id="49" name="矩形 38">
            <a:extLst>
              <a:ext uri="{FF2B5EF4-FFF2-40B4-BE49-F238E27FC236}">
                <a16:creationId xmlns:a16="http://schemas.microsoft.com/office/drawing/2014/main" id="{248FAB37-C45D-4D79-95B3-F619933F668A}"/>
              </a:ext>
            </a:extLst>
          </p:cNvPr>
          <p:cNvSpPr/>
          <p:nvPr/>
        </p:nvSpPr>
        <p:spPr>
          <a:xfrm>
            <a:off x="7219842" y="1733884"/>
            <a:ext cx="2991943" cy="369332"/>
          </a:xfrm>
          <a:prstGeom prst="rect">
            <a:avLst/>
          </a:prstGeom>
        </p:spPr>
        <p:txBody>
          <a:bodyPr wrap="square">
            <a:spAutoFit/>
          </a:bodyPr>
          <a:lstStyle/>
          <a:p>
            <a:pPr algn="ctr"/>
            <a:r>
              <a:rPr lang="zh-CN" altLang="en-US" sz="1800" dirty="0">
                <a:solidFill>
                  <a:schemeClr val="bg2"/>
                </a:solidFill>
                <a:latin typeface="Microsoft JhengHei Light" panose="020B0304030504040204" pitchFamily="34" charset="-120"/>
                <a:ea typeface="Microsoft JhengHei Light" panose="020B0304030504040204" pitchFamily="34" charset="-120"/>
              </a:rPr>
              <a:t>階段</a:t>
            </a:r>
            <a:r>
              <a:rPr lang="en-US" altLang="zh-CN" sz="1800" dirty="0">
                <a:solidFill>
                  <a:schemeClr val="bg2"/>
                </a:solidFill>
                <a:latin typeface="Microsoft JhengHei Light" panose="020B0304030504040204" pitchFamily="34" charset="-120"/>
                <a:ea typeface="Microsoft JhengHei Light" panose="020B0304030504040204" pitchFamily="34" charset="-120"/>
              </a:rPr>
              <a:t>2 – </a:t>
            </a:r>
            <a:r>
              <a:rPr lang="zh-CN" altLang="en-US" sz="1800" dirty="0">
                <a:solidFill>
                  <a:schemeClr val="bg2"/>
                </a:solidFill>
                <a:latin typeface="Microsoft JhengHei Light" panose="020B0304030504040204" pitchFamily="34" charset="-120"/>
                <a:ea typeface="Microsoft JhengHei Light" panose="020B0304030504040204" pitchFamily="34" charset="-120"/>
              </a:rPr>
              <a:t>音箱更聰明</a:t>
            </a:r>
            <a:endParaRPr lang="en-US" altLang="zh-TW" sz="1800" dirty="0">
              <a:solidFill>
                <a:schemeClr val="bg2"/>
              </a:solidFill>
              <a:latin typeface="Microsoft JhengHei Light" panose="020B0304030504040204" pitchFamily="34" charset="-120"/>
              <a:ea typeface="Microsoft JhengHei Light" panose="020B0304030504040204" pitchFamily="34" charset="-120"/>
            </a:endParaRPr>
          </a:p>
        </p:txBody>
      </p:sp>
      <p:sp>
        <p:nvSpPr>
          <p:cNvPr id="52" name="矩形 39">
            <a:extLst>
              <a:ext uri="{FF2B5EF4-FFF2-40B4-BE49-F238E27FC236}">
                <a16:creationId xmlns:a16="http://schemas.microsoft.com/office/drawing/2014/main" id="{78040206-B7F5-4434-BB04-452D8BF2B488}"/>
              </a:ext>
            </a:extLst>
          </p:cNvPr>
          <p:cNvSpPr/>
          <p:nvPr/>
        </p:nvSpPr>
        <p:spPr>
          <a:xfrm>
            <a:off x="11104050" y="1733884"/>
            <a:ext cx="2993825" cy="369332"/>
          </a:xfrm>
          <a:prstGeom prst="rect">
            <a:avLst/>
          </a:prstGeom>
        </p:spPr>
        <p:txBody>
          <a:bodyPr wrap="square">
            <a:spAutoFit/>
          </a:bodyPr>
          <a:lstStyle/>
          <a:p>
            <a:pPr algn="ctr"/>
            <a:r>
              <a:rPr lang="zh-CN" altLang="en-US" sz="1800" dirty="0">
                <a:solidFill>
                  <a:schemeClr val="bg2"/>
                </a:solidFill>
                <a:latin typeface="Microsoft JhengHei Light" panose="020B0304030504040204" pitchFamily="34" charset="-120"/>
                <a:ea typeface="Microsoft JhengHei Light" panose="020B0304030504040204" pitchFamily="34" charset="-120"/>
              </a:rPr>
              <a:t>階段</a:t>
            </a:r>
            <a:r>
              <a:rPr lang="en-US" altLang="zh-CN" sz="1800" dirty="0">
                <a:solidFill>
                  <a:schemeClr val="bg2"/>
                </a:solidFill>
                <a:latin typeface="Microsoft JhengHei Light" panose="020B0304030504040204" pitchFamily="34" charset="-120"/>
                <a:ea typeface="Microsoft JhengHei Light" panose="020B0304030504040204" pitchFamily="34" charset="-120"/>
              </a:rPr>
              <a:t>3–</a:t>
            </a:r>
            <a:r>
              <a:rPr lang="zh-CN" altLang="en-US" sz="1800" dirty="0">
                <a:solidFill>
                  <a:schemeClr val="bg2"/>
                </a:solidFill>
                <a:latin typeface="Microsoft JhengHei Light" panose="020B0304030504040204" pitchFamily="34" charset="-120"/>
                <a:ea typeface="Microsoft JhengHei Light" panose="020B0304030504040204" pitchFamily="34" charset="-120"/>
              </a:rPr>
              <a:t>結合智慧電視</a:t>
            </a:r>
            <a:endParaRPr lang="en-US" altLang="zh-TW" sz="1800" dirty="0">
              <a:solidFill>
                <a:schemeClr val="bg2"/>
              </a:solidFill>
              <a:latin typeface="Microsoft JhengHei Light" panose="020B0304030504040204" pitchFamily="34" charset="-120"/>
              <a:ea typeface="Microsoft JhengHei Light" panose="020B0304030504040204" pitchFamily="34" charset="-120"/>
            </a:endParaRPr>
          </a:p>
        </p:txBody>
      </p:sp>
      <p:sp>
        <p:nvSpPr>
          <p:cNvPr id="55" name="Rectangle 14">
            <a:extLst>
              <a:ext uri="{FF2B5EF4-FFF2-40B4-BE49-F238E27FC236}">
                <a16:creationId xmlns:a16="http://schemas.microsoft.com/office/drawing/2014/main" id="{F0C77B5E-4609-4B45-ADE3-E6ABF4D958C6}"/>
              </a:ext>
            </a:extLst>
          </p:cNvPr>
          <p:cNvSpPr/>
          <p:nvPr/>
        </p:nvSpPr>
        <p:spPr>
          <a:xfrm>
            <a:off x="11104049" y="3143485"/>
            <a:ext cx="3016341" cy="9190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ltLang="zh-CN" sz="1800" dirty="0">
              <a:solidFill>
                <a:schemeClr val="tx1"/>
              </a:solidFill>
              <a:latin typeface="Microsoft JhengHei Light" panose="020B0304030504040204" pitchFamily="34" charset="-120"/>
              <a:ea typeface="Microsoft JhengHei Light" panose="020B0304030504040204" pitchFamily="34" charset="-120"/>
            </a:endParaRPr>
          </a:p>
          <a:p>
            <a:pPr algn="ctr"/>
            <a:r>
              <a:rPr kumimoji="1" lang="zh-CN" altLang="en-US" sz="1800" dirty="0">
                <a:solidFill>
                  <a:schemeClr val="tx1"/>
                </a:solidFill>
                <a:latin typeface="Microsoft JhengHei Light" panose="020B0304030504040204" pitchFamily="34" charset="-120"/>
                <a:ea typeface="Microsoft JhengHei Light" panose="020B0304030504040204" pitchFamily="34" charset="-120"/>
              </a:rPr>
              <a:t>擴大觸及率</a:t>
            </a:r>
            <a:br>
              <a:rPr kumimoji="1" lang="en-US" altLang="zh-CN" sz="1800" dirty="0">
                <a:solidFill>
                  <a:schemeClr val="tx1"/>
                </a:solidFill>
                <a:latin typeface="Microsoft JhengHei Light" panose="020B0304030504040204" pitchFamily="34" charset="-120"/>
                <a:ea typeface="Microsoft JhengHei Light" panose="020B0304030504040204" pitchFamily="34" charset="-120"/>
              </a:rPr>
            </a:br>
            <a:r>
              <a:rPr kumimoji="1" lang="zh-TW" altLang="en-US" sz="1800" dirty="0">
                <a:solidFill>
                  <a:schemeClr val="tx1"/>
                </a:solidFill>
                <a:latin typeface="Microsoft JhengHei Light" panose="020B0304030504040204" pitchFamily="34" charset="-120"/>
                <a:ea typeface="Microsoft JhengHei Light" panose="020B0304030504040204" pitchFamily="34" charset="-120"/>
              </a:rPr>
              <a:t>螢幕</a:t>
            </a:r>
            <a:r>
              <a:rPr kumimoji="1" lang="zh-CN" altLang="en-US" sz="1800" dirty="0">
                <a:solidFill>
                  <a:schemeClr val="tx1"/>
                </a:solidFill>
                <a:latin typeface="Microsoft JhengHei Light" panose="020B0304030504040204" pitchFamily="34" charset="-120"/>
                <a:ea typeface="Microsoft JhengHei Light" panose="020B0304030504040204" pitchFamily="34" charset="-120"/>
              </a:rPr>
              <a:t>作為音箱之延伸</a:t>
            </a:r>
            <a:endParaRPr kumimoji="1" lang="en-US" altLang="zh-CN" sz="1800" dirty="0">
              <a:solidFill>
                <a:schemeClr val="tx1"/>
              </a:solidFill>
              <a:latin typeface="Microsoft JhengHei Light" panose="020B0304030504040204" pitchFamily="34" charset="-120"/>
              <a:ea typeface="Microsoft JhengHei Light" panose="020B0304030504040204" pitchFamily="34" charset="-120"/>
            </a:endParaRPr>
          </a:p>
          <a:p>
            <a:pPr algn="ctr"/>
            <a:endParaRPr kumimoji="1" lang="en-US" sz="1800" dirty="0">
              <a:solidFill>
                <a:schemeClr val="tx1"/>
              </a:solidFill>
              <a:latin typeface="Microsoft JhengHei Light" panose="020B0304030504040204" pitchFamily="34" charset="-120"/>
              <a:ea typeface="Microsoft JhengHei Light" panose="020B0304030504040204" pitchFamily="34" charset="-120"/>
            </a:endParaRPr>
          </a:p>
        </p:txBody>
      </p:sp>
      <p:sp>
        <p:nvSpPr>
          <p:cNvPr id="64" name="Rectangle 14">
            <a:extLst>
              <a:ext uri="{FF2B5EF4-FFF2-40B4-BE49-F238E27FC236}">
                <a16:creationId xmlns:a16="http://schemas.microsoft.com/office/drawing/2014/main" id="{111BC0FA-53B8-4A52-8331-CAE0DA66C0B5}"/>
              </a:ext>
            </a:extLst>
          </p:cNvPr>
          <p:cNvSpPr/>
          <p:nvPr/>
        </p:nvSpPr>
        <p:spPr>
          <a:xfrm>
            <a:off x="7172104" y="1560740"/>
            <a:ext cx="3001779" cy="1251256"/>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dirty="0">
                <a:solidFill>
                  <a:schemeClr val="tx1"/>
                </a:solidFill>
                <a:latin typeface="Microsoft JhengHei" panose="020B0604030504040204" pitchFamily="34" charset="-120"/>
                <a:ea typeface="Microsoft JhengHei" panose="020B0604030504040204" pitchFamily="34" charset="-120"/>
              </a:rPr>
              <a:t>階段</a:t>
            </a:r>
            <a:r>
              <a:rPr kumimoji="1" lang="en-US" altLang="zh-CN" sz="2000" b="1" dirty="0">
                <a:solidFill>
                  <a:schemeClr val="tx1"/>
                </a:solidFill>
                <a:latin typeface="Microsoft JhengHei" panose="020B0604030504040204" pitchFamily="34" charset="-120"/>
                <a:ea typeface="Microsoft JhengHei" panose="020B0604030504040204" pitchFamily="34" charset="-120"/>
              </a:rPr>
              <a:t>2 </a:t>
            </a:r>
            <a:r>
              <a:rPr kumimoji="1" lang="en-US" altLang="zh-CN" sz="2000" b="1">
                <a:solidFill>
                  <a:schemeClr val="tx1"/>
                </a:solidFill>
                <a:latin typeface="Microsoft JhengHei" panose="020B0604030504040204" pitchFamily="34" charset="-120"/>
                <a:ea typeface="Microsoft JhengHei" panose="020B0604030504040204" pitchFamily="34" charset="-120"/>
              </a:rPr>
              <a:t>– </a:t>
            </a:r>
            <a:r>
              <a:rPr kumimoji="1" lang="zh-CN" altLang="en-US" sz="2000" b="1" dirty="0">
                <a:solidFill>
                  <a:schemeClr val="tx1"/>
                </a:solidFill>
                <a:latin typeface="Microsoft JhengHei" panose="020B0604030504040204" pitchFamily="34" charset="-120"/>
                <a:ea typeface="Microsoft JhengHei" panose="020B0604030504040204" pitchFamily="34" charset="-120"/>
              </a:rPr>
              <a:t>音箱更聰明</a:t>
            </a:r>
            <a:endParaRPr kumimoji="1" lang="en-US" altLang="zh-TW" sz="2000" b="1" dirty="0">
              <a:solidFill>
                <a:schemeClr val="tx1"/>
              </a:solidFill>
              <a:latin typeface="Microsoft JhengHei" panose="020B0604030504040204" pitchFamily="34" charset="-120"/>
              <a:ea typeface="Microsoft JhengHei" panose="020B0604030504040204" pitchFamily="34" charset="-120"/>
            </a:endParaRPr>
          </a:p>
        </p:txBody>
      </p:sp>
      <p:sp>
        <p:nvSpPr>
          <p:cNvPr id="75" name="Rectangle 14">
            <a:extLst>
              <a:ext uri="{FF2B5EF4-FFF2-40B4-BE49-F238E27FC236}">
                <a16:creationId xmlns:a16="http://schemas.microsoft.com/office/drawing/2014/main" id="{465275E0-8839-41E0-A503-D507B510042C}"/>
              </a:ext>
            </a:extLst>
          </p:cNvPr>
          <p:cNvSpPr/>
          <p:nvPr/>
        </p:nvSpPr>
        <p:spPr>
          <a:xfrm>
            <a:off x="11118611" y="1576136"/>
            <a:ext cx="3001779" cy="1251255"/>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dirty="0">
                <a:solidFill>
                  <a:schemeClr val="tx1"/>
                </a:solidFill>
                <a:latin typeface="Microsoft JhengHei" panose="020B0604030504040204" pitchFamily="34" charset="-120"/>
                <a:ea typeface="Microsoft JhengHei" panose="020B0604030504040204" pitchFamily="34" charset="-120"/>
              </a:rPr>
              <a:t>階段</a:t>
            </a:r>
            <a:r>
              <a:rPr kumimoji="1" lang="en-US" altLang="zh-CN" sz="2000" b="1" dirty="0">
                <a:solidFill>
                  <a:schemeClr val="tx1"/>
                </a:solidFill>
                <a:latin typeface="Microsoft JhengHei" panose="020B0604030504040204" pitchFamily="34" charset="-120"/>
                <a:ea typeface="Microsoft JhengHei" panose="020B0604030504040204" pitchFamily="34" charset="-120"/>
              </a:rPr>
              <a:t>3 – </a:t>
            </a:r>
            <a:r>
              <a:rPr kumimoji="1" lang="zh-CN" altLang="en-US" sz="2000" b="1" dirty="0">
                <a:solidFill>
                  <a:schemeClr val="tx1"/>
                </a:solidFill>
                <a:latin typeface="Microsoft JhengHei" panose="020B0604030504040204" pitchFamily="34" charset="-120"/>
                <a:ea typeface="Microsoft JhengHei" panose="020B0604030504040204" pitchFamily="34" charset="-120"/>
              </a:rPr>
              <a:t>結合智慧電視</a:t>
            </a:r>
            <a:endParaRPr kumimoji="1" lang="en-US" altLang="zh-TW" sz="2000" b="1" dirty="0">
              <a:solidFill>
                <a:schemeClr val="tx1"/>
              </a:solidFill>
              <a:latin typeface="Microsoft JhengHei" panose="020B0604030504040204" pitchFamily="34" charset="-120"/>
              <a:ea typeface="Microsoft JhengHei" panose="020B0604030504040204" pitchFamily="34" charset="-120"/>
            </a:endParaRPr>
          </a:p>
        </p:txBody>
      </p:sp>
      <p:sp>
        <p:nvSpPr>
          <p:cNvPr id="76" name="箭號: 五邊形 40">
            <a:extLst>
              <a:ext uri="{FF2B5EF4-FFF2-40B4-BE49-F238E27FC236}">
                <a16:creationId xmlns:a16="http://schemas.microsoft.com/office/drawing/2014/main" id="{6D44AE6A-72B2-4FC0-95AF-C37CBEE276CB}"/>
              </a:ext>
            </a:extLst>
          </p:cNvPr>
          <p:cNvSpPr/>
          <p:nvPr/>
        </p:nvSpPr>
        <p:spPr>
          <a:xfrm>
            <a:off x="10511756" y="1587236"/>
            <a:ext cx="383342" cy="1252800"/>
          </a:xfrm>
          <a:prstGeom prst="homePlate">
            <a:avLst>
              <a:gd name="adj" fmla="val 100000"/>
            </a:avLst>
          </a:prstGeom>
          <a:solidFill>
            <a:srgbClr val="0039BE"/>
          </a:solidFill>
          <a:ln>
            <a:solidFill>
              <a:srgbClr val="0039BE"/>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TW" altLang="en-US" sz="2000" dirty="0">
              <a:solidFill>
                <a:schemeClr val="tx1"/>
              </a:solidFill>
              <a:latin typeface="Microsoft JhengHei Light" panose="020B0304030504040204" pitchFamily="34" charset="-120"/>
              <a:ea typeface="Microsoft JhengHei Light" panose="020B0304030504040204" pitchFamily="34" charset="-120"/>
            </a:endParaRPr>
          </a:p>
        </p:txBody>
      </p:sp>
      <p:cxnSp>
        <p:nvCxnSpPr>
          <p:cNvPr id="5" name="直線單箭頭接點 4">
            <a:extLst>
              <a:ext uri="{FF2B5EF4-FFF2-40B4-BE49-F238E27FC236}">
                <a16:creationId xmlns:a16="http://schemas.microsoft.com/office/drawing/2014/main" id="{B0A338E9-EBBF-4401-A77A-1C7970F55EF1}"/>
              </a:ext>
            </a:extLst>
          </p:cNvPr>
          <p:cNvCxnSpPr>
            <a:cxnSpLocks/>
          </p:cNvCxnSpPr>
          <p:nvPr/>
        </p:nvCxnSpPr>
        <p:spPr>
          <a:xfrm>
            <a:off x="4383158" y="4086041"/>
            <a:ext cx="0" cy="457200"/>
          </a:xfrm>
          <a:prstGeom prst="straightConnector1">
            <a:avLst/>
          </a:prstGeom>
          <a:ln w="38100">
            <a:solidFill>
              <a:srgbClr val="0039BE"/>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30E1552D-1352-4035-BA29-367913DDF1D3}"/>
              </a:ext>
            </a:extLst>
          </p:cNvPr>
          <p:cNvCxnSpPr>
            <a:cxnSpLocks/>
          </p:cNvCxnSpPr>
          <p:nvPr/>
        </p:nvCxnSpPr>
        <p:spPr>
          <a:xfrm>
            <a:off x="9030883" y="4086041"/>
            <a:ext cx="0" cy="457200"/>
          </a:xfrm>
          <a:prstGeom prst="straightConnector1">
            <a:avLst/>
          </a:prstGeom>
          <a:ln w="38100">
            <a:solidFill>
              <a:srgbClr val="0039BE"/>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F8A88A9A-0D45-423F-BE34-476FA5A175BA}"/>
              </a:ext>
            </a:extLst>
          </p:cNvPr>
          <p:cNvCxnSpPr>
            <a:cxnSpLocks/>
          </p:cNvCxnSpPr>
          <p:nvPr/>
        </p:nvCxnSpPr>
        <p:spPr>
          <a:xfrm>
            <a:off x="6707020" y="4086041"/>
            <a:ext cx="0" cy="457200"/>
          </a:xfrm>
          <a:prstGeom prst="straightConnector1">
            <a:avLst/>
          </a:prstGeom>
          <a:ln w="38100">
            <a:solidFill>
              <a:srgbClr val="0039BE"/>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14">
            <a:extLst>
              <a:ext uri="{FF2B5EF4-FFF2-40B4-BE49-F238E27FC236}">
                <a16:creationId xmlns:a16="http://schemas.microsoft.com/office/drawing/2014/main" id="{ACEF23C8-C2D8-4C60-BC19-0130C6E5F51E}"/>
              </a:ext>
            </a:extLst>
          </p:cNvPr>
          <p:cNvSpPr/>
          <p:nvPr/>
        </p:nvSpPr>
        <p:spPr>
          <a:xfrm>
            <a:off x="3240158" y="1560740"/>
            <a:ext cx="3001779" cy="1251256"/>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dirty="0">
                <a:solidFill>
                  <a:schemeClr val="tx1"/>
                </a:solidFill>
                <a:latin typeface="Microsoft JhengHei" panose="020B0604030504040204" pitchFamily="34" charset="-120"/>
                <a:ea typeface="Microsoft JhengHei" panose="020B0604030504040204" pitchFamily="34" charset="-120"/>
              </a:rPr>
              <a:t>階段</a:t>
            </a:r>
            <a:r>
              <a:rPr kumimoji="1" lang="en-US" altLang="zh-CN" sz="2000" b="1" dirty="0">
                <a:solidFill>
                  <a:schemeClr val="tx1"/>
                </a:solidFill>
                <a:latin typeface="Microsoft JhengHei" panose="020B0604030504040204" pitchFamily="34" charset="-120"/>
                <a:ea typeface="Microsoft JhengHei" panose="020B0604030504040204" pitchFamily="34" charset="-120"/>
              </a:rPr>
              <a:t>1 – </a:t>
            </a:r>
            <a:r>
              <a:rPr kumimoji="1" lang="zh-CN" altLang="en-US" sz="2000" b="1" dirty="0">
                <a:solidFill>
                  <a:schemeClr val="tx1"/>
                </a:solidFill>
                <a:latin typeface="Microsoft JhengHei" panose="020B0604030504040204" pitchFamily="34" charset="-120"/>
                <a:ea typeface="Microsoft JhengHei" panose="020B0604030504040204" pitchFamily="34" charset="-120"/>
              </a:rPr>
              <a:t>週期式購物</a:t>
            </a:r>
            <a:endParaRPr kumimoji="1" lang="en-US" altLang="zh-TW" sz="2000" b="1" dirty="0">
              <a:solidFill>
                <a:schemeClr val="tx1"/>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588361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14">
            <a:extLst>
              <a:ext uri="{FF2B5EF4-FFF2-40B4-BE49-F238E27FC236}">
                <a16:creationId xmlns:a16="http://schemas.microsoft.com/office/drawing/2014/main" id="{CCB7CA2E-818D-4E87-B20F-A9099DB86050}"/>
              </a:ext>
            </a:extLst>
          </p:cNvPr>
          <p:cNvSpPr/>
          <p:nvPr/>
        </p:nvSpPr>
        <p:spPr>
          <a:xfrm>
            <a:off x="11104050" y="1604292"/>
            <a:ext cx="3001779" cy="1251255"/>
          </a:xfrm>
          <a:prstGeom prst="rect">
            <a:avLst/>
          </a:prstGeom>
          <a:solidFill>
            <a:schemeClr val="accent2">
              <a:lumMod val="20000"/>
              <a:lumOff val="80000"/>
              <a:alpha val="3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dirty="0">
                <a:solidFill>
                  <a:schemeClr val="tx1">
                    <a:alpha val="35000"/>
                  </a:schemeClr>
                </a:solidFill>
                <a:latin typeface="Microsoft JhengHei" panose="020B0604030504040204" pitchFamily="34" charset="-120"/>
                <a:ea typeface="Microsoft JhengHei" panose="020B0604030504040204" pitchFamily="34" charset="-120"/>
              </a:rPr>
              <a:t>階段</a:t>
            </a:r>
            <a:r>
              <a:rPr kumimoji="1" lang="en-US" altLang="zh-CN" sz="2000" b="1" dirty="0">
                <a:solidFill>
                  <a:schemeClr val="tx1">
                    <a:alpha val="35000"/>
                  </a:schemeClr>
                </a:solidFill>
                <a:latin typeface="Microsoft JhengHei" panose="020B0604030504040204" pitchFamily="34" charset="-120"/>
                <a:ea typeface="Microsoft JhengHei" panose="020B0604030504040204" pitchFamily="34" charset="-120"/>
              </a:rPr>
              <a:t>3 – </a:t>
            </a:r>
            <a:r>
              <a:rPr kumimoji="1" lang="zh-CN" altLang="en-US" sz="2000" b="1" dirty="0">
                <a:solidFill>
                  <a:schemeClr val="tx1">
                    <a:alpha val="35000"/>
                  </a:schemeClr>
                </a:solidFill>
                <a:latin typeface="Microsoft JhengHei" panose="020B0604030504040204" pitchFamily="34" charset="-120"/>
                <a:ea typeface="Microsoft JhengHei" panose="020B0604030504040204" pitchFamily="34" charset="-120"/>
              </a:rPr>
              <a:t>結合智慧電視</a:t>
            </a:r>
            <a:endParaRPr kumimoji="1" lang="en-US" altLang="zh-TW" sz="2000" b="1" dirty="0">
              <a:solidFill>
                <a:schemeClr val="tx1">
                  <a:alpha val="35000"/>
                </a:schemeClr>
              </a:solidFill>
              <a:latin typeface="Microsoft JhengHei" panose="020B0604030504040204" pitchFamily="34" charset="-120"/>
              <a:ea typeface="Microsoft JhengHei" panose="020B0604030504040204" pitchFamily="34" charset="-120"/>
            </a:endParaRPr>
          </a:p>
        </p:txBody>
      </p:sp>
      <p:sp>
        <p:nvSpPr>
          <p:cNvPr id="66" name="Rectangle 14">
            <a:extLst>
              <a:ext uri="{FF2B5EF4-FFF2-40B4-BE49-F238E27FC236}">
                <a16:creationId xmlns:a16="http://schemas.microsoft.com/office/drawing/2014/main" id="{F26B1395-9072-430C-BB85-EB978359BEEE}"/>
              </a:ext>
            </a:extLst>
          </p:cNvPr>
          <p:cNvSpPr/>
          <p:nvPr/>
        </p:nvSpPr>
        <p:spPr>
          <a:xfrm>
            <a:off x="7172104" y="1588896"/>
            <a:ext cx="3001779" cy="1251256"/>
          </a:xfrm>
          <a:prstGeom prst="rect">
            <a:avLst/>
          </a:prstGeom>
          <a:solidFill>
            <a:schemeClr val="accent2">
              <a:lumMod val="20000"/>
              <a:lumOff val="80000"/>
              <a:alpha val="3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dirty="0">
                <a:solidFill>
                  <a:schemeClr val="tx1">
                    <a:alpha val="35000"/>
                  </a:schemeClr>
                </a:solidFill>
                <a:latin typeface="Microsoft JhengHei" panose="020B0604030504040204" pitchFamily="34" charset="-120"/>
                <a:ea typeface="Microsoft JhengHei" panose="020B0604030504040204" pitchFamily="34" charset="-120"/>
              </a:rPr>
              <a:t>階段</a:t>
            </a:r>
            <a:r>
              <a:rPr kumimoji="1" lang="en-US" altLang="zh-CN" sz="2000" b="1" dirty="0">
                <a:solidFill>
                  <a:schemeClr val="tx1">
                    <a:alpha val="35000"/>
                  </a:schemeClr>
                </a:solidFill>
                <a:latin typeface="Microsoft JhengHei" panose="020B0604030504040204" pitchFamily="34" charset="-120"/>
                <a:ea typeface="Microsoft JhengHei" panose="020B0604030504040204" pitchFamily="34" charset="-120"/>
              </a:rPr>
              <a:t>2 – </a:t>
            </a:r>
            <a:r>
              <a:rPr kumimoji="1" lang="zh-CN" altLang="en-US" sz="2000" b="1" dirty="0">
                <a:solidFill>
                  <a:schemeClr val="tx1">
                    <a:alpha val="35000"/>
                  </a:schemeClr>
                </a:solidFill>
                <a:latin typeface="Microsoft JhengHei" panose="020B0604030504040204" pitchFamily="34" charset="-120"/>
                <a:ea typeface="Microsoft JhengHei" panose="020B0604030504040204" pitchFamily="34" charset="-120"/>
              </a:rPr>
              <a:t>音箱更聰明</a:t>
            </a:r>
            <a:endParaRPr kumimoji="1" lang="en-US" altLang="zh-TW" sz="2000" b="1" dirty="0">
              <a:solidFill>
                <a:schemeClr val="tx1">
                  <a:alpha val="35000"/>
                </a:schemeClr>
              </a:solidFill>
              <a:latin typeface="Microsoft JhengHei" panose="020B0604030504040204" pitchFamily="34" charset="-120"/>
              <a:ea typeface="Microsoft JhengHei" panose="020B0604030504040204" pitchFamily="34" charset="-120"/>
            </a:endParaRPr>
          </a:p>
        </p:txBody>
      </p:sp>
      <p:sp>
        <p:nvSpPr>
          <p:cNvPr id="3" name="文字版面配置區 2">
            <a:extLst>
              <a:ext uri="{FF2B5EF4-FFF2-40B4-BE49-F238E27FC236}">
                <a16:creationId xmlns:a16="http://schemas.microsoft.com/office/drawing/2014/main" id="{4B8CDD94-B567-4973-9E94-8303E3811A05}"/>
              </a:ext>
            </a:extLst>
          </p:cNvPr>
          <p:cNvSpPr>
            <a:spLocks noGrp="1"/>
          </p:cNvSpPr>
          <p:nvPr>
            <p:ph type="body" sz="quarter" idx="14"/>
          </p:nvPr>
        </p:nvSpPr>
        <p:spPr>
          <a:xfrm>
            <a:off x="459740" y="7342632"/>
            <a:ext cx="6583680" cy="457200"/>
          </a:xfrm>
        </p:spPr>
        <p:txBody>
          <a:bodyPr/>
          <a:lstStyle/>
          <a:p>
            <a:endParaRPr lang="zh-TW" altLang="en-US" dirty="0">
              <a:latin typeface="Microsoft JhengHei Light" panose="020B0304030504040204" pitchFamily="34" charset="-120"/>
              <a:ea typeface="Microsoft JhengHei Light" panose="020B0304030504040204" pitchFamily="34" charset="-120"/>
            </a:endParaRPr>
          </a:p>
        </p:txBody>
      </p:sp>
      <p:sp>
        <p:nvSpPr>
          <p:cNvPr id="63" name="Rectangle 29">
            <a:extLst>
              <a:ext uri="{FF2B5EF4-FFF2-40B4-BE49-F238E27FC236}">
                <a16:creationId xmlns:a16="http://schemas.microsoft.com/office/drawing/2014/main" id="{0395712B-1598-47DE-9A77-1CC9196668D7}"/>
              </a:ext>
            </a:extLst>
          </p:cNvPr>
          <p:cNvSpPr/>
          <p:nvPr/>
        </p:nvSpPr>
        <p:spPr>
          <a:xfrm>
            <a:off x="549965" y="5538354"/>
            <a:ext cx="2569465" cy="1449324"/>
          </a:xfrm>
          <a:prstGeom prst="rect">
            <a:avLst/>
          </a:prstGeom>
          <a:solidFill>
            <a:srgbClr val="0039B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TW" altLang="en-US" sz="2000" b="1" dirty="0">
                <a:solidFill>
                  <a:schemeClr val="bg2"/>
                </a:solidFill>
                <a:latin typeface="Microsoft JhengHei" panose="020B0604030504040204" pitchFamily="34" charset="-120"/>
                <a:ea typeface="Microsoft JhengHei" panose="020B0604030504040204" pitchFamily="34" charset="-120"/>
              </a:rPr>
              <a:t>終極目標</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a:p>
            <a:pPr algn="ctr"/>
            <a:r>
              <a:rPr kumimoji="1" lang="zh-TW" altLang="en-US" sz="2000" b="1" dirty="0">
                <a:solidFill>
                  <a:schemeClr val="bg2"/>
                </a:solidFill>
                <a:latin typeface="Microsoft JhengHei" panose="020B0604030504040204" pitchFamily="34" charset="-120"/>
                <a:ea typeface="Microsoft JhengHei" panose="020B0604030504040204" pitchFamily="34" charset="-120"/>
              </a:rPr>
              <a:t>平台化</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p:txBody>
      </p:sp>
      <p:sp>
        <p:nvSpPr>
          <p:cNvPr id="93" name="矩形 92">
            <a:extLst>
              <a:ext uri="{FF2B5EF4-FFF2-40B4-BE49-F238E27FC236}">
                <a16:creationId xmlns:a16="http://schemas.microsoft.com/office/drawing/2014/main" id="{2EF96815-17F3-4DE1-9353-2932E26B0A97}"/>
              </a:ext>
            </a:extLst>
          </p:cNvPr>
          <p:cNvSpPr/>
          <p:nvPr/>
        </p:nvSpPr>
        <p:spPr>
          <a:xfrm>
            <a:off x="3232773" y="5566396"/>
            <a:ext cx="5104832" cy="14212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2000" b="1" dirty="0">
                <a:solidFill>
                  <a:schemeClr val="tx1"/>
                </a:solidFill>
                <a:latin typeface="Microsoft JhengHei" panose="020B0604030504040204" pitchFamily="34" charset="-120"/>
                <a:ea typeface="Microsoft JhengHei" panose="020B0604030504040204" pitchFamily="34" charset="-120"/>
              </a:rPr>
              <a:t>智慧音箱作為服務平台</a:t>
            </a:r>
            <a:endParaRPr lang="en-US" altLang="zh-TW" sz="2000" b="1" dirty="0">
              <a:solidFill>
                <a:schemeClr val="tx1"/>
              </a:solidFill>
              <a:latin typeface="Microsoft JhengHei" panose="020B0604030504040204" pitchFamily="34" charset="-120"/>
              <a:ea typeface="Microsoft JhengHei" panose="020B0604030504040204" pitchFamily="34" charset="-120"/>
            </a:endParaRPr>
          </a:p>
          <a:p>
            <a:pPr algn="ctr"/>
            <a:r>
              <a:rPr lang="zh-TW" altLang="en-US" sz="2000" b="1" dirty="0">
                <a:solidFill>
                  <a:schemeClr val="tx1"/>
                </a:solidFill>
                <a:latin typeface="Microsoft JhengHei" panose="020B0604030504040204" pitchFamily="34" charset="-120"/>
                <a:ea typeface="Microsoft JhengHei" panose="020B0604030504040204" pitchFamily="34" charset="-120"/>
              </a:rPr>
              <a:t>提供台灣大哥大既有服務</a:t>
            </a:r>
          </a:p>
        </p:txBody>
      </p:sp>
      <p:cxnSp>
        <p:nvCxnSpPr>
          <p:cNvPr id="9" name="直線單箭頭接點 8">
            <a:extLst>
              <a:ext uri="{FF2B5EF4-FFF2-40B4-BE49-F238E27FC236}">
                <a16:creationId xmlns:a16="http://schemas.microsoft.com/office/drawing/2014/main" id="{C0249296-45EE-42D2-A0F8-1D9AFA057A56}"/>
              </a:ext>
            </a:extLst>
          </p:cNvPr>
          <p:cNvCxnSpPr>
            <a:cxnSpLocks/>
          </p:cNvCxnSpPr>
          <p:nvPr/>
        </p:nvCxnSpPr>
        <p:spPr>
          <a:xfrm>
            <a:off x="8337605" y="6254142"/>
            <a:ext cx="747745" cy="1"/>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57889A2B-BEB6-4D36-8DF0-2DCA70DDFC07}"/>
              </a:ext>
            </a:extLst>
          </p:cNvPr>
          <p:cNvSpPr/>
          <p:nvPr/>
        </p:nvSpPr>
        <p:spPr>
          <a:xfrm>
            <a:off x="9085350" y="5545482"/>
            <a:ext cx="5102352" cy="14173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2000" b="1" dirty="0">
                <a:solidFill>
                  <a:schemeClr val="tx1"/>
                </a:solidFill>
                <a:latin typeface="Microsoft JhengHei" panose="020B0604030504040204" pitchFamily="34" charset="-120"/>
                <a:ea typeface="Microsoft JhengHei" panose="020B0604030504040204" pitchFamily="34" charset="-120"/>
              </a:rPr>
              <a:t>開放式平台</a:t>
            </a:r>
            <a:endParaRPr lang="en-US" altLang="zh-TW" sz="2000" b="1" dirty="0">
              <a:solidFill>
                <a:schemeClr val="tx1"/>
              </a:solidFill>
              <a:latin typeface="Microsoft JhengHei" panose="020B0604030504040204" pitchFamily="34" charset="-120"/>
              <a:ea typeface="Microsoft JhengHei" panose="020B0604030504040204" pitchFamily="34" charset="-120"/>
            </a:endParaRPr>
          </a:p>
          <a:p>
            <a:pPr algn="ctr"/>
            <a:r>
              <a:rPr lang="zh-TW" altLang="en-US" sz="2000" b="1" dirty="0">
                <a:solidFill>
                  <a:schemeClr val="tx1"/>
                </a:solidFill>
                <a:latin typeface="Microsoft JhengHei" panose="020B0604030504040204" pitchFamily="34" charset="-120"/>
                <a:ea typeface="Microsoft JhengHei" panose="020B0604030504040204" pitchFamily="34" charset="-120"/>
              </a:rPr>
              <a:t>吸引更多使用者</a:t>
            </a:r>
          </a:p>
        </p:txBody>
      </p:sp>
      <p:sp>
        <p:nvSpPr>
          <p:cNvPr id="48" name="Text Placeholder 5">
            <a:extLst>
              <a:ext uri="{FF2B5EF4-FFF2-40B4-BE49-F238E27FC236}">
                <a16:creationId xmlns:a16="http://schemas.microsoft.com/office/drawing/2014/main" id="{50462FAB-8AC6-4414-BAF5-1864429A2BAC}"/>
              </a:ext>
            </a:extLst>
          </p:cNvPr>
          <p:cNvSpPr>
            <a:spLocks noGrp="1"/>
          </p:cNvSpPr>
          <p:nvPr>
            <p:ph type="body" sz="quarter" idx="11"/>
          </p:nvPr>
        </p:nvSpPr>
        <p:spPr>
          <a:xfrm>
            <a:off x="457200" y="265176"/>
            <a:ext cx="6583680" cy="274320"/>
          </a:xfrm>
        </p:spPr>
        <p:txBody>
          <a:bodyPr/>
          <a:lstStyle/>
          <a:p>
            <a:r>
              <a:rPr lang="zh-CN" altLang="en-US" dirty="0">
                <a:latin typeface="Microsoft JhengHei Light" panose="020B0304030504040204" pitchFamily="34" charset="-120"/>
                <a:ea typeface="Microsoft JhengHei Light" panose="020B0304030504040204" pitchFamily="34" charset="-120"/>
              </a:rPr>
              <a:t>語音購物 </a:t>
            </a:r>
            <a:r>
              <a:rPr lang="en-US" altLang="zh-CN" dirty="0">
                <a:latin typeface="Microsoft JhengHei Light" panose="020B0304030504040204" pitchFamily="34" charset="-120"/>
                <a:ea typeface="Microsoft JhengHei Light" panose="020B0304030504040204" pitchFamily="34" charset="-120"/>
              </a:rPr>
              <a:t>3 </a:t>
            </a:r>
            <a:r>
              <a:rPr lang="zh-CN" altLang="en-US" dirty="0">
                <a:latin typeface="Microsoft JhengHei Light" panose="020B0304030504040204" pitchFamily="34" charset="-120"/>
                <a:ea typeface="Microsoft JhengHei Light" panose="020B0304030504040204" pitchFamily="34" charset="-120"/>
              </a:rPr>
              <a:t>階段</a:t>
            </a:r>
            <a:endParaRPr lang="en-US" dirty="0">
              <a:latin typeface="Microsoft JhengHei Light" panose="020B0304030504040204" pitchFamily="34" charset="-120"/>
              <a:ea typeface="Microsoft JhengHei Light" panose="020B0304030504040204" pitchFamily="34" charset="-120"/>
            </a:endParaRPr>
          </a:p>
        </p:txBody>
      </p:sp>
      <p:sp>
        <p:nvSpPr>
          <p:cNvPr id="51" name="標題 1">
            <a:extLst>
              <a:ext uri="{FF2B5EF4-FFF2-40B4-BE49-F238E27FC236}">
                <a16:creationId xmlns:a16="http://schemas.microsoft.com/office/drawing/2014/main" id="{09450080-2168-4953-B0E2-B5C5EDDCC354}"/>
              </a:ext>
            </a:extLst>
          </p:cNvPr>
          <p:cNvSpPr>
            <a:spLocks noGrp="1"/>
          </p:cNvSpPr>
          <p:nvPr>
            <p:ph type="title"/>
          </p:nvPr>
        </p:nvSpPr>
        <p:spPr>
          <a:xfrm>
            <a:off x="457200" y="640080"/>
            <a:ext cx="13716000" cy="1143000"/>
          </a:xfrm>
        </p:spPr>
        <p:txBody>
          <a:bodyPr/>
          <a:lstStyle/>
          <a:p>
            <a:r>
              <a:rPr lang="zh-CN" altLang="en-US" b="1" dirty="0">
                <a:latin typeface="Microsoft JhengHei Light" panose="020B0304030504040204" pitchFamily="34" charset="-120"/>
                <a:ea typeface="Microsoft JhengHei Light" panose="020B0304030504040204" pitchFamily="34" charset="-120"/>
              </a:rPr>
              <a:t>藉推動消費與互動習慣之改變提升客戶黏</a:t>
            </a:r>
            <a:r>
              <a:rPr lang="zh-TW" altLang="en-US" b="1" dirty="0">
                <a:latin typeface="Microsoft JhengHei Light" panose="020B0304030504040204" pitchFamily="34" charset="-120"/>
                <a:ea typeface="Microsoft JhengHei Light" panose="020B0304030504040204" pitchFamily="34" charset="-120"/>
              </a:rPr>
              <a:t>著</a:t>
            </a:r>
            <a:r>
              <a:rPr lang="zh-CN" altLang="en-US" b="1" dirty="0">
                <a:latin typeface="Microsoft JhengHei Light" panose="020B0304030504040204" pitchFamily="34" charset="-120"/>
                <a:ea typeface="Microsoft JhengHei Light" panose="020B0304030504040204" pitchFamily="34" charset="-120"/>
              </a:rPr>
              <a:t>度，實現平</a:t>
            </a:r>
            <a:r>
              <a:rPr lang="zh-TW" altLang="en-US" b="1" dirty="0">
                <a:latin typeface="Microsoft JhengHei Light" panose="020B0304030504040204" pitchFamily="34" charset="-120"/>
                <a:ea typeface="Microsoft JhengHei Light" panose="020B0304030504040204" pitchFamily="34" charset="-120"/>
              </a:rPr>
              <a:t>台</a:t>
            </a:r>
            <a:r>
              <a:rPr lang="zh-CN" altLang="en-US" b="1" dirty="0">
                <a:latin typeface="Microsoft JhengHei Light" panose="020B0304030504040204" pitchFamily="34" charset="-120"/>
                <a:ea typeface="Microsoft JhengHei Light" panose="020B0304030504040204" pitchFamily="34" charset="-120"/>
              </a:rPr>
              <a:t>化之目標</a:t>
            </a:r>
            <a:br>
              <a:rPr lang="en-US" altLang="zh-TW" b="1" dirty="0">
                <a:latin typeface="Microsoft JhengHei Light" panose="020B0304030504040204" pitchFamily="34" charset="-120"/>
                <a:ea typeface="Microsoft JhengHei Light" panose="020B0304030504040204" pitchFamily="34" charset="-120"/>
              </a:rPr>
            </a:br>
            <a:endParaRPr lang="zh-TW" altLang="en-US" b="1" dirty="0">
              <a:latin typeface="Microsoft JhengHei Light" panose="020B0304030504040204" pitchFamily="34" charset="-120"/>
              <a:ea typeface="Microsoft JhengHei Light" panose="020B0304030504040204" pitchFamily="34" charset="-120"/>
            </a:endParaRPr>
          </a:p>
        </p:txBody>
      </p:sp>
      <p:sp>
        <p:nvSpPr>
          <p:cNvPr id="53" name="文字方塊 67">
            <a:extLst>
              <a:ext uri="{FF2B5EF4-FFF2-40B4-BE49-F238E27FC236}">
                <a16:creationId xmlns:a16="http://schemas.microsoft.com/office/drawing/2014/main" id="{6236AA6C-8E50-41A0-8DF0-93B9B95753FA}"/>
              </a:ext>
            </a:extLst>
          </p:cNvPr>
          <p:cNvSpPr txBox="1"/>
          <p:nvPr/>
        </p:nvSpPr>
        <p:spPr>
          <a:xfrm>
            <a:off x="539015" y="3199798"/>
            <a:ext cx="2568930" cy="1996599"/>
          </a:xfrm>
          <a:prstGeom prst="rect">
            <a:avLst/>
          </a:prstGeom>
          <a:solidFill>
            <a:srgbClr val="0039BE">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kumimoji="1" sz="2000" b="1">
                <a:solidFill>
                  <a:schemeClr val="bg2"/>
                </a:solidFill>
                <a:latin typeface="Microsoft JhengHei" panose="020B0604030504040204" pitchFamily="34" charset="-120"/>
                <a:ea typeface="Microsoft JhengHei" panose="020B0604030504040204" pitchFamily="34" charset="-12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bg2">
                    <a:alpha val="35000"/>
                  </a:schemeClr>
                </a:solidFill>
              </a:rPr>
              <a:t>臺灣大哥大</a:t>
            </a:r>
            <a:endParaRPr lang="en-US" altLang="zh-CN" dirty="0">
              <a:solidFill>
                <a:schemeClr val="bg2">
                  <a:alpha val="35000"/>
                </a:schemeClr>
              </a:solidFill>
            </a:endParaRPr>
          </a:p>
          <a:p>
            <a:r>
              <a:rPr lang="zh-CN" altLang="en-US" dirty="0">
                <a:solidFill>
                  <a:schemeClr val="bg2">
                    <a:alpha val="35000"/>
                  </a:schemeClr>
                </a:solidFill>
              </a:rPr>
              <a:t>接觸點策略</a:t>
            </a:r>
            <a:endParaRPr lang="en-US" altLang="zh-CN" dirty="0">
              <a:solidFill>
                <a:schemeClr val="bg2">
                  <a:alpha val="35000"/>
                </a:schemeClr>
              </a:solidFill>
            </a:endParaRPr>
          </a:p>
        </p:txBody>
      </p:sp>
      <p:sp>
        <p:nvSpPr>
          <p:cNvPr id="54" name="Rectangle 14">
            <a:extLst>
              <a:ext uri="{FF2B5EF4-FFF2-40B4-BE49-F238E27FC236}">
                <a16:creationId xmlns:a16="http://schemas.microsoft.com/office/drawing/2014/main" id="{7D0F653F-0D0E-404F-BA23-12CEB12ABDDC}"/>
              </a:ext>
            </a:extLst>
          </p:cNvPr>
          <p:cNvSpPr/>
          <p:nvPr/>
        </p:nvSpPr>
        <p:spPr>
          <a:xfrm>
            <a:off x="3261290" y="3199797"/>
            <a:ext cx="2286000" cy="914400"/>
          </a:xfrm>
          <a:prstGeom prst="rect">
            <a:avLst/>
          </a:prstGeom>
          <a:solidFill>
            <a:schemeClr val="accent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800" dirty="0">
                <a:solidFill>
                  <a:schemeClr val="tx1">
                    <a:alpha val="35000"/>
                  </a:schemeClr>
                </a:solidFill>
                <a:latin typeface="Microsoft JhengHei Light" panose="020B0304030504040204" pitchFamily="34" charset="-120"/>
                <a:ea typeface="Microsoft JhengHei Light" panose="020B0304030504040204" pitchFamily="34" charset="-120"/>
              </a:rPr>
              <a:t>精準瞭解客戶需求</a:t>
            </a:r>
            <a:endParaRPr kumimoji="1" lang="en-US" altLang="zh-TW" sz="1800" dirty="0">
              <a:solidFill>
                <a:schemeClr val="tx1">
                  <a:alpha val="35000"/>
                </a:schemeClr>
              </a:solidFill>
              <a:latin typeface="Microsoft JhengHei Light" panose="020B0304030504040204" pitchFamily="34" charset="-120"/>
              <a:ea typeface="Microsoft JhengHei Light" panose="020B0304030504040204" pitchFamily="34" charset="-120"/>
            </a:endParaRPr>
          </a:p>
          <a:p>
            <a:pPr algn="ctr"/>
            <a:r>
              <a:rPr kumimoji="1" lang="zh-CN" altLang="en-US" sz="1800" dirty="0">
                <a:solidFill>
                  <a:schemeClr val="tx1">
                    <a:alpha val="35000"/>
                  </a:schemeClr>
                </a:solidFill>
                <a:latin typeface="Microsoft JhengHei Light" panose="020B0304030504040204" pitchFamily="34" charset="-120"/>
                <a:ea typeface="Microsoft JhengHei Light" panose="020B0304030504040204" pitchFamily="34" charset="-120"/>
              </a:rPr>
              <a:t>蒐集客戶資料 </a:t>
            </a:r>
            <a:endParaRPr kumimoji="1" lang="en-US" sz="1800" dirty="0">
              <a:solidFill>
                <a:schemeClr val="tx1">
                  <a:alpha val="35000"/>
                </a:schemeClr>
              </a:solidFill>
              <a:latin typeface="Microsoft JhengHei Light" panose="020B0304030504040204" pitchFamily="34" charset="-120"/>
              <a:ea typeface="Microsoft JhengHei Light" panose="020B0304030504040204" pitchFamily="34" charset="-120"/>
            </a:endParaRPr>
          </a:p>
        </p:txBody>
      </p:sp>
      <p:sp>
        <p:nvSpPr>
          <p:cNvPr id="55" name="Rectangle 14">
            <a:extLst>
              <a:ext uri="{FF2B5EF4-FFF2-40B4-BE49-F238E27FC236}">
                <a16:creationId xmlns:a16="http://schemas.microsoft.com/office/drawing/2014/main" id="{7994C184-3091-42E3-B55F-36385006639F}"/>
              </a:ext>
            </a:extLst>
          </p:cNvPr>
          <p:cNvSpPr/>
          <p:nvPr/>
        </p:nvSpPr>
        <p:spPr>
          <a:xfrm>
            <a:off x="5608777" y="3193507"/>
            <a:ext cx="2286000" cy="914400"/>
          </a:xfrm>
          <a:prstGeom prst="rect">
            <a:avLst/>
          </a:prstGeom>
          <a:solidFill>
            <a:schemeClr val="accent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800" dirty="0">
                <a:solidFill>
                  <a:schemeClr val="tx1">
                    <a:alpha val="35000"/>
                  </a:schemeClr>
                </a:solidFill>
                <a:latin typeface="Microsoft JhengHei Light" panose="020B0304030504040204" pitchFamily="34" charset="-120"/>
                <a:ea typeface="Microsoft JhengHei Light" panose="020B0304030504040204" pitchFamily="34" charset="-120"/>
              </a:rPr>
              <a:t>強化客戶體驗</a:t>
            </a:r>
            <a:endParaRPr kumimoji="1" lang="en-US" altLang="zh-CN" sz="1800" dirty="0">
              <a:solidFill>
                <a:schemeClr val="tx1">
                  <a:alpha val="35000"/>
                </a:schemeClr>
              </a:solidFill>
              <a:latin typeface="Microsoft JhengHei Light" panose="020B0304030504040204" pitchFamily="34" charset="-120"/>
              <a:ea typeface="Microsoft JhengHei Light" panose="020B0304030504040204" pitchFamily="34" charset="-120"/>
            </a:endParaRPr>
          </a:p>
          <a:p>
            <a:pPr algn="ctr"/>
            <a:r>
              <a:rPr kumimoji="1" lang="zh-CN" altLang="en-US" sz="1800" dirty="0">
                <a:solidFill>
                  <a:schemeClr val="tx1">
                    <a:alpha val="35000"/>
                  </a:schemeClr>
                </a:solidFill>
                <a:latin typeface="Microsoft JhengHei Light" panose="020B0304030504040204" pitchFamily="34" charset="-120"/>
                <a:ea typeface="Microsoft JhengHei Light" panose="020B0304030504040204" pitchFamily="34" charset="-120"/>
              </a:rPr>
              <a:t>簡化消費流程</a:t>
            </a:r>
            <a:endParaRPr kumimoji="1" lang="en-US" sz="1800" dirty="0">
              <a:solidFill>
                <a:schemeClr val="tx1">
                  <a:alpha val="35000"/>
                </a:schemeClr>
              </a:solidFill>
              <a:latin typeface="Microsoft JhengHei Light" panose="020B0304030504040204" pitchFamily="34" charset="-120"/>
              <a:ea typeface="Microsoft JhengHei Light" panose="020B0304030504040204" pitchFamily="34" charset="-120"/>
            </a:endParaRPr>
          </a:p>
        </p:txBody>
      </p:sp>
      <p:sp>
        <p:nvSpPr>
          <p:cNvPr id="56" name="文字方塊 60">
            <a:extLst>
              <a:ext uri="{FF2B5EF4-FFF2-40B4-BE49-F238E27FC236}">
                <a16:creationId xmlns:a16="http://schemas.microsoft.com/office/drawing/2014/main" id="{C92EA561-F8AC-4A8A-98C2-8100351474EE}"/>
              </a:ext>
            </a:extLst>
          </p:cNvPr>
          <p:cNvSpPr txBox="1"/>
          <p:nvPr/>
        </p:nvSpPr>
        <p:spPr>
          <a:xfrm>
            <a:off x="3273879" y="4556317"/>
            <a:ext cx="10823995" cy="640080"/>
          </a:xfrm>
          <a:prstGeom prst="rect">
            <a:avLst/>
          </a:prstGeom>
          <a:solidFill>
            <a:schemeClr val="accent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1667" b="1">
                <a:solidFill>
                  <a:schemeClr val="bg2"/>
                </a:solidFill>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800" b="0" dirty="0">
                <a:solidFill>
                  <a:schemeClr val="tx1">
                    <a:alpha val="35000"/>
                  </a:schemeClr>
                </a:solidFill>
                <a:latin typeface="Microsoft JhengHei Light" panose="020B0304030504040204" pitchFamily="34" charset="-120"/>
                <a:ea typeface="Microsoft JhengHei Light" panose="020B0304030504040204" pitchFamily="34" charset="-120"/>
              </a:rPr>
              <a:t>客戶數量提升</a:t>
            </a:r>
            <a:r>
              <a:rPr lang="en-US" altLang="zh-TW" sz="1800" b="0" dirty="0">
                <a:solidFill>
                  <a:schemeClr val="tx1">
                    <a:alpha val="35000"/>
                  </a:schemeClr>
                </a:solidFill>
                <a:latin typeface="Microsoft JhengHei Light" panose="020B0304030504040204" pitchFamily="34" charset="-120"/>
                <a:ea typeface="Microsoft JhengHei Light" panose="020B0304030504040204" pitchFamily="34" charset="-120"/>
              </a:rPr>
              <a:t>+</a:t>
            </a:r>
            <a:r>
              <a:rPr lang="zh-CN" altLang="en-US" sz="1800" b="0" dirty="0">
                <a:solidFill>
                  <a:schemeClr val="tx1">
                    <a:alpha val="35000"/>
                  </a:schemeClr>
                </a:solidFill>
                <a:latin typeface="Microsoft JhengHei Light" panose="020B0304030504040204" pitchFamily="34" charset="-120"/>
                <a:ea typeface="Microsoft JhengHei Light" panose="020B0304030504040204" pitchFamily="34" charset="-120"/>
              </a:rPr>
              <a:t>客戶黏着度提升</a:t>
            </a:r>
            <a:endParaRPr lang="zh-TW" altLang="en-US" sz="1800" b="0" dirty="0">
              <a:solidFill>
                <a:schemeClr val="tx1">
                  <a:alpha val="35000"/>
                </a:schemeClr>
              </a:solidFill>
              <a:latin typeface="Microsoft JhengHei Light" panose="020B0304030504040204" pitchFamily="34" charset="-120"/>
              <a:ea typeface="Microsoft JhengHei Light" panose="020B0304030504040204" pitchFamily="34" charset="-120"/>
            </a:endParaRPr>
          </a:p>
        </p:txBody>
      </p:sp>
      <p:sp>
        <p:nvSpPr>
          <p:cNvPr id="57" name="Rectangle 14">
            <a:extLst>
              <a:ext uri="{FF2B5EF4-FFF2-40B4-BE49-F238E27FC236}">
                <a16:creationId xmlns:a16="http://schemas.microsoft.com/office/drawing/2014/main" id="{9087069E-BF9B-4ADF-83DA-745136CB3DA9}"/>
              </a:ext>
            </a:extLst>
          </p:cNvPr>
          <p:cNvSpPr/>
          <p:nvPr/>
        </p:nvSpPr>
        <p:spPr>
          <a:xfrm>
            <a:off x="7925785" y="3199797"/>
            <a:ext cx="2286000" cy="914400"/>
          </a:xfrm>
          <a:prstGeom prst="rect">
            <a:avLst/>
          </a:prstGeom>
          <a:solidFill>
            <a:schemeClr val="accent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800" dirty="0">
                <a:solidFill>
                  <a:schemeClr val="tx1">
                    <a:alpha val="35000"/>
                  </a:schemeClr>
                </a:solidFill>
                <a:latin typeface="Microsoft JhengHei Light" panose="020B0304030504040204" pitchFamily="34" charset="-120"/>
                <a:ea typeface="Microsoft JhengHei Light" panose="020B0304030504040204" pitchFamily="34" charset="-120"/>
              </a:rPr>
              <a:t>IBM</a:t>
            </a:r>
            <a:r>
              <a:rPr kumimoji="1" lang="zh-CN" altLang="en-US" sz="1800" dirty="0">
                <a:solidFill>
                  <a:schemeClr val="tx1">
                    <a:alpha val="35000"/>
                  </a:schemeClr>
                </a:solidFill>
                <a:latin typeface="Microsoft JhengHei Light" panose="020B0304030504040204" pitchFamily="34" charset="-120"/>
                <a:ea typeface="Microsoft JhengHei Light" panose="020B0304030504040204" pitchFamily="34" charset="-120"/>
              </a:rPr>
              <a:t>強化數據引擎</a:t>
            </a:r>
            <a:endParaRPr kumimoji="1" lang="zh-TW" altLang="en-US" sz="1800" dirty="0">
              <a:solidFill>
                <a:schemeClr val="tx1">
                  <a:alpha val="35000"/>
                </a:schemeClr>
              </a:solidFill>
              <a:latin typeface="Microsoft JhengHei Light" panose="020B0304030504040204" pitchFamily="34" charset="-120"/>
              <a:ea typeface="Microsoft JhengHei Light" panose="020B0304030504040204" pitchFamily="34" charset="-120"/>
            </a:endParaRPr>
          </a:p>
          <a:p>
            <a:pPr algn="ctr"/>
            <a:r>
              <a:rPr kumimoji="1" lang="zh-CN" altLang="en-US" sz="1800" dirty="0">
                <a:solidFill>
                  <a:schemeClr val="tx1">
                    <a:alpha val="35000"/>
                  </a:schemeClr>
                </a:solidFill>
                <a:latin typeface="Microsoft JhengHei Light" panose="020B0304030504040204" pitchFamily="34" charset="-120"/>
                <a:ea typeface="Microsoft JhengHei Light" panose="020B0304030504040204" pitchFamily="34" charset="-120"/>
              </a:rPr>
              <a:t>精準廣告投放</a:t>
            </a:r>
            <a:endParaRPr kumimoji="1" lang="en-US" sz="1800" dirty="0">
              <a:solidFill>
                <a:schemeClr val="tx1">
                  <a:alpha val="35000"/>
                </a:schemeClr>
              </a:solidFill>
              <a:latin typeface="Microsoft JhengHei Light" panose="020B0304030504040204" pitchFamily="34" charset="-120"/>
              <a:ea typeface="Microsoft JhengHei Light" panose="020B0304030504040204" pitchFamily="34" charset="-120"/>
            </a:endParaRPr>
          </a:p>
        </p:txBody>
      </p:sp>
      <p:sp>
        <p:nvSpPr>
          <p:cNvPr id="58" name="Rectangle 29">
            <a:extLst>
              <a:ext uri="{FF2B5EF4-FFF2-40B4-BE49-F238E27FC236}">
                <a16:creationId xmlns:a16="http://schemas.microsoft.com/office/drawing/2014/main" id="{6EDB3CE6-8FEC-4FF4-BC30-DF99B397232C}"/>
              </a:ext>
            </a:extLst>
          </p:cNvPr>
          <p:cNvSpPr/>
          <p:nvPr/>
        </p:nvSpPr>
        <p:spPr>
          <a:xfrm>
            <a:off x="548640" y="1592532"/>
            <a:ext cx="2559305" cy="1243984"/>
          </a:xfrm>
          <a:prstGeom prst="rect">
            <a:avLst/>
          </a:prstGeom>
          <a:solidFill>
            <a:srgbClr val="0039BE">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dirty="0">
                <a:solidFill>
                  <a:schemeClr val="bg2">
                    <a:alpha val="35000"/>
                  </a:schemeClr>
                </a:solidFill>
                <a:latin typeface="Microsoft JhengHei" panose="020B0604030504040204" pitchFamily="34" charset="-120"/>
                <a:ea typeface="Microsoft JhengHei" panose="020B0604030504040204" pitchFamily="34" charset="-120"/>
              </a:rPr>
              <a:t>語音購物音箱</a:t>
            </a:r>
            <a:endParaRPr kumimoji="1" lang="en-US" altLang="zh-CN" sz="2000" b="1" dirty="0">
              <a:solidFill>
                <a:schemeClr val="bg2">
                  <a:alpha val="35000"/>
                </a:schemeClr>
              </a:solidFill>
              <a:latin typeface="Microsoft JhengHei" panose="020B0604030504040204" pitchFamily="34" charset="-120"/>
              <a:ea typeface="Microsoft JhengHei" panose="020B0604030504040204" pitchFamily="34" charset="-120"/>
            </a:endParaRPr>
          </a:p>
          <a:p>
            <a:pPr algn="ctr"/>
            <a:r>
              <a:rPr kumimoji="1" lang="en-US" altLang="zh-TW" sz="2000" b="1" dirty="0">
                <a:solidFill>
                  <a:schemeClr val="bg2">
                    <a:alpha val="35000"/>
                  </a:schemeClr>
                </a:solidFill>
                <a:latin typeface="Microsoft JhengHei" panose="020B0604030504040204" pitchFamily="34" charset="-120"/>
                <a:ea typeface="Microsoft JhengHei" panose="020B0604030504040204" pitchFamily="34" charset="-120"/>
              </a:rPr>
              <a:t>3 </a:t>
            </a:r>
            <a:r>
              <a:rPr kumimoji="1" lang="zh-TW" altLang="en-US" sz="2000" b="1" dirty="0">
                <a:solidFill>
                  <a:schemeClr val="bg2">
                    <a:alpha val="35000"/>
                  </a:schemeClr>
                </a:solidFill>
                <a:latin typeface="Microsoft JhengHei" panose="020B0604030504040204" pitchFamily="34" charset="-120"/>
                <a:ea typeface="Microsoft JhengHei" panose="020B0604030504040204" pitchFamily="34" charset="-120"/>
              </a:rPr>
              <a:t>階段</a:t>
            </a:r>
            <a:endParaRPr kumimoji="1" lang="en-US" altLang="zh-TW" sz="2000" b="1" dirty="0">
              <a:solidFill>
                <a:schemeClr val="bg2">
                  <a:alpha val="35000"/>
                </a:schemeClr>
              </a:solidFill>
              <a:latin typeface="Microsoft JhengHei" panose="020B0604030504040204" pitchFamily="34" charset="-120"/>
              <a:ea typeface="Microsoft JhengHei" panose="020B0604030504040204" pitchFamily="34" charset="-120"/>
            </a:endParaRPr>
          </a:p>
          <a:p>
            <a:pPr algn="ctr"/>
            <a:r>
              <a:rPr kumimoji="1" lang="zh-TW" altLang="en-US" sz="2000" b="1" dirty="0">
                <a:solidFill>
                  <a:schemeClr val="bg2">
                    <a:alpha val="35000"/>
                  </a:schemeClr>
                </a:solidFill>
                <a:latin typeface="Microsoft JhengHei" panose="020B0604030504040204" pitchFamily="34" charset="-120"/>
                <a:ea typeface="Microsoft JhengHei" panose="020B0604030504040204" pitchFamily="34" charset="-120"/>
              </a:rPr>
              <a:t>解決方案藍圖</a:t>
            </a:r>
            <a:endParaRPr kumimoji="1" lang="en-US" altLang="zh-TW" sz="2000" b="1" dirty="0">
              <a:solidFill>
                <a:schemeClr val="bg2">
                  <a:alpha val="35000"/>
                </a:schemeClr>
              </a:solidFill>
              <a:latin typeface="Microsoft JhengHei" panose="020B0604030504040204" pitchFamily="34" charset="-120"/>
              <a:ea typeface="Microsoft JhengHei" panose="020B0604030504040204" pitchFamily="34" charset="-120"/>
            </a:endParaRPr>
          </a:p>
        </p:txBody>
      </p:sp>
      <p:sp>
        <p:nvSpPr>
          <p:cNvPr id="59" name="箭號: 五邊形 40">
            <a:extLst>
              <a:ext uri="{FF2B5EF4-FFF2-40B4-BE49-F238E27FC236}">
                <a16:creationId xmlns:a16="http://schemas.microsoft.com/office/drawing/2014/main" id="{E04273BB-B6F2-4B5A-8F47-1DF357221336}"/>
              </a:ext>
            </a:extLst>
          </p:cNvPr>
          <p:cNvSpPr/>
          <p:nvPr/>
        </p:nvSpPr>
        <p:spPr>
          <a:xfrm>
            <a:off x="6524141" y="1615392"/>
            <a:ext cx="383342" cy="1252800"/>
          </a:xfrm>
          <a:prstGeom prst="homePlate">
            <a:avLst>
              <a:gd name="adj" fmla="val 100000"/>
            </a:avLst>
          </a:prstGeom>
          <a:solidFill>
            <a:schemeClr val="accent2">
              <a:lumMod val="20000"/>
              <a:lumOff val="80000"/>
              <a:alpha val="3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TW" altLang="en-US" sz="2000" dirty="0">
              <a:solidFill>
                <a:schemeClr val="lt1">
                  <a:alpha val="35000"/>
                </a:schemeClr>
              </a:solidFill>
              <a:latin typeface="Microsoft JhengHei Light" panose="020B0304030504040204" pitchFamily="34" charset="-120"/>
              <a:ea typeface="Microsoft JhengHei Light" panose="020B0304030504040204" pitchFamily="34" charset="-120"/>
            </a:endParaRPr>
          </a:p>
        </p:txBody>
      </p:sp>
      <p:sp>
        <p:nvSpPr>
          <p:cNvPr id="62" name="Rectangle 14">
            <a:extLst>
              <a:ext uri="{FF2B5EF4-FFF2-40B4-BE49-F238E27FC236}">
                <a16:creationId xmlns:a16="http://schemas.microsoft.com/office/drawing/2014/main" id="{57939C5B-4013-4A56-BDE4-0FEEB3FFE592}"/>
              </a:ext>
            </a:extLst>
          </p:cNvPr>
          <p:cNvSpPr/>
          <p:nvPr/>
        </p:nvSpPr>
        <p:spPr>
          <a:xfrm>
            <a:off x="11104049" y="3171641"/>
            <a:ext cx="3016341" cy="919073"/>
          </a:xfrm>
          <a:prstGeom prst="rect">
            <a:avLst/>
          </a:prstGeom>
          <a:solidFill>
            <a:schemeClr val="accent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ltLang="zh-CN" sz="1800" dirty="0">
              <a:solidFill>
                <a:schemeClr val="tx1">
                  <a:alpha val="35000"/>
                </a:schemeClr>
              </a:solidFill>
              <a:latin typeface="Microsoft JhengHei Light" panose="020B0304030504040204" pitchFamily="34" charset="-120"/>
              <a:ea typeface="Microsoft JhengHei Light" panose="020B0304030504040204" pitchFamily="34" charset="-120"/>
            </a:endParaRPr>
          </a:p>
          <a:p>
            <a:pPr algn="ctr"/>
            <a:r>
              <a:rPr kumimoji="1" lang="zh-CN" altLang="en-US" sz="1800" dirty="0">
                <a:solidFill>
                  <a:schemeClr val="tx1">
                    <a:alpha val="35000"/>
                  </a:schemeClr>
                </a:solidFill>
                <a:latin typeface="Microsoft JhengHei Light" panose="020B0304030504040204" pitchFamily="34" charset="-120"/>
                <a:ea typeface="Microsoft JhengHei Light" panose="020B0304030504040204" pitchFamily="34" charset="-120"/>
              </a:rPr>
              <a:t>擴大觸及率</a:t>
            </a:r>
            <a:br>
              <a:rPr kumimoji="1" lang="en-US" altLang="zh-CN" sz="1800" dirty="0">
                <a:solidFill>
                  <a:schemeClr val="tx1">
                    <a:alpha val="35000"/>
                  </a:schemeClr>
                </a:solidFill>
                <a:latin typeface="Microsoft JhengHei Light" panose="020B0304030504040204" pitchFamily="34" charset="-120"/>
                <a:ea typeface="Microsoft JhengHei Light" panose="020B0304030504040204" pitchFamily="34" charset="-120"/>
              </a:rPr>
            </a:br>
            <a:r>
              <a:rPr kumimoji="1" lang="zh-TW" altLang="en-US" sz="1800" dirty="0">
                <a:solidFill>
                  <a:schemeClr val="tx1">
                    <a:alpha val="35000"/>
                  </a:schemeClr>
                </a:solidFill>
                <a:latin typeface="Microsoft JhengHei Light" panose="020B0304030504040204" pitchFamily="34" charset="-120"/>
                <a:ea typeface="Microsoft JhengHei Light" panose="020B0304030504040204" pitchFamily="34" charset="-120"/>
              </a:rPr>
              <a:t>螢幕</a:t>
            </a:r>
            <a:r>
              <a:rPr kumimoji="1" lang="zh-CN" altLang="en-US" sz="1800" dirty="0">
                <a:solidFill>
                  <a:schemeClr val="tx1">
                    <a:alpha val="35000"/>
                  </a:schemeClr>
                </a:solidFill>
                <a:latin typeface="Microsoft JhengHei Light" panose="020B0304030504040204" pitchFamily="34" charset="-120"/>
                <a:ea typeface="Microsoft JhengHei Light" panose="020B0304030504040204" pitchFamily="34" charset="-120"/>
              </a:rPr>
              <a:t>作為音箱之延伸</a:t>
            </a:r>
            <a:endParaRPr kumimoji="1" lang="en-US" altLang="zh-CN" sz="1800" dirty="0">
              <a:solidFill>
                <a:schemeClr val="tx1">
                  <a:alpha val="35000"/>
                </a:schemeClr>
              </a:solidFill>
              <a:latin typeface="Microsoft JhengHei Light" panose="020B0304030504040204" pitchFamily="34" charset="-120"/>
              <a:ea typeface="Microsoft JhengHei Light" panose="020B0304030504040204" pitchFamily="34" charset="-120"/>
            </a:endParaRPr>
          </a:p>
          <a:p>
            <a:pPr algn="ctr"/>
            <a:endParaRPr kumimoji="1" lang="en-US" sz="1800" dirty="0">
              <a:solidFill>
                <a:schemeClr val="tx1">
                  <a:alpha val="35000"/>
                </a:schemeClr>
              </a:solidFill>
              <a:latin typeface="Microsoft JhengHei Light" panose="020B0304030504040204" pitchFamily="34" charset="-120"/>
              <a:ea typeface="Microsoft JhengHei Light" panose="020B0304030504040204" pitchFamily="34" charset="-120"/>
            </a:endParaRPr>
          </a:p>
        </p:txBody>
      </p:sp>
      <p:sp>
        <p:nvSpPr>
          <p:cNvPr id="68" name="箭號: 五邊形 40">
            <a:extLst>
              <a:ext uri="{FF2B5EF4-FFF2-40B4-BE49-F238E27FC236}">
                <a16:creationId xmlns:a16="http://schemas.microsoft.com/office/drawing/2014/main" id="{FBEE6E31-D160-41EB-BC4B-C3AD26925339}"/>
              </a:ext>
            </a:extLst>
          </p:cNvPr>
          <p:cNvSpPr/>
          <p:nvPr/>
        </p:nvSpPr>
        <p:spPr>
          <a:xfrm>
            <a:off x="10511756" y="1615392"/>
            <a:ext cx="383342" cy="1252800"/>
          </a:xfrm>
          <a:prstGeom prst="homePlate">
            <a:avLst>
              <a:gd name="adj" fmla="val 100000"/>
            </a:avLst>
          </a:prstGeom>
          <a:solidFill>
            <a:schemeClr val="accent2">
              <a:lumMod val="20000"/>
              <a:lumOff val="80000"/>
              <a:alpha val="3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TW" altLang="en-US" sz="2000" dirty="0">
              <a:solidFill>
                <a:schemeClr val="lt1">
                  <a:alpha val="35000"/>
                </a:schemeClr>
              </a:solidFill>
              <a:latin typeface="Microsoft JhengHei Light" panose="020B0304030504040204" pitchFamily="34" charset="-120"/>
              <a:ea typeface="Microsoft JhengHei Light" panose="020B0304030504040204" pitchFamily="34" charset="-120"/>
            </a:endParaRPr>
          </a:p>
        </p:txBody>
      </p:sp>
      <p:cxnSp>
        <p:nvCxnSpPr>
          <p:cNvPr id="69" name="直線單箭頭接點 4">
            <a:extLst>
              <a:ext uri="{FF2B5EF4-FFF2-40B4-BE49-F238E27FC236}">
                <a16:creationId xmlns:a16="http://schemas.microsoft.com/office/drawing/2014/main" id="{33F130C8-AF21-4C49-84CE-BA2C81FB15A2}"/>
              </a:ext>
            </a:extLst>
          </p:cNvPr>
          <p:cNvCxnSpPr>
            <a:cxnSpLocks/>
          </p:cNvCxnSpPr>
          <p:nvPr/>
        </p:nvCxnSpPr>
        <p:spPr>
          <a:xfrm>
            <a:off x="4395606" y="4114197"/>
            <a:ext cx="0" cy="457200"/>
          </a:xfrm>
          <a:prstGeom prst="straightConnector1">
            <a:avLst/>
          </a:prstGeom>
          <a:ln w="38100">
            <a:solidFill>
              <a:schemeClr val="accent2">
                <a:lumMod val="20000"/>
                <a:lumOff val="8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線單箭頭接點 44">
            <a:extLst>
              <a:ext uri="{FF2B5EF4-FFF2-40B4-BE49-F238E27FC236}">
                <a16:creationId xmlns:a16="http://schemas.microsoft.com/office/drawing/2014/main" id="{C8BC2B99-2223-43D7-8C16-950DA80D70E4}"/>
              </a:ext>
            </a:extLst>
          </p:cNvPr>
          <p:cNvCxnSpPr>
            <a:cxnSpLocks/>
          </p:cNvCxnSpPr>
          <p:nvPr/>
        </p:nvCxnSpPr>
        <p:spPr>
          <a:xfrm>
            <a:off x="9068785" y="4114197"/>
            <a:ext cx="0" cy="457200"/>
          </a:xfrm>
          <a:prstGeom prst="straightConnector1">
            <a:avLst/>
          </a:prstGeom>
          <a:ln w="38100">
            <a:solidFill>
              <a:schemeClr val="accent2">
                <a:lumMod val="20000"/>
                <a:lumOff val="8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線單箭頭接點 45">
            <a:extLst>
              <a:ext uri="{FF2B5EF4-FFF2-40B4-BE49-F238E27FC236}">
                <a16:creationId xmlns:a16="http://schemas.microsoft.com/office/drawing/2014/main" id="{DDD25B9F-AD81-471B-8C41-30EE40D57C96}"/>
              </a:ext>
            </a:extLst>
          </p:cNvPr>
          <p:cNvCxnSpPr>
            <a:cxnSpLocks/>
          </p:cNvCxnSpPr>
          <p:nvPr/>
        </p:nvCxnSpPr>
        <p:spPr>
          <a:xfrm>
            <a:off x="6751777" y="4114197"/>
            <a:ext cx="0" cy="457200"/>
          </a:xfrm>
          <a:prstGeom prst="straightConnector1">
            <a:avLst/>
          </a:prstGeom>
          <a:ln w="38100">
            <a:solidFill>
              <a:schemeClr val="accent2">
                <a:lumMod val="20000"/>
                <a:lumOff val="8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Rectangle 14">
            <a:extLst>
              <a:ext uri="{FF2B5EF4-FFF2-40B4-BE49-F238E27FC236}">
                <a16:creationId xmlns:a16="http://schemas.microsoft.com/office/drawing/2014/main" id="{561151A0-EA69-439C-9132-61C892B08956}"/>
              </a:ext>
            </a:extLst>
          </p:cNvPr>
          <p:cNvSpPr/>
          <p:nvPr/>
        </p:nvSpPr>
        <p:spPr>
          <a:xfrm>
            <a:off x="3240158" y="1588896"/>
            <a:ext cx="3001779" cy="1251256"/>
          </a:xfrm>
          <a:prstGeom prst="rect">
            <a:avLst/>
          </a:prstGeom>
          <a:solidFill>
            <a:schemeClr val="accent2">
              <a:lumMod val="20000"/>
              <a:lumOff val="80000"/>
              <a:alpha val="3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dirty="0">
                <a:solidFill>
                  <a:schemeClr val="tx1">
                    <a:alpha val="35000"/>
                  </a:schemeClr>
                </a:solidFill>
                <a:latin typeface="Microsoft JhengHei" panose="020B0604030504040204" pitchFamily="34" charset="-120"/>
                <a:ea typeface="Microsoft JhengHei" panose="020B0604030504040204" pitchFamily="34" charset="-120"/>
              </a:rPr>
              <a:t>階段</a:t>
            </a:r>
            <a:r>
              <a:rPr kumimoji="1" lang="en-US" altLang="zh-CN" sz="2000" b="1" dirty="0">
                <a:solidFill>
                  <a:schemeClr val="tx1">
                    <a:alpha val="35000"/>
                  </a:schemeClr>
                </a:solidFill>
                <a:latin typeface="Microsoft JhengHei" panose="020B0604030504040204" pitchFamily="34" charset="-120"/>
                <a:ea typeface="Microsoft JhengHei" panose="020B0604030504040204" pitchFamily="34" charset="-120"/>
              </a:rPr>
              <a:t>1 – </a:t>
            </a:r>
            <a:r>
              <a:rPr kumimoji="1" lang="zh-CN" altLang="en-US" sz="2000" b="1" dirty="0">
                <a:solidFill>
                  <a:schemeClr val="tx1">
                    <a:alpha val="35000"/>
                  </a:schemeClr>
                </a:solidFill>
                <a:latin typeface="Microsoft JhengHei" panose="020B0604030504040204" pitchFamily="34" charset="-120"/>
                <a:ea typeface="Microsoft JhengHei" panose="020B0604030504040204" pitchFamily="34" charset="-120"/>
              </a:rPr>
              <a:t>週期式購物</a:t>
            </a:r>
            <a:endParaRPr kumimoji="1" lang="en-US" altLang="zh-TW" sz="2000" b="1" dirty="0">
              <a:solidFill>
                <a:schemeClr val="tx1">
                  <a:alpha val="35000"/>
                </a:schemeClr>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3042221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14">
            <a:extLst>
              <a:ext uri="{FF2B5EF4-FFF2-40B4-BE49-F238E27FC236}">
                <a16:creationId xmlns:a16="http://schemas.microsoft.com/office/drawing/2014/main" id="{E8CAE33A-7FBD-4611-9818-EAE017297C45}"/>
              </a:ext>
            </a:extLst>
          </p:cNvPr>
          <p:cNvSpPr/>
          <p:nvPr/>
        </p:nvSpPr>
        <p:spPr>
          <a:xfrm>
            <a:off x="647917" y="5228328"/>
            <a:ext cx="13505817" cy="1834342"/>
          </a:xfrm>
          <a:prstGeom prst="rect">
            <a:avLst/>
          </a:prstGeom>
          <a:solidFill>
            <a:schemeClr val="bg2"/>
          </a:solidFill>
          <a:ln w="28575">
            <a:solidFill>
              <a:srgbClr val="0039B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defRPr/>
            </a:pPr>
            <a:endParaRPr lang="en-US" sz="2000" dirty="0">
              <a:solidFill>
                <a:srgbClr val="051243"/>
              </a:solidFill>
              <a:latin typeface="Microsoft JhengHei Light" panose="020B0304030504040204" pitchFamily="34" charset="-120"/>
              <a:ea typeface="Microsoft JhengHei Light" panose="020B0304030504040204" pitchFamily="34" charset="-120"/>
            </a:endParaRPr>
          </a:p>
        </p:txBody>
      </p:sp>
      <p:grpSp>
        <p:nvGrpSpPr>
          <p:cNvPr id="57" name="Group 56">
            <a:extLst>
              <a:ext uri="{FF2B5EF4-FFF2-40B4-BE49-F238E27FC236}">
                <a16:creationId xmlns:a16="http://schemas.microsoft.com/office/drawing/2014/main" id="{F4325442-F819-496B-9124-A1D75C09094E}"/>
              </a:ext>
            </a:extLst>
          </p:cNvPr>
          <p:cNvGrpSpPr/>
          <p:nvPr/>
        </p:nvGrpSpPr>
        <p:grpSpPr>
          <a:xfrm>
            <a:off x="634797" y="4763088"/>
            <a:ext cx="13518937" cy="478457"/>
            <a:chOff x="3181686" y="3667619"/>
            <a:chExt cx="3001779" cy="691310"/>
          </a:xfrm>
          <a:solidFill>
            <a:srgbClr val="0039BE"/>
          </a:solidFill>
        </p:grpSpPr>
        <p:sp>
          <p:nvSpPr>
            <p:cNvPr id="58" name="Rectangle 14">
              <a:extLst>
                <a:ext uri="{FF2B5EF4-FFF2-40B4-BE49-F238E27FC236}">
                  <a16:creationId xmlns:a16="http://schemas.microsoft.com/office/drawing/2014/main" id="{E101492F-5DA6-4F46-8282-229B3F514C77}"/>
                </a:ext>
              </a:extLst>
            </p:cNvPr>
            <p:cNvSpPr/>
            <p:nvPr/>
          </p:nvSpPr>
          <p:spPr>
            <a:xfrm>
              <a:off x="3181686" y="3667619"/>
              <a:ext cx="3001779" cy="691310"/>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59" name="矩形 37">
              <a:extLst>
                <a:ext uri="{FF2B5EF4-FFF2-40B4-BE49-F238E27FC236}">
                  <a16:creationId xmlns:a16="http://schemas.microsoft.com/office/drawing/2014/main" id="{F3A74D95-2E28-480E-BB3E-32112E8FCDAD}"/>
                </a:ext>
              </a:extLst>
            </p:cNvPr>
            <p:cNvSpPr/>
            <p:nvPr/>
          </p:nvSpPr>
          <p:spPr>
            <a:xfrm>
              <a:off x="3211266" y="3828608"/>
              <a:ext cx="2942618" cy="369332"/>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316630">
                <a:defRPr/>
              </a:pPr>
              <a:r>
                <a:rPr lang="zh-CN" altLang="en-US" sz="2000" b="1" dirty="0">
                  <a:solidFill>
                    <a:schemeClr val="bg2"/>
                  </a:solidFill>
                  <a:latin typeface="Microsoft JhengHei" panose="020B0604030504040204" pitchFamily="34" charset="-120"/>
                  <a:ea typeface="Microsoft JhengHei" panose="020B0604030504040204" pitchFamily="34" charset="-120"/>
                </a:rPr>
                <a:t>開放式平臺</a:t>
              </a:r>
              <a:endParaRPr lang="en-US" altLang="zh-CN" sz="2000" b="1" dirty="0">
                <a:solidFill>
                  <a:schemeClr val="bg2"/>
                </a:solidFill>
                <a:latin typeface="Microsoft JhengHei" panose="020B0604030504040204" pitchFamily="34" charset="-120"/>
                <a:ea typeface="Microsoft JhengHei" panose="020B0604030504040204" pitchFamily="34" charset="-120"/>
              </a:endParaRPr>
            </a:p>
          </p:txBody>
        </p:sp>
      </p:grpSp>
      <p:sp>
        <p:nvSpPr>
          <p:cNvPr id="47" name="Rectangle 14">
            <a:extLst>
              <a:ext uri="{FF2B5EF4-FFF2-40B4-BE49-F238E27FC236}">
                <a16:creationId xmlns:a16="http://schemas.microsoft.com/office/drawing/2014/main" id="{9009AD06-195D-403B-B9DB-9D4C54E24765}"/>
              </a:ext>
            </a:extLst>
          </p:cNvPr>
          <p:cNvSpPr/>
          <p:nvPr/>
        </p:nvSpPr>
        <p:spPr>
          <a:xfrm>
            <a:off x="9424725" y="2458306"/>
            <a:ext cx="4729010" cy="2034485"/>
          </a:xfrm>
          <a:prstGeom prst="rect">
            <a:avLst/>
          </a:prstGeom>
          <a:solidFill>
            <a:schemeClr val="bg2"/>
          </a:solidFill>
          <a:ln w="28575">
            <a:solidFill>
              <a:srgbClr val="0039B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defRPr/>
            </a:pPr>
            <a:endParaRPr lang="en-US" sz="2000" dirty="0">
              <a:solidFill>
                <a:srgbClr val="051243"/>
              </a:solidFill>
              <a:latin typeface="Microsoft JhengHei Light" panose="020B0304030504040204" pitchFamily="34" charset="-120"/>
              <a:ea typeface="Microsoft JhengHei Light" panose="020B0304030504040204" pitchFamily="34" charset="-120"/>
            </a:endParaRPr>
          </a:p>
        </p:txBody>
      </p:sp>
      <p:grpSp>
        <p:nvGrpSpPr>
          <p:cNvPr id="48" name="Group 47">
            <a:extLst>
              <a:ext uri="{FF2B5EF4-FFF2-40B4-BE49-F238E27FC236}">
                <a16:creationId xmlns:a16="http://schemas.microsoft.com/office/drawing/2014/main" id="{0AFBE54B-B185-4BF6-B862-8730C290F19D}"/>
              </a:ext>
            </a:extLst>
          </p:cNvPr>
          <p:cNvGrpSpPr/>
          <p:nvPr/>
        </p:nvGrpSpPr>
        <p:grpSpPr>
          <a:xfrm>
            <a:off x="9407496" y="1914625"/>
            <a:ext cx="4747707" cy="531608"/>
            <a:chOff x="3181686" y="3667619"/>
            <a:chExt cx="3001779" cy="691310"/>
          </a:xfrm>
          <a:solidFill>
            <a:srgbClr val="0039BE"/>
          </a:solidFill>
        </p:grpSpPr>
        <p:sp>
          <p:nvSpPr>
            <p:cNvPr id="49" name="Rectangle 14">
              <a:extLst>
                <a:ext uri="{FF2B5EF4-FFF2-40B4-BE49-F238E27FC236}">
                  <a16:creationId xmlns:a16="http://schemas.microsoft.com/office/drawing/2014/main" id="{E710E66A-6617-486E-81D6-7DED724C87EE}"/>
                </a:ext>
              </a:extLst>
            </p:cNvPr>
            <p:cNvSpPr/>
            <p:nvPr/>
          </p:nvSpPr>
          <p:spPr>
            <a:xfrm>
              <a:off x="3181686" y="3667619"/>
              <a:ext cx="3001779" cy="691310"/>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50" name="矩形 37">
              <a:extLst>
                <a:ext uri="{FF2B5EF4-FFF2-40B4-BE49-F238E27FC236}">
                  <a16:creationId xmlns:a16="http://schemas.microsoft.com/office/drawing/2014/main" id="{052F999B-BF37-4295-B68B-506F09E11A8A}"/>
                </a:ext>
              </a:extLst>
            </p:cNvPr>
            <p:cNvSpPr/>
            <p:nvPr/>
          </p:nvSpPr>
          <p:spPr>
            <a:xfrm>
              <a:off x="3211266" y="3828608"/>
              <a:ext cx="2942618" cy="369332"/>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316630">
                <a:defRPr/>
              </a:pPr>
              <a:r>
                <a:rPr lang="zh-TW" altLang="en-US" sz="2000" b="1" dirty="0">
                  <a:solidFill>
                    <a:schemeClr val="bg2"/>
                  </a:solidFill>
                  <a:latin typeface="Microsoft JhengHei Light" panose="020B0304030504040204" pitchFamily="34" charset="-120"/>
                  <a:ea typeface="Microsoft JhengHei Light" panose="020B0304030504040204" pitchFamily="34" charset="-120"/>
                </a:rPr>
                <a:t>關係企業</a:t>
              </a:r>
              <a:r>
                <a:rPr lang="en-US" altLang="zh-TW" sz="2000" b="1" dirty="0">
                  <a:solidFill>
                    <a:schemeClr val="bg2"/>
                  </a:solidFill>
                  <a:latin typeface="Microsoft JhengHei Light" panose="020B0304030504040204" pitchFamily="34" charset="-120"/>
                  <a:ea typeface="Microsoft JhengHei Light" panose="020B0304030504040204" pitchFamily="34" charset="-120"/>
                </a:rPr>
                <a:t>-MOMO</a:t>
              </a:r>
              <a:r>
                <a:rPr lang="zh-CN" altLang="en-US" sz="2000" b="1" dirty="0">
                  <a:solidFill>
                    <a:schemeClr val="bg2"/>
                  </a:solidFill>
                  <a:latin typeface="Microsoft JhengHei Light" panose="020B0304030504040204" pitchFamily="34" charset="-120"/>
                  <a:ea typeface="Microsoft JhengHei Light" panose="020B0304030504040204" pitchFamily="34" charset="-120"/>
                </a:rPr>
                <a:t>購物、富</a:t>
              </a:r>
              <a:r>
                <a:rPr lang="zh-TW" altLang="en-US" sz="2000" b="1" dirty="0">
                  <a:solidFill>
                    <a:schemeClr val="bg2"/>
                  </a:solidFill>
                  <a:latin typeface="Microsoft JhengHei Light" panose="020B0304030504040204" pitchFamily="34" charset="-120"/>
                  <a:ea typeface="Microsoft JhengHei Light" panose="020B0304030504040204" pitchFamily="34" charset="-120"/>
                </a:rPr>
                <a:t>邦集團</a:t>
              </a:r>
              <a:endParaRPr lang="en-US" altLang="zh-TW" sz="2000" b="1" dirty="0">
                <a:solidFill>
                  <a:schemeClr val="bg2"/>
                </a:solidFill>
                <a:latin typeface="Microsoft JhengHei Light" panose="020B0304030504040204" pitchFamily="34" charset="-120"/>
                <a:ea typeface="Microsoft JhengHei Light" panose="020B0304030504040204" pitchFamily="34" charset="-120"/>
              </a:endParaRPr>
            </a:p>
          </p:txBody>
        </p:sp>
      </p:grpSp>
      <p:sp>
        <p:nvSpPr>
          <p:cNvPr id="35" name="Rectangle 14">
            <a:extLst>
              <a:ext uri="{FF2B5EF4-FFF2-40B4-BE49-F238E27FC236}">
                <a16:creationId xmlns:a16="http://schemas.microsoft.com/office/drawing/2014/main" id="{D5BA44F5-E858-43F0-8C52-7F061138DFE4}"/>
              </a:ext>
            </a:extLst>
          </p:cNvPr>
          <p:cNvSpPr/>
          <p:nvPr/>
        </p:nvSpPr>
        <p:spPr>
          <a:xfrm>
            <a:off x="3340690" y="2451007"/>
            <a:ext cx="4729010" cy="2037761"/>
          </a:xfrm>
          <a:prstGeom prst="rect">
            <a:avLst/>
          </a:prstGeom>
          <a:solidFill>
            <a:schemeClr val="bg2"/>
          </a:solidFill>
          <a:ln w="28575">
            <a:solidFill>
              <a:srgbClr val="0039B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defRPr/>
            </a:pPr>
            <a:endParaRPr lang="en-US" sz="2000" dirty="0">
              <a:solidFill>
                <a:srgbClr val="051243"/>
              </a:solidFill>
              <a:latin typeface="Microsoft JhengHei Light" panose="020B0304030504040204" pitchFamily="34" charset="-120"/>
              <a:ea typeface="Microsoft JhengHei Light" panose="020B0304030504040204" pitchFamily="34" charset="-120"/>
            </a:endParaRPr>
          </a:p>
        </p:txBody>
      </p:sp>
      <p:grpSp>
        <p:nvGrpSpPr>
          <p:cNvPr id="36" name="Group 35">
            <a:extLst>
              <a:ext uri="{FF2B5EF4-FFF2-40B4-BE49-F238E27FC236}">
                <a16:creationId xmlns:a16="http://schemas.microsoft.com/office/drawing/2014/main" id="{A6A82278-CF4C-4C03-AA78-3EDF522C1AED}"/>
              </a:ext>
            </a:extLst>
          </p:cNvPr>
          <p:cNvGrpSpPr/>
          <p:nvPr/>
        </p:nvGrpSpPr>
        <p:grpSpPr>
          <a:xfrm>
            <a:off x="3331287" y="1909224"/>
            <a:ext cx="4747708" cy="531608"/>
            <a:chOff x="3181686" y="3667619"/>
            <a:chExt cx="3001779" cy="691310"/>
          </a:xfrm>
          <a:solidFill>
            <a:srgbClr val="0039BE"/>
          </a:solidFill>
        </p:grpSpPr>
        <p:sp>
          <p:nvSpPr>
            <p:cNvPr id="37" name="Rectangle 14">
              <a:extLst>
                <a:ext uri="{FF2B5EF4-FFF2-40B4-BE49-F238E27FC236}">
                  <a16:creationId xmlns:a16="http://schemas.microsoft.com/office/drawing/2014/main" id="{30617C84-C74C-44D7-8728-BE0CB2C9A2FB}"/>
                </a:ext>
              </a:extLst>
            </p:cNvPr>
            <p:cNvSpPr/>
            <p:nvPr/>
          </p:nvSpPr>
          <p:spPr>
            <a:xfrm>
              <a:off x="3181686" y="3667619"/>
              <a:ext cx="3001779" cy="691310"/>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38" name="矩形 37">
              <a:extLst>
                <a:ext uri="{FF2B5EF4-FFF2-40B4-BE49-F238E27FC236}">
                  <a16:creationId xmlns:a16="http://schemas.microsoft.com/office/drawing/2014/main" id="{79A6F0F9-1DEE-415F-96E0-27A9AC9D895B}"/>
                </a:ext>
              </a:extLst>
            </p:cNvPr>
            <p:cNvSpPr/>
            <p:nvPr/>
          </p:nvSpPr>
          <p:spPr>
            <a:xfrm>
              <a:off x="3211266" y="3828608"/>
              <a:ext cx="2942618" cy="369332"/>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316630">
                <a:defRPr/>
              </a:pPr>
              <a:r>
                <a:rPr lang="zh-TW" altLang="en-US" sz="2000" b="1" dirty="0">
                  <a:solidFill>
                    <a:schemeClr val="bg2"/>
                  </a:solidFill>
                  <a:latin typeface="Microsoft JhengHei Light" panose="020B0304030504040204" pitchFamily="34" charset="-120"/>
                  <a:ea typeface="Microsoft JhengHei Light" panose="020B0304030504040204" pitchFamily="34" charset="-120"/>
                </a:rPr>
                <a:t>台哥大</a:t>
              </a:r>
              <a:r>
                <a:rPr lang="zh-CN" altLang="en-US" sz="2000" b="1" dirty="0">
                  <a:solidFill>
                    <a:schemeClr val="bg2"/>
                  </a:solidFill>
                  <a:latin typeface="Microsoft JhengHei Light" panose="020B0304030504040204" pitchFamily="34" charset="-120"/>
                  <a:ea typeface="Microsoft JhengHei Light" panose="020B0304030504040204" pitchFamily="34" charset="-120"/>
                </a:rPr>
                <a:t>服務</a:t>
              </a:r>
              <a:endParaRPr lang="en-US" altLang="zh-TW" sz="2000" b="1" dirty="0">
                <a:solidFill>
                  <a:schemeClr val="bg2"/>
                </a:solidFill>
                <a:latin typeface="Microsoft JhengHei Light" panose="020B0304030504040204" pitchFamily="34" charset="-120"/>
                <a:ea typeface="Microsoft JhengHei Light" panose="020B0304030504040204" pitchFamily="34" charset="-120"/>
              </a:endParaRPr>
            </a:p>
          </p:txBody>
        </p:sp>
      </p:grpSp>
      <p:sp>
        <p:nvSpPr>
          <p:cNvPr id="55" name="Text Placeholder 5">
            <a:extLst>
              <a:ext uri="{FF2B5EF4-FFF2-40B4-BE49-F238E27FC236}">
                <a16:creationId xmlns:a16="http://schemas.microsoft.com/office/drawing/2014/main" id="{E8C2C483-E06F-45FD-B817-D93EC8D39DF4}"/>
              </a:ext>
            </a:extLst>
          </p:cNvPr>
          <p:cNvSpPr>
            <a:spLocks noGrp="1"/>
          </p:cNvSpPr>
          <p:nvPr>
            <p:ph type="body" sz="quarter" idx="11"/>
          </p:nvPr>
        </p:nvSpPr>
        <p:spPr>
          <a:xfrm>
            <a:off x="457200" y="265176"/>
            <a:ext cx="6583680" cy="274320"/>
          </a:xfrm>
        </p:spPr>
        <p:txBody>
          <a:bodyPr/>
          <a:lstStyle/>
          <a:p>
            <a:r>
              <a:rPr lang="zh-CN" altLang="en-US" dirty="0">
                <a:latin typeface="Microsoft JhengHei Light" panose="020B0304030504040204" pitchFamily="34" charset="-120"/>
                <a:ea typeface="Microsoft JhengHei Light" panose="020B0304030504040204" pitchFamily="34" charset="-120"/>
              </a:rPr>
              <a:t>智慧音箱平台化</a:t>
            </a:r>
            <a:endParaRPr lang="en-US" dirty="0">
              <a:latin typeface="Microsoft JhengHei Light" panose="020B0304030504040204" pitchFamily="34" charset="-120"/>
              <a:ea typeface="Microsoft JhengHei Light" panose="020B0304030504040204" pitchFamily="34" charset="-120"/>
            </a:endParaRPr>
          </a:p>
        </p:txBody>
      </p:sp>
      <p:sp>
        <p:nvSpPr>
          <p:cNvPr id="3" name="文字版面配置區 2">
            <a:extLst>
              <a:ext uri="{FF2B5EF4-FFF2-40B4-BE49-F238E27FC236}">
                <a16:creationId xmlns:a16="http://schemas.microsoft.com/office/drawing/2014/main" id="{8FDAD3B8-3EAA-47EC-AE9E-2F9A46872D80}"/>
              </a:ext>
            </a:extLst>
          </p:cNvPr>
          <p:cNvSpPr>
            <a:spLocks noGrp="1"/>
          </p:cNvSpPr>
          <p:nvPr>
            <p:ph type="body" sz="quarter" idx="14"/>
          </p:nvPr>
        </p:nvSpPr>
        <p:spPr>
          <a:xfrm>
            <a:off x="457200" y="7342632"/>
            <a:ext cx="6583680" cy="457200"/>
          </a:xfrm>
        </p:spPr>
        <p:txBody>
          <a:bodyPr/>
          <a:lstStyle/>
          <a:p>
            <a:endParaRPr lang="zh-TW" altLang="en-US" dirty="0">
              <a:latin typeface="Microsoft JhengHei Light" panose="020B0304030504040204" pitchFamily="34" charset="-120"/>
              <a:ea typeface="Microsoft JhengHei Light" panose="020B0304030504040204" pitchFamily="34" charset="-120"/>
            </a:endParaRPr>
          </a:p>
        </p:txBody>
      </p:sp>
      <p:sp>
        <p:nvSpPr>
          <p:cNvPr id="2" name="標題 1">
            <a:extLst>
              <a:ext uri="{FF2B5EF4-FFF2-40B4-BE49-F238E27FC236}">
                <a16:creationId xmlns:a16="http://schemas.microsoft.com/office/drawing/2014/main" id="{1D0668F7-9296-4325-8D78-6415528EF9F6}"/>
              </a:ext>
            </a:extLst>
          </p:cNvPr>
          <p:cNvSpPr>
            <a:spLocks noGrp="1"/>
          </p:cNvSpPr>
          <p:nvPr>
            <p:ph type="title"/>
          </p:nvPr>
        </p:nvSpPr>
        <p:spPr>
          <a:xfrm>
            <a:off x="457200" y="640080"/>
            <a:ext cx="13716000" cy="1143000"/>
          </a:xfrm>
        </p:spPr>
        <p:txBody>
          <a:bodyPr/>
          <a:lstStyle/>
          <a:p>
            <a:r>
              <a:rPr lang="zh-CN" altLang="en-US" b="1" dirty="0">
                <a:latin typeface="Microsoft JhengHei Light" panose="020B0304030504040204" pitchFamily="34" charset="-120"/>
                <a:ea typeface="Microsoft JhengHei Light" panose="020B0304030504040204" pitchFamily="34" charset="-120"/>
              </a:rPr>
              <a:t>智慧音箱作為服務平</a:t>
            </a:r>
            <a:r>
              <a:rPr lang="zh-TW" altLang="en-US" b="1" dirty="0">
                <a:latin typeface="Microsoft JhengHei Light" panose="020B0304030504040204" pitchFamily="34" charset="-120"/>
                <a:ea typeface="Microsoft JhengHei Light" panose="020B0304030504040204" pitchFamily="34" charset="-120"/>
              </a:rPr>
              <a:t>台</a:t>
            </a:r>
            <a:r>
              <a:rPr lang="zh-CN" altLang="en-US" b="1" dirty="0">
                <a:latin typeface="Microsoft JhengHei Light" panose="020B0304030504040204" pitchFamily="34" charset="-120"/>
                <a:ea typeface="Microsoft JhengHei Light" panose="020B0304030504040204" pitchFamily="34" charset="-120"/>
              </a:rPr>
              <a:t>，貼近消費者需求吸引更多使用者主動使用</a:t>
            </a:r>
            <a:br>
              <a:rPr lang="en-US" altLang="zh-TW" b="1" dirty="0">
                <a:latin typeface="Microsoft JhengHei Light" panose="020B0304030504040204" pitchFamily="34" charset="-120"/>
                <a:ea typeface="Microsoft JhengHei Light" panose="020B0304030504040204" pitchFamily="34" charset="-120"/>
              </a:rPr>
            </a:br>
            <a:endParaRPr lang="zh-TW" altLang="en-US" b="1" dirty="0">
              <a:latin typeface="Microsoft JhengHei Light" panose="020B0304030504040204" pitchFamily="34" charset="-120"/>
              <a:ea typeface="Microsoft JhengHei Light" panose="020B0304030504040204" pitchFamily="34" charset="-120"/>
            </a:endParaRPr>
          </a:p>
        </p:txBody>
      </p:sp>
      <p:sp>
        <p:nvSpPr>
          <p:cNvPr id="95" name="文字方塊 67">
            <a:extLst>
              <a:ext uri="{FF2B5EF4-FFF2-40B4-BE49-F238E27FC236}">
                <a16:creationId xmlns:a16="http://schemas.microsoft.com/office/drawing/2014/main" id="{2D36D208-3E18-4C05-A27A-69145A75DE68}"/>
              </a:ext>
            </a:extLst>
          </p:cNvPr>
          <p:cNvSpPr txBox="1"/>
          <p:nvPr/>
        </p:nvSpPr>
        <p:spPr>
          <a:xfrm>
            <a:off x="637545" y="1902675"/>
            <a:ext cx="2562856" cy="2586093"/>
          </a:xfrm>
          <a:prstGeom prst="rect">
            <a:avLst/>
          </a:prstGeom>
          <a:solidFill>
            <a:srgbClr val="0039B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kumimoji="1" sz="2000" b="1">
                <a:solidFill>
                  <a:schemeClr val="bg2"/>
                </a:solidFill>
                <a:latin typeface="Microsoft JhengHei" panose="020B0604030504040204" pitchFamily="34" charset="-120"/>
                <a:ea typeface="Microsoft JhengHei" panose="020B0604030504040204" pitchFamily="34" charset="-12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dirty="0"/>
              <a:t>提供既有服務</a:t>
            </a:r>
            <a:endParaRPr lang="en-US" altLang="zh-CN" dirty="0"/>
          </a:p>
        </p:txBody>
      </p:sp>
      <p:sp>
        <p:nvSpPr>
          <p:cNvPr id="9" name="加號 8">
            <a:extLst>
              <a:ext uri="{FF2B5EF4-FFF2-40B4-BE49-F238E27FC236}">
                <a16:creationId xmlns:a16="http://schemas.microsoft.com/office/drawing/2014/main" id="{955A2FAF-F0F6-4720-AAEE-E3A0AC66BF07}"/>
              </a:ext>
            </a:extLst>
          </p:cNvPr>
          <p:cNvSpPr/>
          <p:nvPr/>
        </p:nvSpPr>
        <p:spPr>
          <a:xfrm>
            <a:off x="8340131" y="2871938"/>
            <a:ext cx="874558" cy="839803"/>
          </a:xfrm>
          <a:prstGeom prst="mathPlus">
            <a:avLst/>
          </a:prstGeom>
          <a:solidFill>
            <a:srgbClr val="75AAFF"/>
          </a:solidFill>
          <a:ln>
            <a:solidFill>
              <a:srgbClr val="75AA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sz="2000" dirty="0">
              <a:latin typeface="Microsoft JhengHei Light" panose="020B0304030504040204" pitchFamily="34" charset="-120"/>
              <a:ea typeface="Microsoft JhengHei Light" panose="020B0304030504040204" pitchFamily="34" charset="-120"/>
            </a:endParaRPr>
          </a:p>
        </p:txBody>
      </p:sp>
      <p:cxnSp>
        <p:nvCxnSpPr>
          <p:cNvPr id="14" name="直線單箭頭接點 13">
            <a:extLst>
              <a:ext uri="{FF2B5EF4-FFF2-40B4-BE49-F238E27FC236}">
                <a16:creationId xmlns:a16="http://schemas.microsoft.com/office/drawing/2014/main" id="{FC317F95-71BD-4264-A4D2-ACC006388DDE}"/>
              </a:ext>
            </a:extLst>
          </p:cNvPr>
          <p:cNvCxnSpPr>
            <a:cxnSpLocks/>
          </p:cNvCxnSpPr>
          <p:nvPr/>
        </p:nvCxnSpPr>
        <p:spPr>
          <a:xfrm>
            <a:off x="5390277" y="5976858"/>
            <a:ext cx="781923" cy="0"/>
          </a:xfrm>
          <a:prstGeom prst="straightConnector1">
            <a:avLst/>
          </a:prstGeom>
          <a:ln w="76200">
            <a:solidFill>
              <a:srgbClr val="75AAFF"/>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A0252FBB-5077-4A82-81B4-9BCA4BFB8BF4}"/>
              </a:ext>
            </a:extLst>
          </p:cNvPr>
          <p:cNvCxnSpPr>
            <a:cxnSpLocks/>
          </p:cNvCxnSpPr>
          <p:nvPr/>
        </p:nvCxnSpPr>
        <p:spPr>
          <a:xfrm>
            <a:off x="8823727" y="5976858"/>
            <a:ext cx="781923" cy="0"/>
          </a:xfrm>
          <a:prstGeom prst="straightConnector1">
            <a:avLst/>
          </a:prstGeom>
          <a:ln w="76200">
            <a:solidFill>
              <a:srgbClr val="75AA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CA2DEF63-A712-4536-9B98-8B1E35648E63}"/>
              </a:ext>
            </a:extLst>
          </p:cNvPr>
          <p:cNvCxnSpPr>
            <a:cxnSpLocks/>
          </p:cNvCxnSpPr>
          <p:nvPr/>
        </p:nvCxnSpPr>
        <p:spPr>
          <a:xfrm flipV="1">
            <a:off x="3796072" y="6263640"/>
            <a:ext cx="0" cy="640080"/>
          </a:xfrm>
          <a:prstGeom prst="straightConnector1">
            <a:avLst/>
          </a:prstGeom>
          <a:ln w="76200">
            <a:solidFill>
              <a:srgbClr val="75AAFF"/>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40D9CBE8-5AC2-45F9-8B0A-1E61EC27C794}"/>
              </a:ext>
            </a:extLst>
          </p:cNvPr>
          <p:cNvCxnSpPr>
            <a:cxnSpLocks/>
          </p:cNvCxnSpPr>
          <p:nvPr/>
        </p:nvCxnSpPr>
        <p:spPr>
          <a:xfrm flipV="1">
            <a:off x="11044670" y="6263640"/>
            <a:ext cx="0" cy="640080"/>
          </a:xfrm>
          <a:prstGeom prst="straightConnector1">
            <a:avLst/>
          </a:prstGeom>
          <a:ln w="76200">
            <a:solidFill>
              <a:srgbClr val="75AA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41958C7B-B548-4370-A0D6-439BD1F8E360}"/>
              </a:ext>
            </a:extLst>
          </p:cNvPr>
          <p:cNvCxnSpPr>
            <a:cxnSpLocks/>
          </p:cNvCxnSpPr>
          <p:nvPr/>
        </p:nvCxnSpPr>
        <p:spPr>
          <a:xfrm>
            <a:off x="3796072" y="6850811"/>
            <a:ext cx="7277312" cy="0"/>
          </a:xfrm>
          <a:prstGeom prst="straightConnector1">
            <a:avLst/>
          </a:prstGeom>
          <a:ln w="76200">
            <a:solidFill>
              <a:srgbClr val="75AA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1" name="圖片 80">
            <a:extLst>
              <a:ext uri="{FF2B5EF4-FFF2-40B4-BE49-F238E27FC236}">
                <a16:creationId xmlns:a16="http://schemas.microsoft.com/office/drawing/2014/main" id="{B2CFBD8E-C02E-45F3-A490-41DC9F993A2C}"/>
              </a:ext>
            </a:extLst>
          </p:cNvPr>
          <p:cNvPicPr>
            <a:picLocks noChangeAspect="1"/>
          </p:cNvPicPr>
          <p:nvPr/>
        </p:nvPicPr>
        <p:blipFill>
          <a:blip r:embed="rId3"/>
          <a:stretch>
            <a:fillRect/>
          </a:stretch>
        </p:blipFill>
        <p:spPr>
          <a:xfrm>
            <a:off x="12253488" y="5555431"/>
            <a:ext cx="771702" cy="771702"/>
          </a:xfrm>
          <a:prstGeom prst="rect">
            <a:avLst/>
          </a:prstGeom>
        </p:spPr>
      </p:pic>
      <p:pic>
        <p:nvPicPr>
          <p:cNvPr id="22" name="圖片 21">
            <a:extLst>
              <a:ext uri="{FF2B5EF4-FFF2-40B4-BE49-F238E27FC236}">
                <a16:creationId xmlns:a16="http://schemas.microsoft.com/office/drawing/2014/main" id="{26D249EE-E055-2E4D-9A0E-6EB7B57D3983}"/>
              </a:ext>
            </a:extLst>
          </p:cNvPr>
          <p:cNvPicPr>
            <a:picLocks noChangeAspect="1"/>
          </p:cNvPicPr>
          <p:nvPr/>
        </p:nvPicPr>
        <p:blipFill>
          <a:blip r:embed="rId4"/>
          <a:stretch>
            <a:fillRect/>
          </a:stretch>
        </p:blipFill>
        <p:spPr>
          <a:xfrm>
            <a:off x="12639339" y="2725323"/>
            <a:ext cx="1140195" cy="1140195"/>
          </a:xfrm>
          <a:prstGeom prst="rect">
            <a:avLst/>
          </a:prstGeom>
        </p:spPr>
      </p:pic>
      <p:pic>
        <p:nvPicPr>
          <p:cNvPr id="7" name="圖片 6">
            <a:extLst>
              <a:ext uri="{FF2B5EF4-FFF2-40B4-BE49-F238E27FC236}">
                <a16:creationId xmlns:a16="http://schemas.microsoft.com/office/drawing/2014/main" id="{83F7EEE3-0EFB-6C4B-B077-073EEE43B3CF}"/>
              </a:ext>
            </a:extLst>
          </p:cNvPr>
          <p:cNvPicPr>
            <a:picLocks noChangeAspect="1"/>
          </p:cNvPicPr>
          <p:nvPr/>
        </p:nvPicPr>
        <p:blipFill>
          <a:blip r:embed="rId5"/>
          <a:stretch>
            <a:fillRect/>
          </a:stretch>
        </p:blipFill>
        <p:spPr>
          <a:xfrm>
            <a:off x="10037409" y="2724820"/>
            <a:ext cx="2187604" cy="1141200"/>
          </a:xfrm>
          <a:prstGeom prst="rect">
            <a:avLst/>
          </a:prstGeom>
        </p:spPr>
      </p:pic>
      <p:sp>
        <p:nvSpPr>
          <p:cNvPr id="8" name="文字方塊 7">
            <a:extLst>
              <a:ext uri="{FF2B5EF4-FFF2-40B4-BE49-F238E27FC236}">
                <a16:creationId xmlns:a16="http://schemas.microsoft.com/office/drawing/2014/main" id="{CC1C4E23-AA26-2E44-A7B8-F4D826782B6A}"/>
              </a:ext>
            </a:extLst>
          </p:cNvPr>
          <p:cNvSpPr txBox="1"/>
          <p:nvPr/>
        </p:nvSpPr>
        <p:spPr>
          <a:xfrm>
            <a:off x="12531208" y="3826887"/>
            <a:ext cx="1356455" cy="562233"/>
          </a:xfrm>
          <a:prstGeom prst="rect">
            <a:avLst/>
          </a:prstGeom>
        </p:spPr>
        <p:txBody>
          <a:bodyPr wrap="none" lIns="91440" tIns="45720" rIns="91440" bIns="45720" rtlCol="0" anchor="ctr">
            <a:noAutofit/>
          </a:bodyPr>
          <a:lstStyle/>
          <a:p>
            <a:pPr algn="ctr">
              <a:lnSpc>
                <a:spcPct val="105000"/>
              </a:lnSpc>
              <a:spcBef>
                <a:spcPts val="1000"/>
              </a:spcBef>
            </a:pPr>
            <a:r>
              <a:rPr kumimoji="1" lang="zh-CN" altLang="en-US" sz="2000" dirty="0">
                <a:latin typeface="Microsoft JhengHei Light" panose="020B0304030504040204" pitchFamily="34" charset="-120"/>
                <a:ea typeface="Microsoft JhengHei Light" panose="020B0304030504040204" pitchFamily="34" charset="-120"/>
                <a:cs typeface="IBM Plex Sans" charset="0"/>
              </a:rPr>
              <a:t>富邦網銀</a:t>
            </a:r>
            <a:endParaRPr kumimoji="1" lang="zh-TW" altLang="en-US" sz="2000" dirty="0" err="1">
              <a:solidFill>
                <a:schemeClr val="tx1"/>
              </a:solidFill>
              <a:latin typeface="Microsoft JhengHei Light" panose="020B0304030504040204" pitchFamily="34" charset="-120"/>
              <a:ea typeface="Microsoft JhengHei Light" panose="020B0304030504040204" pitchFamily="34" charset="-120"/>
              <a:cs typeface="IBM Plex Sans" charset="0"/>
            </a:endParaRPr>
          </a:p>
        </p:txBody>
      </p:sp>
      <p:sp>
        <p:nvSpPr>
          <p:cNvPr id="28" name="文字方塊 27">
            <a:extLst>
              <a:ext uri="{FF2B5EF4-FFF2-40B4-BE49-F238E27FC236}">
                <a16:creationId xmlns:a16="http://schemas.microsoft.com/office/drawing/2014/main" id="{2856949A-6E28-CC4D-A569-FC888C84F2DE}"/>
              </a:ext>
            </a:extLst>
          </p:cNvPr>
          <p:cNvSpPr txBox="1"/>
          <p:nvPr/>
        </p:nvSpPr>
        <p:spPr>
          <a:xfrm>
            <a:off x="10535503" y="3826887"/>
            <a:ext cx="1356455" cy="562233"/>
          </a:xfrm>
          <a:prstGeom prst="rect">
            <a:avLst/>
          </a:prstGeom>
        </p:spPr>
        <p:txBody>
          <a:bodyPr wrap="none" lIns="91440" tIns="45720" rIns="91440" bIns="45720" rtlCol="0" anchor="ctr">
            <a:noAutofit/>
          </a:bodyPr>
          <a:lstStyle/>
          <a:p>
            <a:pPr algn="ctr">
              <a:lnSpc>
                <a:spcPct val="105000"/>
              </a:lnSpc>
              <a:spcBef>
                <a:spcPts val="1000"/>
              </a:spcBef>
            </a:pPr>
            <a:r>
              <a:rPr kumimoji="1" lang="en-US" altLang="zh-CN" sz="2000" dirty="0">
                <a:solidFill>
                  <a:schemeClr val="tx1"/>
                </a:solidFill>
                <a:latin typeface="Microsoft JhengHei Light" panose="020B0304030504040204" pitchFamily="34" charset="-120"/>
                <a:ea typeface="Microsoft JhengHei Light" panose="020B0304030504040204" pitchFamily="34" charset="-120"/>
                <a:cs typeface="IBM Plex Sans" charset="0"/>
              </a:rPr>
              <a:t>MOMO</a:t>
            </a:r>
            <a:r>
              <a:rPr kumimoji="1" lang="zh-CN" altLang="en-US" sz="2000" dirty="0">
                <a:solidFill>
                  <a:schemeClr val="tx1"/>
                </a:solidFill>
                <a:latin typeface="Microsoft JhengHei Light" panose="020B0304030504040204" pitchFamily="34" charset="-120"/>
                <a:ea typeface="Microsoft JhengHei Light" panose="020B0304030504040204" pitchFamily="34" charset="-120"/>
                <a:cs typeface="IBM Plex Sans" charset="0"/>
              </a:rPr>
              <a:t>購物</a:t>
            </a:r>
            <a:endParaRPr kumimoji="1" lang="zh-TW" altLang="en-US" sz="2000" dirty="0" err="1">
              <a:solidFill>
                <a:schemeClr val="tx1"/>
              </a:solidFill>
              <a:latin typeface="Microsoft JhengHei Light" panose="020B0304030504040204" pitchFamily="34" charset="-120"/>
              <a:ea typeface="Microsoft JhengHei Light" panose="020B0304030504040204" pitchFamily="34" charset="-120"/>
              <a:cs typeface="IBM Plex Sans" charset="0"/>
            </a:endParaRPr>
          </a:p>
        </p:txBody>
      </p:sp>
      <p:pic>
        <p:nvPicPr>
          <p:cNvPr id="29" name="圖片 28">
            <a:extLst>
              <a:ext uri="{FF2B5EF4-FFF2-40B4-BE49-F238E27FC236}">
                <a16:creationId xmlns:a16="http://schemas.microsoft.com/office/drawing/2014/main" id="{431C79E3-294B-1E4D-90AA-54DC8929A21B}"/>
              </a:ext>
            </a:extLst>
          </p:cNvPr>
          <p:cNvPicPr>
            <a:picLocks noChangeAspect="1"/>
          </p:cNvPicPr>
          <p:nvPr/>
        </p:nvPicPr>
        <p:blipFill>
          <a:blip r:embed="rId6"/>
          <a:stretch>
            <a:fillRect/>
          </a:stretch>
        </p:blipFill>
        <p:spPr>
          <a:xfrm>
            <a:off x="3640628" y="2724820"/>
            <a:ext cx="1141200" cy="1141200"/>
          </a:xfrm>
          <a:prstGeom prst="rect">
            <a:avLst/>
          </a:prstGeom>
        </p:spPr>
      </p:pic>
      <p:sp>
        <p:nvSpPr>
          <p:cNvPr id="30" name="文字方塊 29">
            <a:extLst>
              <a:ext uri="{FF2B5EF4-FFF2-40B4-BE49-F238E27FC236}">
                <a16:creationId xmlns:a16="http://schemas.microsoft.com/office/drawing/2014/main" id="{9BCF5450-2FE3-2749-B733-01235445AE64}"/>
              </a:ext>
            </a:extLst>
          </p:cNvPr>
          <p:cNvSpPr txBox="1"/>
          <p:nvPr/>
        </p:nvSpPr>
        <p:spPr>
          <a:xfrm>
            <a:off x="3526640" y="3826887"/>
            <a:ext cx="1356455" cy="562233"/>
          </a:xfrm>
          <a:prstGeom prst="rect">
            <a:avLst/>
          </a:prstGeom>
        </p:spPr>
        <p:txBody>
          <a:bodyPr wrap="none" lIns="91440" tIns="45720" rIns="91440" bIns="45720" rtlCol="0" anchor="ctr">
            <a:noAutofit/>
          </a:bodyPr>
          <a:lstStyle/>
          <a:p>
            <a:pPr algn="ctr">
              <a:lnSpc>
                <a:spcPct val="105000"/>
              </a:lnSpc>
              <a:spcBef>
                <a:spcPts val="1000"/>
              </a:spcBef>
            </a:pPr>
            <a:r>
              <a:rPr kumimoji="1" lang="en-US" altLang="zh-TW" sz="2000" dirty="0" err="1">
                <a:solidFill>
                  <a:schemeClr val="tx1"/>
                </a:solidFill>
                <a:latin typeface="Microsoft JhengHei Light" panose="020B0304030504040204" pitchFamily="34" charset="-120"/>
                <a:ea typeface="Microsoft JhengHei Light" panose="020B0304030504040204" pitchFamily="34" charset="-120"/>
                <a:cs typeface="IBM Plex Sans" charset="0"/>
              </a:rPr>
              <a:t>myMusic</a:t>
            </a:r>
            <a:endParaRPr kumimoji="1" lang="en-US" altLang="zh-TW" sz="2000" dirty="0">
              <a:solidFill>
                <a:schemeClr val="tx1"/>
              </a:solidFill>
              <a:latin typeface="Microsoft JhengHei Light" panose="020B0304030504040204" pitchFamily="34" charset="-120"/>
              <a:ea typeface="Microsoft JhengHei Light" panose="020B0304030504040204" pitchFamily="34" charset="-120"/>
              <a:cs typeface="IBM Plex Sans" charset="0"/>
            </a:endParaRPr>
          </a:p>
        </p:txBody>
      </p:sp>
      <p:pic>
        <p:nvPicPr>
          <p:cNvPr id="11" name="圖片 10">
            <a:extLst>
              <a:ext uri="{FF2B5EF4-FFF2-40B4-BE49-F238E27FC236}">
                <a16:creationId xmlns:a16="http://schemas.microsoft.com/office/drawing/2014/main" id="{482E1CE2-F5BA-6745-AF4B-223602131721}"/>
              </a:ext>
            </a:extLst>
          </p:cNvPr>
          <p:cNvPicPr>
            <a:picLocks noChangeAspect="1"/>
          </p:cNvPicPr>
          <p:nvPr/>
        </p:nvPicPr>
        <p:blipFill>
          <a:blip r:embed="rId7"/>
          <a:stretch>
            <a:fillRect/>
          </a:stretch>
        </p:blipFill>
        <p:spPr>
          <a:xfrm>
            <a:off x="4875068" y="2524523"/>
            <a:ext cx="1541795" cy="1541795"/>
          </a:xfrm>
          <a:prstGeom prst="rect">
            <a:avLst/>
          </a:prstGeom>
        </p:spPr>
      </p:pic>
      <p:pic>
        <p:nvPicPr>
          <p:cNvPr id="16" name="圖片 15">
            <a:extLst>
              <a:ext uri="{FF2B5EF4-FFF2-40B4-BE49-F238E27FC236}">
                <a16:creationId xmlns:a16="http://schemas.microsoft.com/office/drawing/2014/main" id="{3F34E96A-419E-CE42-830E-1C8C0E67086B}"/>
              </a:ext>
            </a:extLst>
          </p:cNvPr>
          <p:cNvPicPr>
            <a:picLocks noChangeAspect="1"/>
          </p:cNvPicPr>
          <p:nvPr/>
        </p:nvPicPr>
        <p:blipFill>
          <a:blip r:embed="rId8"/>
          <a:stretch>
            <a:fillRect/>
          </a:stretch>
        </p:blipFill>
        <p:spPr>
          <a:xfrm>
            <a:off x="6510103" y="2569824"/>
            <a:ext cx="1368000" cy="1368000"/>
          </a:xfrm>
          <a:prstGeom prst="rect">
            <a:avLst/>
          </a:prstGeom>
        </p:spPr>
      </p:pic>
      <p:sp>
        <p:nvSpPr>
          <p:cNvPr id="39" name="文字方塊 38">
            <a:extLst>
              <a:ext uri="{FF2B5EF4-FFF2-40B4-BE49-F238E27FC236}">
                <a16:creationId xmlns:a16="http://schemas.microsoft.com/office/drawing/2014/main" id="{2ED7B0E9-C51B-8F44-AEFE-96B627E3A665}"/>
              </a:ext>
            </a:extLst>
          </p:cNvPr>
          <p:cNvSpPr txBox="1"/>
          <p:nvPr/>
        </p:nvSpPr>
        <p:spPr>
          <a:xfrm>
            <a:off x="4918070" y="3826887"/>
            <a:ext cx="1356455" cy="562233"/>
          </a:xfrm>
          <a:prstGeom prst="rect">
            <a:avLst/>
          </a:prstGeom>
        </p:spPr>
        <p:txBody>
          <a:bodyPr wrap="none" lIns="91440" tIns="45720" rIns="91440" bIns="45720" rtlCol="0" anchor="ctr">
            <a:noAutofit/>
          </a:bodyPr>
          <a:lstStyle/>
          <a:p>
            <a:pPr algn="ctr">
              <a:lnSpc>
                <a:spcPct val="105000"/>
              </a:lnSpc>
              <a:spcBef>
                <a:spcPts val="1000"/>
              </a:spcBef>
            </a:pPr>
            <a:r>
              <a:rPr kumimoji="1" lang="en-US" altLang="zh-TW" sz="2000" dirty="0" err="1">
                <a:solidFill>
                  <a:schemeClr val="tx1"/>
                </a:solidFill>
                <a:latin typeface="Microsoft JhengHei Light" panose="020B0304030504040204" pitchFamily="34" charset="-120"/>
                <a:ea typeface="Microsoft JhengHei Light" panose="020B0304030504040204" pitchFamily="34" charset="-120"/>
                <a:cs typeface="IBM Plex Sans" charset="0"/>
              </a:rPr>
              <a:t>myVideo</a:t>
            </a:r>
            <a:endParaRPr kumimoji="1" lang="en-US" altLang="zh-TW" sz="2000" dirty="0">
              <a:solidFill>
                <a:schemeClr val="tx1"/>
              </a:solidFill>
              <a:latin typeface="Microsoft JhengHei Light" panose="020B0304030504040204" pitchFamily="34" charset="-120"/>
              <a:ea typeface="Microsoft JhengHei Light" panose="020B0304030504040204" pitchFamily="34" charset="-120"/>
              <a:cs typeface="IBM Plex Sans" charset="0"/>
            </a:endParaRPr>
          </a:p>
        </p:txBody>
      </p:sp>
      <p:sp>
        <p:nvSpPr>
          <p:cNvPr id="40" name="文字方塊 39">
            <a:extLst>
              <a:ext uri="{FF2B5EF4-FFF2-40B4-BE49-F238E27FC236}">
                <a16:creationId xmlns:a16="http://schemas.microsoft.com/office/drawing/2014/main" id="{4D1F9914-1BCD-6742-A81A-E16BF7F9D580}"/>
              </a:ext>
            </a:extLst>
          </p:cNvPr>
          <p:cNvSpPr txBox="1"/>
          <p:nvPr/>
        </p:nvSpPr>
        <p:spPr>
          <a:xfrm>
            <a:off x="6553105" y="3826887"/>
            <a:ext cx="1356455" cy="562233"/>
          </a:xfrm>
          <a:prstGeom prst="rect">
            <a:avLst/>
          </a:prstGeom>
        </p:spPr>
        <p:txBody>
          <a:bodyPr wrap="none" lIns="91440" tIns="45720" rIns="91440" bIns="45720" rtlCol="0" anchor="ctr">
            <a:noAutofit/>
          </a:bodyPr>
          <a:lstStyle/>
          <a:p>
            <a:pPr algn="ctr">
              <a:lnSpc>
                <a:spcPct val="105000"/>
              </a:lnSpc>
              <a:spcBef>
                <a:spcPts val="1000"/>
              </a:spcBef>
            </a:pPr>
            <a:r>
              <a:rPr kumimoji="1" lang="zh-CN" altLang="en-US" sz="2000" dirty="0">
                <a:latin typeface="Microsoft JhengHei Light" panose="020B0304030504040204" pitchFamily="34" charset="-120"/>
                <a:ea typeface="Microsoft JhengHei Light" panose="020B0304030504040204" pitchFamily="34" charset="-120"/>
                <a:cs typeface="IBM Plex Sans" charset="0"/>
              </a:rPr>
              <a:t>凱擘大寬頻</a:t>
            </a:r>
            <a:endParaRPr kumimoji="1" lang="en-US" altLang="zh-TW" sz="2000" dirty="0">
              <a:solidFill>
                <a:schemeClr val="tx1"/>
              </a:solidFill>
              <a:latin typeface="Microsoft JhengHei Light" panose="020B0304030504040204" pitchFamily="34" charset="-120"/>
              <a:ea typeface="Microsoft JhengHei Light" panose="020B0304030504040204" pitchFamily="34" charset="-120"/>
              <a:cs typeface="IBM Plex Sans" charset="0"/>
            </a:endParaRPr>
          </a:p>
        </p:txBody>
      </p:sp>
      <p:sp>
        <p:nvSpPr>
          <p:cNvPr id="32" name="Rectangle 80">
            <a:extLst>
              <a:ext uri="{FF2B5EF4-FFF2-40B4-BE49-F238E27FC236}">
                <a16:creationId xmlns:a16="http://schemas.microsoft.com/office/drawing/2014/main" id="{D984D88C-117E-438C-8E15-1BCA01DFE9B9}"/>
              </a:ext>
            </a:extLst>
          </p:cNvPr>
          <p:cNvSpPr/>
          <p:nvPr/>
        </p:nvSpPr>
        <p:spPr>
          <a:xfrm>
            <a:off x="12870889" y="5531907"/>
            <a:ext cx="1233940" cy="1318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dirty="0">
              <a:latin typeface="IBM Plex Sans" panose="020B0503050000000000" pitchFamily="34" charset="0"/>
            </a:endParaRPr>
          </a:p>
        </p:txBody>
      </p:sp>
      <p:grpSp>
        <p:nvGrpSpPr>
          <p:cNvPr id="4" name="Group 3">
            <a:extLst>
              <a:ext uri="{FF2B5EF4-FFF2-40B4-BE49-F238E27FC236}">
                <a16:creationId xmlns:a16="http://schemas.microsoft.com/office/drawing/2014/main" id="{40D3DAB8-00B1-46ED-9715-B60F6D154085}"/>
              </a:ext>
            </a:extLst>
          </p:cNvPr>
          <p:cNvGrpSpPr/>
          <p:nvPr/>
        </p:nvGrpSpPr>
        <p:grpSpPr>
          <a:xfrm>
            <a:off x="1488023" y="5250387"/>
            <a:ext cx="1233940" cy="1318904"/>
            <a:chOff x="120596" y="5640372"/>
            <a:chExt cx="1233940" cy="1318904"/>
          </a:xfrm>
          <a:noFill/>
        </p:grpSpPr>
        <p:pic>
          <p:nvPicPr>
            <p:cNvPr id="82" name="圖片 81">
              <a:extLst>
                <a:ext uri="{FF2B5EF4-FFF2-40B4-BE49-F238E27FC236}">
                  <a16:creationId xmlns:a16="http://schemas.microsoft.com/office/drawing/2014/main" id="{8A77D465-2023-48B7-B83C-D968D3CDD8B0}"/>
                </a:ext>
              </a:extLst>
            </p:cNvPr>
            <p:cNvPicPr>
              <a:picLocks noChangeAspect="1"/>
            </p:cNvPicPr>
            <p:nvPr/>
          </p:nvPicPr>
          <p:blipFill>
            <a:blip r:embed="rId9"/>
            <a:stretch>
              <a:fillRect/>
            </a:stretch>
          </p:blipFill>
          <p:spPr>
            <a:xfrm>
              <a:off x="383158" y="5945416"/>
              <a:ext cx="708817" cy="708817"/>
            </a:xfrm>
            <a:prstGeom prst="rect">
              <a:avLst/>
            </a:prstGeom>
            <a:grpFill/>
            <a:ln>
              <a:noFill/>
            </a:ln>
          </p:spPr>
        </p:pic>
        <p:sp>
          <p:nvSpPr>
            <p:cNvPr id="33" name="Rectangle 80">
              <a:extLst>
                <a:ext uri="{FF2B5EF4-FFF2-40B4-BE49-F238E27FC236}">
                  <a16:creationId xmlns:a16="http://schemas.microsoft.com/office/drawing/2014/main" id="{0C61B8D4-0ACB-4551-976C-797894AB1584}"/>
                </a:ext>
              </a:extLst>
            </p:cNvPr>
            <p:cNvSpPr/>
            <p:nvPr/>
          </p:nvSpPr>
          <p:spPr>
            <a:xfrm>
              <a:off x="120596" y="5640372"/>
              <a:ext cx="1233940" cy="13189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dirty="0">
                <a:latin typeface="IBM Plex Sans" panose="020B0503050000000000" pitchFamily="34" charset="0"/>
              </a:endParaRPr>
            </a:p>
          </p:txBody>
        </p:sp>
      </p:grpSp>
      <p:sp>
        <p:nvSpPr>
          <p:cNvPr id="63" name="矩形 62">
            <a:extLst>
              <a:ext uri="{FF2B5EF4-FFF2-40B4-BE49-F238E27FC236}">
                <a16:creationId xmlns:a16="http://schemas.microsoft.com/office/drawing/2014/main" id="{CF546E21-F31F-418E-8C01-ED277D555957}"/>
              </a:ext>
            </a:extLst>
          </p:cNvPr>
          <p:cNvSpPr/>
          <p:nvPr/>
        </p:nvSpPr>
        <p:spPr>
          <a:xfrm>
            <a:off x="2401612" y="5388027"/>
            <a:ext cx="2788920" cy="993002"/>
          </a:xfrm>
          <a:prstGeom prst="rect">
            <a:avLst/>
          </a:prstGeom>
          <a:solidFill>
            <a:srgbClr val="FFFFFF">
              <a:alpha val="5098"/>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Microsoft JhengHei Light" panose="020B0304030504040204" pitchFamily="34" charset="-120"/>
                <a:ea typeface="Microsoft JhengHei Light" panose="020B0304030504040204" pitchFamily="34" charset="-120"/>
              </a:rPr>
              <a:t>智慧音箱作為開放式平台提供開源者增加服務</a:t>
            </a:r>
          </a:p>
        </p:txBody>
      </p:sp>
      <p:sp>
        <p:nvSpPr>
          <p:cNvPr id="66" name="矩形 65">
            <a:extLst>
              <a:ext uri="{FF2B5EF4-FFF2-40B4-BE49-F238E27FC236}">
                <a16:creationId xmlns:a16="http://schemas.microsoft.com/office/drawing/2014/main" id="{641CF62E-9F0D-4B4E-8094-3C47883C3949}"/>
              </a:ext>
            </a:extLst>
          </p:cNvPr>
          <p:cNvSpPr/>
          <p:nvPr/>
        </p:nvSpPr>
        <p:spPr>
          <a:xfrm>
            <a:off x="9650209" y="5388027"/>
            <a:ext cx="2788920" cy="995364"/>
          </a:xfrm>
          <a:prstGeom prst="rect">
            <a:avLst/>
          </a:prstGeom>
          <a:solidFill>
            <a:srgbClr val="FFFFFF">
              <a:alpha val="5098"/>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Microsoft JhengHei Light" panose="020B0304030504040204" pitchFamily="34" charset="-120"/>
                <a:ea typeface="Microsoft JhengHei Light" panose="020B0304030504040204" pitchFamily="34" charset="-120"/>
              </a:rPr>
              <a:t>吸引更多使用者</a:t>
            </a:r>
            <a:endParaRPr lang="en-US" altLang="zh-TW" sz="2000" b="1" dirty="0">
              <a:solidFill>
                <a:schemeClr val="tx1"/>
              </a:solidFill>
              <a:latin typeface="Microsoft JhengHei Light" panose="020B0304030504040204" pitchFamily="34" charset="-120"/>
              <a:ea typeface="Microsoft JhengHei Light" panose="020B0304030504040204" pitchFamily="34" charset="-120"/>
            </a:endParaRPr>
          </a:p>
          <a:p>
            <a:pPr algn="ctr"/>
            <a:r>
              <a:rPr lang="zh-TW" altLang="en-US" sz="2000" b="1" dirty="0">
                <a:solidFill>
                  <a:schemeClr val="tx1"/>
                </a:solidFill>
                <a:latin typeface="Microsoft JhengHei Light" panose="020B0304030504040204" pitchFamily="34" charset="-120"/>
                <a:ea typeface="Microsoft JhengHei Light" panose="020B0304030504040204" pitchFamily="34" charset="-120"/>
              </a:rPr>
              <a:t>主動使用智慧音箱</a:t>
            </a:r>
            <a:endParaRPr lang="en-US" altLang="zh-TW" sz="2000" b="1" dirty="0">
              <a:solidFill>
                <a:schemeClr val="tx1"/>
              </a:solidFill>
              <a:latin typeface="Microsoft JhengHei Light" panose="020B0304030504040204" pitchFamily="34" charset="-120"/>
              <a:ea typeface="Microsoft JhengHei Light" panose="020B0304030504040204" pitchFamily="34" charset="-120"/>
            </a:endParaRPr>
          </a:p>
        </p:txBody>
      </p:sp>
      <p:sp>
        <p:nvSpPr>
          <p:cNvPr id="65" name="矩形 64">
            <a:extLst>
              <a:ext uri="{FF2B5EF4-FFF2-40B4-BE49-F238E27FC236}">
                <a16:creationId xmlns:a16="http://schemas.microsoft.com/office/drawing/2014/main" id="{F3403381-4C78-436D-8D79-F15AE224195B}"/>
              </a:ext>
            </a:extLst>
          </p:cNvPr>
          <p:cNvSpPr/>
          <p:nvPr/>
        </p:nvSpPr>
        <p:spPr>
          <a:xfrm>
            <a:off x="6003631" y="5388027"/>
            <a:ext cx="2788920" cy="995364"/>
          </a:xfrm>
          <a:prstGeom prst="rect">
            <a:avLst/>
          </a:prstGeom>
          <a:solidFill>
            <a:srgbClr val="FFFFFF">
              <a:alpha val="5098"/>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Microsoft JhengHei Light" panose="020B0304030504040204" pitchFamily="34" charset="-120"/>
                <a:ea typeface="Microsoft JhengHei Light" panose="020B0304030504040204" pitchFamily="34" charset="-120"/>
              </a:rPr>
              <a:t>服務多元化</a:t>
            </a:r>
            <a:endParaRPr lang="en-US" altLang="zh-TW" sz="2000" b="1" dirty="0">
              <a:solidFill>
                <a:schemeClr val="tx1"/>
              </a:solidFill>
              <a:latin typeface="Microsoft JhengHei Light" panose="020B0304030504040204" pitchFamily="34" charset="-120"/>
              <a:ea typeface="Microsoft JhengHei Light" panose="020B0304030504040204" pitchFamily="34" charset="-120"/>
            </a:endParaRPr>
          </a:p>
          <a:p>
            <a:pPr algn="ctr"/>
            <a:r>
              <a:rPr lang="zh-TW" altLang="en-US" sz="2000" b="1" dirty="0">
                <a:solidFill>
                  <a:schemeClr val="tx1"/>
                </a:solidFill>
                <a:latin typeface="Microsoft JhengHei Light" panose="020B0304030504040204" pitchFamily="34" charset="-120"/>
                <a:ea typeface="Microsoft JhengHei Light" panose="020B0304030504040204" pitchFamily="34" charset="-120"/>
              </a:rPr>
              <a:t>貼近使用者需求</a:t>
            </a:r>
          </a:p>
        </p:txBody>
      </p:sp>
    </p:spTree>
    <p:extLst>
      <p:ext uri="{BB962C8B-B14F-4D97-AF65-F5344CB8AC3E}">
        <p14:creationId xmlns:p14="http://schemas.microsoft.com/office/powerpoint/2010/main" val="2062678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55">
            <a:extLst>
              <a:ext uri="{FF2B5EF4-FFF2-40B4-BE49-F238E27FC236}">
                <a16:creationId xmlns:a16="http://schemas.microsoft.com/office/drawing/2014/main" id="{5D39DECF-6C37-4290-904A-D3DF3EA748E4}"/>
              </a:ext>
            </a:extLst>
          </p:cNvPr>
          <p:cNvSpPr/>
          <p:nvPr/>
        </p:nvSpPr>
        <p:spPr bwMode="auto">
          <a:xfrm>
            <a:off x="11399523" y="3291840"/>
            <a:ext cx="2812939" cy="936829"/>
          </a:xfrm>
          <a:prstGeom prst="rect">
            <a:avLst/>
          </a:prstGeom>
          <a:solidFill>
            <a:srgbClr val="FFFFFF">
              <a:alpha val="30000"/>
            </a:srgbClr>
          </a:solidFill>
          <a:ln w="19050">
            <a:solidFill>
              <a:srgbClr val="75AA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3200" tIns="43200" rIns="43200" bIns="43200" numCol="1" rtlCol="0" anchor="ctr" anchorCtr="0" compatLnSpc="1">
            <a:prstTxWarp prst="textNoShape">
              <a:avLst/>
            </a:prstTxWarp>
          </a:bodyPr>
          <a:lstStyle/>
          <a:p>
            <a:pPr algn="ctr" fontAlgn="base">
              <a:lnSpc>
                <a:spcPct val="150000"/>
              </a:lnSpc>
              <a:spcBef>
                <a:spcPct val="0"/>
              </a:spcBef>
              <a:spcAft>
                <a:spcPct val="0"/>
              </a:spcAft>
            </a:pPr>
            <a:endParaRPr lang="en-US" sz="1800" dirty="0">
              <a:solidFill>
                <a:schemeClr val="bg2"/>
              </a:solidFill>
              <a:latin typeface="Microsoft JhengHei Light" panose="020B0304030504040204" pitchFamily="34" charset="-120"/>
              <a:ea typeface="Microsoft JhengHei Light" panose="020B0304030504040204" pitchFamily="34" charset="-120"/>
            </a:endParaRPr>
          </a:p>
        </p:txBody>
      </p:sp>
      <p:sp>
        <p:nvSpPr>
          <p:cNvPr id="2" name="文字版面配置區 1">
            <a:extLst>
              <a:ext uri="{FF2B5EF4-FFF2-40B4-BE49-F238E27FC236}">
                <a16:creationId xmlns:a16="http://schemas.microsoft.com/office/drawing/2014/main" id="{2BFDDA9D-B776-42E8-8E77-1A0687377105}"/>
              </a:ext>
            </a:extLst>
          </p:cNvPr>
          <p:cNvSpPr>
            <a:spLocks noGrp="1"/>
          </p:cNvSpPr>
          <p:nvPr>
            <p:ph type="body" sz="quarter" idx="11"/>
          </p:nvPr>
        </p:nvSpPr>
        <p:spPr/>
        <p:txBody>
          <a:bodyPr/>
          <a:lstStyle/>
          <a:p>
            <a:r>
              <a:rPr lang="zh-CN" altLang="en-US" dirty="0">
                <a:latin typeface="Microsoft JhengHei Light" panose="020B0304030504040204" pitchFamily="34" charset="-120"/>
                <a:ea typeface="Microsoft JhengHei Light" panose="020B0304030504040204" pitchFamily="34" charset="-120"/>
              </a:rPr>
              <a:t>音箱效益推估</a:t>
            </a:r>
            <a:endParaRPr lang="zh-TW" altLang="en-US" dirty="0">
              <a:latin typeface="Microsoft JhengHei Light" panose="020B0304030504040204" pitchFamily="34" charset="-120"/>
              <a:ea typeface="Microsoft JhengHei Light" panose="020B0304030504040204" pitchFamily="34" charset="-120"/>
            </a:endParaRPr>
          </a:p>
        </p:txBody>
      </p:sp>
      <p:sp>
        <p:nvSpPr>
          <p:cNvPr id="5" name="文字版面配置區 4">
            <a:extLst>
              <a:ext uri="{FF2B5EF4-FFF2-40B4-BE49-F238E27FC236}">
                <a16:creationId xmlns:a16="http://schemas.microsoft.com/office/drawing/2014/main" id="{E0044F83-B55B-45F5-BC3A-6796B6C4B63F}"/>
              </a:ext>
            </a:extLst>
          </p:cNvPr>
          <p:cNvSpPr>
            <a:spLocks noGrp="1"/>
          </p:cNvSpPr>
          <p:nvPr>
            <p:ph type="body" sz="quarter" idx="14"/>
          </p:nvPr>
        </p:nvSpPr>
        <p:spPr/>
        <p:txBody>
          <a:bodyPr/>
          <a:lstStyle/>
          <a:p>
            <a:endParaRPr lang="zh-TW" altLang="en-US"/>
          </a:p>
        </p:txBody>
      </p:sp>
      <p:sp>
        <p:nvSpPr>
          <p:cNvPr id="101" name="Title 3">
            <a:extLst>
              <a:ext uri="{FF2B5EF4-FFF2-40B4-BE49-F238E27FC236}">
                <a16:creationId xmlns:a16="http://schemas.microsoft.com/office/drawing/2014/main" id="{CCCF884C-A805-4A93-85E8-43F121D4C6E6}"/>
              </a:ext>
            </a:extLst>
          </p:cNvPr>
          <p:cNvSpPr>
            <a:spLocks noGrp="1"/>
          </p:cNvSpPr>
          <p:nvPr>
            <p:ph type="title"/>
          </p:nvPr>
        </p:nvSpPr>
        <p:spPr/>
        <p:txBody>
          <a:bodyPr/>
          <a:lstStyle/>
          <a:p>
            <a:r>
              <a:rPr lang="zh-TW" altLang="en-US" b="1" dirty="0">
                <a:latin typeface="Microsoft JhengHei Light" panose="020B0304030504040204" pitchFamily="34" charset="-120"/>
                <a:ea typeface="Microsoft JhengHei Light" panose="020B0304030504040204" pitchFamily="34" charset="-120"/>
              </a:rPr>
              <a:t>台灣大哥大智慧音箱獲利模式與預期效益</a:t>
            </a:r>
            <a:endParaRPr lang="en-US" b="1" dirty="0">
              <a:latin typeface="Microsoft JhengHei Light" panose="020B0304030504040204" pitchFamily="34" charset="-120"/>
              <a:ea typeface="Microsoft JhengHei Light" panose="020B0304030504040204" pitchFamily="34" charset="-120"/>
            </a:endParaRPr>
          </a:p>
        </p:txBody>
      </p:sp>
      <p:cxnSp>
        <p:nvCxnSpPr>
          <p:cNvPr id="47" name="直線接點 46">
            <a:extLst>
              <a:ext uri="{FF2B5EF4-FFF2-40B4-BE49-F238E27FC236}">
                <a16:creationId xmlns:a16="http://schemas.microsoft.com/office/drawing/2014/main" id="{9103FDCF-2805-49C4-BBDD-0DF11D05756C}"/>
              </a:ext>
            </a:extLst>
          </p:cNvPr>
          <p:cNvCxnSpPr>
            <a:cxnSpLocks/>
          </p:cNvCxnSpPr>
          <p:nvPr/>
        </p:nvCxnSpPr>
        <p:spPr>
          <a:xfrm>
            <a:off x="0" y="5709208"/>
            <a:ext cx="11210188" cy="0"/>
          </a:xfrm>
          <a:prstGeom prst="line">
            <a:avLst/>
          </a:prstGeom>
          <a:ln w="19050">
            <a:solidFill>
              <a:schemeClr val="bg2">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8" name="文字方塊 47">
            <a:extLst>
              <a:ext uri="{FF2B5EF4-FFF2-40B4-BE49-F238E27FC236}">
                <a16:creationId xmlns:a16="http://schemas.microsoft.com/office/drawing/2014/main" id="{410C1462-06FD-44AA-8B8C-DC457AF59F56}"/>
              </a:ext>
            </a:extLst>
          </p:cNvPr>
          <p:cNvSpPr txBox="1"/>
          <p:nvPr/>
        </p:nvSpPr>
        <p:spPr>
          <a:xfrm>
            <a:off x="502399" y="2520392"/>
            <a:ext cx="800710" cy="1384913"/>
          </a:xfrm>
          <a:prstGeom prst="rect">
            <a:avLst/>
          </a:prstGeom>
          <a:ln>
            <a:solidFill>
              <a:srgbClr val="0039BE"/>
            </a:solidFill>
            <a:prstDash val="dash"/>
          </a:ln>
        </p:spPr>
        <p:txBody>
          <a:bodyPr wrap="square" lIns="109728" tIns="54864" rIns="109728" bIns="54864" rtlCol="0" anchor="ctr">
            <a:noAutofit/>
          </a:bodyPr>
          <a:lstStyle/>
          <a:p>
            <a:pPr algn="ctr">
              <a:lnSpc>
                <a:spcPct val="105000"/>
              </a:lnSpc>
              <a:spcBef>
                <a:spcPts val="1200"/>
              </a:spcBef>
            </a:pPr>
            <a:r>
              <a:rPr lang="zh-TW" altLang="en-US" sz="1800" b="1" dirty="0">
                <a:solidFill>
                  <a:srgbClr val="0039BE"/>
                </a:solidFill>
                <a:latin typeface="Microsoft JhengHei Light" panose="020B0304030504040204" pitchFamily="34" charset="-120"/>
                <a:ea typeface="Microsoft JhengHei Light" panose="020B0304030504040204" pitchFamily="34" charset="-120"/>
              </a:rPr>
              <a:t>購物</a:t>
            </a:r>
          </a:p>
        </p:txBody>
      </p:sp>
      <p:sp>
        <p:nvSpPr>
          <p:cNvPr id="49" name="文字方塊 48">
            <a:extLst>
              <a:ext uri="{FF2B5EF4-FFF2-40B4-BE49-F238E27FC236}">
                <a16:creationId xmlns:a16="http://schemas.microsoft.com/office/drawing/2014/main" id="{A9C0DA1B-0622-46C8-99FE-5D97B5A9A58A}"/>
              </a:ext>
            </a:extLst>
          </p:cNvPr>
          <p:cNvSpPr txBox="1"/>
          <p:nvPr/>
        </p:nvSpPr>
        <p:spPr>
          <a:xfrm>
            <a:off x="502339" y="4208513"/>
            <a:ext cx="800710" cy="1384913"/>
          </a:xfrm>
          <a:prstGeom prst="rect">
            <a:avLst/>
          </a:prstGeom>
          <a:ln>
            <a:solidFill>
              <a:srgbClr val="0039BE"/>
            </a:solidFill>
            <a:prstDash val="dash"/>
          </a:ln>
        </p:spPr>
        <p:txBody>
          <a:bodyPr wrap="square" lIns="109728" tIns="54864" rIns="109728" bIns="54864" rtlCol="0" anchor="ctr">
            <a:noAutofit/>
          </a:bodyPr>
          <a:lstStyle/>
          <a:p>
            <a:pPr algn="ctr">
              <a:lnSpc>
                <a:spcPct val="105000"/>
              </a:lnSpc>
              <a:spcBef>
                <a:spcPts val="1200"/>
              </a:spcBef>
            </a:pPr>
            <a:r>
              <a:rPr lang="zh-TW" altLang="en-US" sz="1800" b="1" dirty="0">
                <a:solidFill>
                  <a:srgbClr val="0039BE"/>
                </a:solidFill>
                <a:latin typeface="Microsoft JhengHei Light" panose="020B0304030504040204" pitchFamily="34" charset="-120"/>
                <a:ea typeface="Microsoft JhengHei Light" panose="020B0304030504040204" pitchFamily="34" charset="-120"/>
              </a:rPr>
              <a:t>集團既有服務</a:t>
            </a:r>
          </a:p>
        </p:txBody>
      </p:sp>
      <p:cxnSp>
        <p:nvCxnSpPr>
          <p:cNvPr id="50" name="直線接點 49">
            <a:extLst>
              <a:ext uri="{FF2B5EF4-FFF2-40B4-BE49-F238E27FC236}">
                <a16:creationId xmlns:a16="http://schemas.microsoft.com/office/drawing/2014/main" id="{414196CB-7680-4E5C-8975-FF7A8C4F691C}"/>
              </a:ext>
            </a:extLst>
          </p:cNvPr>
          <p:cNvCxnSpPr>
            <a:cxnSpLocks/>
          </p:cNvCxnSpPr>
          <p:nvPr/>
        </p:nvCxnSpPr>
        <p:spPr>
          <a:xfrm>
            <a:off x="0" y="4080967"/>
            <a:ext cx="11210188" cy="0"/>
          </a:xfrm>
          <a:prstGeom prst="line">
            <a:avLst/>
          </a:prstGeom>
          <a:ln w="19050">
            <a:solidFill>
              <a:schemeClr val="bg2">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1" name="文字方塊 67">
            <a:extLst>
              <a:ext uri="{FF2B5EF4-FFF2-40B4-BE49-F238E27FC236}">
                <a16:creationId xmlns:a16="http://schemas.microsoft.com/office/drawing/2014/main" id="{A8D8ED50-5B08-4CD9-A157-31C40AF586E2}"/>
              </a:ext>
            </a:extLst>
          </p:cNvPr>
          <p:cNvSpPr txBox="1"/>
          <p:nvPr/>
        </p:nvSpPr>
        <p:spPr>
          <a:xfrm>
            <a:off x="503971" y="5839222"/>
            <a:ext cx="800710" cy="1384913"/>
          </a:xfrm>
          <a:prstGeom prst="rect">
            <a:avLst/>
          </a:prstGeom>
          <a:ln>
            <a:solidFill>
              <a:srgbClr val="0039BE"/>
            </a:solidFill>
            <a:prstDash val="dash"/>
          </a:ln>
        </p:spPr>
        <p:txBody>
          <a:bodyPr wrap="square" lIns="109728" tIns="54864" rIns="109728" bIns="54864" rtlCol="0" anchor="ctr">
            <a:noAutofit/>
          </a:bodyPr>
          <a:lstStyle/>
          <a:p>
            <a:pPr algn="ctr">
              <a:lnSpc>
                <a:spcPct val="105000"/>
              </a:lnSpc>
              <a:spcBef>
                <a:spcPts val="1200"/>
              </a:spcBef>
            </a:pPr>
            <a:r>
              <a:rPr lang="zh-TW" altLang="en-US" sz="1800" b="1" dirty="0">
                <a:solidFill>
                  <a:srgbClr val="0039BE"/>
                </a:solidFill>
                <a:latin typeface="Microsoft JhengHei Light" panose="020B0304030504040204" pitchFamily="34" charset="-120"/>
                <a:ea typeface="Microsoft JhengHei Light" panose="020B0304030504040204" pitchFamily="34" charset="-120"/>
              </a:rPr>
              <a:t>平</a:t>
            </a:r>
            <a:endParaRPr lang="en-US" altLang="zh-TW" sz="1800" b="1" dirty="0">
              <a:solidFill>
                <a:srgbClr val="0039BE"/>
              </a:solidFill>
              <a:latin typeface="Microsoft JhengHei Light" panose="020B0304030504040204" pitchFamily="34" charset="-120"/>
              <a:ea typeface="Microsoft JhengHei Light" panose="020B0304030504040204" pitchFamily="34" charset="-120"/>
            </a:endParaRPr>
          </a:p>
          <a:p>
            <a:pPr algn="ctr">
              <a:lnSpc>
                <a:spcPct val="105000"/>
              </a:lnSpc>
              <a:spcBef>
                <a:spcPts val="1200"/>
              </a:spcBef>
            </a:pPr>
            <a:r>
              <a:rPr lang="zh-TW" altLang="en-US" sz="1800" b="1" dirty="0">
                <a:solidFill>
                  <a:srgbClr val="0039BE"/>
                </a:solidFill>
                <a:latin typeface="Microsoft JhengHei Light" panose="020B0304030504040204" pitchFamily="34" charset="-120"/>
                <a:ea typeface="Microsoft JhengHei Light" panose="020B0304030504040204" pitchFamily="34" charset="-120"/>
              </a:rPr>
              <a:t>台</a:t>
            </a:r>
            <a:endParaRPr lang="en-US" altLang="zh-TW" sz="1800" b="1" dirty="0">
              <a:solidFill>
                <a:srgbClr val="0039BE"/>
              </a:solidFill>
              <a:latin typeface="Microsoft JhengHei Light" panose="020B0304030504040204" pitchFamily="34" charset="-120"/>
              <a:ea typeface="Microsoft JhengHei Light" panose="020B0304030504040204" pitchFamily="34" charset="-120"/>
            </a:endParaRPr>
          </a:p>
          <a:p>
            <a:pPr algn="ctr">
              <a:lnSpc>
                <a:spcPct val="105000"/>
              </a:lnSpc>
              <a:spcBef>
                <a:spcPts val="1200"/>
              </a:spcBef>
            </a:pPr>
            <a:r>
              <a:rPr lang="zh-CN" altLang="en-US" sz="1800" b="1" dirty="0">
                <a:solidFill>
                  <a:srgbClr val="0039BE"/>
                </a:solidFill>
                <a:latin typeface="Microsoft JhengHei Light" panose="020B0304030504040204" pitchFamily="34" charset="-120"/>
                <a:ea typeface="Microsoft JhengHei Light" panose="020B0304030504040204" pitchFamily="34" charset="-120"/>
              </a:rPr>
              <a:t>化</a:t>
            </a:r>
            <a:endParaRPr lang="zh-TW" altLang="en-US" sz="1800" b="1" dirty="0">
              <a:solidFill>
                <a:srgbClr val="0039BE"/>
              </a:solidFill>
              <a:latin typeface="Microsoft JhengHei Light" panose="020B0304030504040204" pitchFamily="34" charset="-120"/>
              <a:ea typeface="Microsoft JhengHei Light" panose="020B0304030504040204" pitchFamily="34" charset="-120"/>
            </a:endParaRPr>
          </a:p>
        </p:txBody>
      </p:sp>
      <p:sp>
        <p:nvSpPr>
          <p:cNvPr id="52" name="箭號: 五邊形 51">
            <a:extLst>
              <a:ext uri="{FF2B5EF4-FFF2-40B4-BE49-F238E27FC236}">
                <a16:creationId xmlns:a16="http://schemas.microsoft.com/office/drawing/2014/main" id="{053E8CC5-69DE-4684-A6ED-C85AA9982EA2}"/>
              </a:ext>
            </a:extLst>
          </p:cNvPr>
          <p:cNvSpPr/>
          <p:nvPr/>
        </p:nvSpPr>
        <p:spPr>
          <a:xfrm>
            <a:off x="0" y="1714421"/>
            <a:ext cx="2035306" cy="590296"/>
          </a:xfrm>
          <a:prstGeom prst="homePlate">
            <a:avLst/>
          </a:prstGeom>
          <a:solidFill>
            <a:srgbClr val="0039B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TW" altLang="en-US" sz="2000" b="1" dirty="0">
                <a:solidFill>
                  <a:srgbClr val="FFFFFF"/>
                </a:solidFill>
                <a:latin typeface="Microsoft JhengHei" panose="020B0604030504040204" pitchFamily="34" charset="-120"/>
                <a:ea typeface="Microsoft JhengHei" panose="020B0604030504040204" pitchFamily="34" charset="-120"/>
              </a:rPr>
              <a:t>關鍵服務</a:t>
            </a:r>
          </a:p>
        </p:txBody>
      </p:sp>
      <p:sp>
        <p:nvSpPr>
          <p:cNvPr id="4" name="流程圖: 抽選 3">
            <a:extLst>
              <a:ext uri="{FF2B5EF4-FFF2-40B4-BE49-F238E27FC236}">
                <a16:creationId xmlns:a16="http://schemas.microsoft.com/office/drawing/2014/main" id="{A8F8522F-231D-4B25-8071-C6F15F2F3173}"/>
              </a:ext>
            </a:extLst>
          </p:cNvPr>
          <p:cNvSpPr/>
          <p:nvPr/>
        </p:nvSpPr>
        <p:spPr>
          <a:xfrm rot="5400000">
            <a:off x="1600200" y="2604569"/>
            <a:ext cx="250693" cy="250693"/>
          </a:xfrm>
          <a:prstGeom prst="flowChartExtra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dirty="0">
              <a:solidFill>
                <a:srgbClr val="75AAFF"/>
              </a:solidFill>
              <a:latin typeface="Microsoft JhengHei Light" panose="020B0304030504040204" pitchFamily="34" charset="-120"/>
              <a:ea typeface="Microsoft JhengHei Light" panose="020B0304030504040204" pitchFamily="34" charset="-120"/>
            </a:endParaRPr>
          </a:p>
        </p:txBody>
      </p:sp>
      <p:sp>
        <p:nvSpPr>
          <p:cNvPr id="7" name="文字方塊 6">
            <a:extLst>
              <a:ext uri="{FF2B5EF4-FFF2-40B4-BE49-F238E27FC236}">
                <a16:creationId xmlns:a16="http://schemas.microsoft.com/office/drawing/2014/main" id="{2D2D39E6-CBBC-4289-8A17-F4B9D9253835}"/>
              </a:ext>
            </a:extLst>
          </p:cNvPr>
          <p:cNvSpPr txBox="1"/>
          <p:nvPr/>
        </p:nvSpPr>
        <p:spPr>
          <a:xfrm>
            <a:off x="2034158" y="2535926"/>
            <a:ext cx="5532120" cy="387978"/>
          </a:xfrm>
          <a:prstGeom prst="rect">
            <a:avLst/>
          </a:prstGeom>
        </p:spPr>
        <p:txBody>
          <a:bodyPr wrap="square" lIns="91440" tIns="45720" rIns="91440" bIns="45720" rtlCol="0">
            <a:noAutofit/>
          </a:bodyPr>
          <a:lstStyle/>
          <a:p>
            <a:pPr>
              <a:lnSpc>
                <a:spcPct val="105000"/>
              </a:lnSpc>
              <a:spcBef>
                <a:spcPts val="1000"/>
              </a:spcBef>
            </a:pPr>
            <a:r>
              <a:rPr lang="zh-TW" altLang="en-US" sz="2000" dirty="0">
                <a:solidFill>
                  <a:schemeClr val="tx1"/>
                </a:solidFill>
                <a:latin typeface="Microsoft JhengHei Light" panose="020B0304030504040204" pitchFamily="34" charset="-120"/>
                <a:ea typeface="Microsoft JhengHei Light" panose="020B0304030504040204" pitchFamily="34" charset="-120"/>
                <a:cs typeface="IBM Plex Sans" charset="0"/>
              </a:rPr>
              <a:t>階段一：單純來自 </a:t>
            </a:r>
            <a:r>
              <a:rPr lang="en-US" altLang="zh-TW" sz="2000" dirty="0">
                <a:solidFill>
                  <a:schemeClr val="tx1"/>
                </a:solidFill>
                <a:latin typeface="Microsoft JhengHei Light" panose="020B0304030504040204" pitchFamily="34" charset="-120"/>
                <a:ea typeface="Microsoft JhengHei Light" panose="020B0304030504040204" pitchFamily="34" charset="-120"/>
                <a:cs typeface="IBM Plex Sans" charset="0"/>
              </a:rPr>
              <a:t>MOMO</a:t>
            </a:r>
            <a:r>
              <a:rPr lang="zh-TW" altLang="en-US" sz="2000" dirty="0">
                <a:solidFill>
                  <a:schemeClr val="tx1"/>
                </a:solidFill>
                <a:latin typeface="Microsoft JhengHei Light" panose="020B0304030504040204" pitchFamily="34" charset="-120"/>
                <a:ea typeface="Microsoft JhengHei Light" panose="020B0304030504040204" pitchFamily="34" charset="-120"/>
                <a:cs typeface="IBM Plex Sans" charset="0"/>
              </a:rPr>
              <a:t> 交易量提升的利潤。</a:t>
            </a:r>
          </a:p>
        </p:txBody>
      </p:sp>
      <p:sp>
        <p:nvSpPr>
          <p:cNvPr id="62" name="流程圖: 抽選 61">
            <a:extLst>
              <a:ext uri="{FF2B5EF4-FFF2-40B4-BE49-F238E27FC236}">
                <a16:creationId xmlns:a16="http://schemas.microsoft.com/office/drawing/2014/main" id="{A03E281F-417B-41B7-81B1-76D0F8E478CF}"/>
              </a:ext>
            </a:extLst>
          </p:cNvPr>
          <p:cNvSpPr/>
          <p:nvPr/>
        </p:nvSpPr>
        <p:spPr>
          <a:xfrm rot="5400000">
            <a:off x="1600200" y="3062161"/>
            <a:ext cx="250693" cy="250693"/>
          </a:xfrm>
          <a:prstGeom prst="flowChartExtra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dirty="0">
              <a:solidFill>
                <a:srgbClr val="75AAFF"/>
              </a:solidFill>
              <a:latin typeface="Microsoft JhengHei Light" panose="020B0304030504040204" pitchFamily="34" charset="-120"/>
              <a:ea typeface="Microsoft JhengHei Light" panose="020B0304030504040204" pitchFamily="34" charset="-120"/>
            </a:endParaRPr>
          </a:p>
        </p:txBody>
      </p:sp>
      <p:sp>
        <p:nvSpPr>
          <p:cNvPr id="63" name="文字方塊 62">
            <a:extLst>
              <a:ext uri="{FF2B5EF4-FFF2-40B4-BE49-F238E27FC236}">
                <a16:creationId xmlns:a16="http://schemas.microsoft.com/office/drawing/2014/main" id="{48D38AFD-BD82-45B4-8029-85C9F747A0DF}"/>
              </a:ext>
            </a:extLst>
          </p:cNvPr>
          <p:cNvSpPr txBox="1"/>
          <p:nvPr/>
        </p:nvSpPr>
        <p:spPr>
          <a:xfrm>
            <a:off x="2034158" y="2993518"/>
            <a:ext cx="5532120" cy="387978"/>
          </a:xfrm>
          <a:prstGeom prst="rect">
            <a:avLst/>
          </a:prstGeom>
        </p:spPr>
        <p:txBody>
          <a:bodyPr wrap="square" lIns="91440" tIns="45720" rIns="91440" bIns="45720" rtlCol="0">
            <a:noAutofit/>
          </a:bodyPr>
          <a:lstStyle/>
          <a:p>
            <a:pPr>
              <a:lnSpc>
                <a:spcPct val="105000"/>
              </a:lnSpc>
              <a:spcBef>
                <a:spcPts val="1000"/>
              </a:spcBef>
            </a:pPr>
            <a:r>
              <a:rPr lang="zh-TW" altLang="en-US" sz="2000" dirty="0">
                <a:solidFill>
                  <a:schemeClr val="tx1"/>
                </a:solidFill>
                <a:latin typeface="Microsoft JhengHei Light" panose="020B0304030504040204" pitchFamily="34" charset="-120"/>
                <a:ea typeface="Microsoft JhengHei Light" panose="020B0304030504040204" pitchFamily="34" charset="-120"/>
                <a:cs typeface="IBM Plex Sans" charset="0"/>
              </a:rPr>
              <a:t>階段二：賣家投放廣告的費用。</a:t>
            </a:r>
          </a:p>
        </p:txBody>
      </p:sp>
      <p:sp>
        <p:nvSpPr>
          <p:cNvPr id="64" name="流程圖: 抽選 63">
            <a:extLst>
              <a:ext uri="{FF2B5EF4-FFF2-40B4-BE49-F238E27FC236}">
                <a16:creationId xmlns:a16="http://schemas.microsoft.com/office/drawing/2014/main" id="{DB4E3379-AB7E-478C-962B-B73A2DD9A4AB}"/>
              </a:ext>
            </a:extLst>
          </p:cNvPr>
          <p:cNvSpPr/>
          <p:nvPr/>
        </p:nvSpPr>
        <p:spPr>
          <a:xfrm rot="5400000">
            <a:off x="1600200" y="3521145"/>
            <a:ext cx="250693" cy="250693"/>
          </a:xfrm>
          <a:prstGeom prst="flowChartExtra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dirty="0">
              <a:solidFill>
                <a:srgbClr val="75AAFF"/>
              </a:solidFill>
              <a:latin typeface="Microsoft JhengHei Light" panose="020B0304030504040204" pitchFamily="34" charset="-120"/>
              <a:ea typeface="Microsoft JhengHei Light" panose="020B0304030504040204" pitchFamily="34" charset="-120"/>
            </a:endParaRPr>
          </a:p>
        </p:txBody>
      </p:sp>
      <p:sp>
        <p:nvSpPr>
          <p:cNvPr id="65" name="文字方塊 64">
            <a:extLst>
              <a:ext uri="{FF2B5EF4-FFF2-40B4-BE49-F238E27FC236}">
                <a16:creationId xmlns:a16="http://schemas.microsoft.com/office/drawing/2014/main" id="{68FE40BE-A293-4F33-8E60-A35D8D5CC5FD}"/>
              </a:ext>
            </a:extLst>
          </p:cNvPr>
          <p:cNvSpPr txBox="1"/>
          <p:nvPr/>
        </p:nvSpPr>
        <p:spPr>
          <a:xfrm>
            <a:off x="2034158" y="3452502"/>
            <a:ext cx="5532120" cy="387978"/>
          </a:xfrm>
          <a:prstGeom prst="rect">
            <a:avLst/>
          </a:prstGeom>
        </p:spPr>
        <p:txBody>
          <a:bodyPr wrap="square" lIns="91440" tIns="45720" rIns="91440" bIns="45720" rtlCol="0">
            <a:noAutofit/>
          </a:bodyPr>
          <a:lstStyle/>
          <a:p>
            <a:pPr>
              <a:lnSpc>
                <a:spcPct val="105000"/>
              </a:lnSpc>
              <a:spcBef>
                <a:spcPts val="1000"/>
              </a:spcBef>
            </a:pPr>
            <a:r>
              <a:rPr lang="zh-TW" altLang="en-US" sz="2000" dirty="0">
                <a:solidFill>
                  <a:schemeClr val="tx1"/>
                </a:solidFill>
                <a:latin typeface="Microsoft JhengHei Light" panose="020B0304030504040204" pitchFamily="34" charset="-120"/>
                <a:ea typeface="Microsoft JhengHei Light" panose="020B0304030504040204" pitchFamily="34" charset="-120"/>
                <a:cs typeface="IBM Plex Sans" charset="0"/>
              </a:rPr>
              <a:t>階段三：帶動台灣大寬頻數位電視、機上盒銷量。</a:t>
            </a:r>
          </a:p>
        </p:txBody>
      </p:sp>
      <p:sp>
        <p:nvSpPr>
          <p:cNvPr id="69" name="流程圖: 抽選 68">
            <a:extLst>
              <a:ext uri="{FF2B5EF4-FFF2-40B4-BE49-F238E27FC236}">
                <a16:creationId xmlns:a16="http://schemas.microsoft.com/office/drawing/2014/main" id="{C98D931D-2640-4D11-B310-54897CCFAA77}"/>
              </a:ext>
            </a:extLst>
          </p:cNvPr>
          <p:cNvSpPr/>
          <p:nvPr/>
        </p:nvSpPr>
        <p:spPr>
          <a:xfrm rot="5400000">
            <a:off x="1623442" y="4251960"/>
            <a:ext cx="250693" cy="250693"/>
          </a:xfrm>
          <a:prstGeom prst="flowChartExtra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dirty="0">
              <a:solidFill>
                <a:srgbClr val="75AAFF"/>
              </a:solidFill>
              <a:latin typeface="Microsoft JhengHei Light" panose="020B0304030504040204" pitchFamily="34" charset="-120"/>
              <a:ea typeface="Microsoft JhengHei Light" panose="020B0304030504040204" pitchFamily="34" charset="-120"/>
            </a:endParaRPr>
          </a:p>
        </p:txBody>
      </p:sp>
      <p:sp>
        <p:nvSpPr>
          <p:cNvPr id="70" name="文字方塊 69">
            <a:extLst>
              <a:ext uri="{FF2B5EF4-FFF2-40B4-BE49-F238E27FC236}">
                <a16:creationId xmlns:a16="http://schemas.microsoft.com/office/drawing/2014/main" id="{517CD892-1771-495B-85C5-E0556DE2B0FB}"/>
              </a:ext>
            </a:extLst>
          </p:cNvPr>
          <p:cNvSpPr txBox="1"/>
          <p:nvPr/>
        </p:nvSpPr>
        <p:spPr>
          <a:xfrm>
            <a:off x="2057400" y="4160520"/>
            <a:ext cx="8869680" cy="1179437"/>
          </a:xfrm>
          <a:prstGeom prst="rect">
            <a:avLst/>
          </a:prstGeom>
        </p:spPr>
        <p:txBody>
          <a:bodyPr wrap="square" lIns="91440" tIns="45720" rIns="91440" bIns="45720" rtlCol="0">
            <a:noAutofit/>
          </a:bodyPr>
          <a:lstStyle/>
          <a:p>
            <a:pPr>
              <a:lnSpc>
                <a:spcPct val="105000"/>
              </a:lnSpc>
              <a:spcBef>
                <a:spcPts val="1000"/>
              </a:spcBef>
            </a:pPr>
            <a:r>
              <a:rPr lang="en-US" altLang="zh-TW" sz="2000" dirty="0">
                <a:latin typeface="Microsoft JhengHei Light" panose="020B0304030504040204" pitchFamily="34" charset="-120"/>
                <a:ea typeface="Microsoft JhengHei Light" panose="020B0304030504040204" pitchFamily="34" charset="-120"/>
                <a:cs typeface="IBM Plex Sans" charset="0"/>
              </a:rPr>
              <a:t>m</a:t>
            </a:r>
            <a:r>
              <a:rPr lang="en-US" altLang="zh-TW" sz="2000" dirty="0">
                <a:solidFill>
                  <a:schemeClr val="tx1"/>
                </a:solidFill>
                <a:latin typeface="Microsoft JhengHei Light" panose="020B0304030504040204" pitchFamily="34" charset="-120"/>
                <a:ea typeface="Microsoft JhengHei Light" panose="020B0304030504040204" pitchFamily="34" charset="-120"/>
                <a:cs typeface="IBM Plex Sans" charset="0"/>
              </a:rPr>
              <a:t>y</a:t>
            </a:r>
            <a:r>
              <a:rPr lang="zh-TW" altLang="en-US" sz="2000" dirty="0">
                <a:solidFill>
                  <a:schemeClr val="tx1"/>
                </a:solidFill>
                <a:latin typeface="Microsoft JhengHei Light" panose="020B0304030504040204" pitchFamily="34" charset="-120"/>
                <a:ea typeface="Microsoft JhengHei Light" panose="020B0304030504040204" pitchFamily="34" charset="-120"/>
                <a:cs typeface="IBM Plex Sans" charset="0"/>
              </a:rPr>
              <a:t> 系列服務：音箱使服務觸及更多人，台哥大</a:t>
            </a:r>
            <a:r>
              <a:rPr lang="zh-TW" altLang="en-US" sz="2000" dirty="0">
                <a:latin typeface="Microsoft JhengHei Light" panose="020B0304030504040204" pitchFamily="34" charset="-120"/>
                <a:ea typeface="Microsoft JhengHei Light" panose="020B0304030504040204" pitchFamily="34" charset="-120"/>
                <a:cs typeface="IBM Plex Sans" charset="0"/>
              </a:rPr>
              <a:t>可使用活躍用戶數吸引更多內容提供者。</a:t>
            </a:r>
            <a:endParaRPr lang="en-US" altLang="zh-TW" sz="2000" dirty="0">
              <a:solidFill>
                <a:schemeClr val="tx1"/>
              </a:solidFill>
              <a:latin typeface="Microsoft JhengHei Light" panose="020B0304030504040204" pitchFamily="34" charset="-120"/>
              <a:ea typeface="Microsoft JhengHei Light" panose="020B0304030504040204" pitchFamily="34" charset="-120"/>
              <a:cs typeface="IBM Plex Sans" charset="0"/>
            </a:endParaRPr>
          </a:p>
        </p:txBody>
      </p:sp>
      <p:sp>
        <p:nvSpPr>
          <p:cNvPr id="10" name="箭號: 向下 9">
            <a:extLst>
              <a:ext uri="{FF2B5EF4-FFF2-40B4-BE49-F238E27FC236}">
                <a16:creationId xmlns:a16="http://schemas.microsoft.com/office/drawing/2014/main" id="{9EB7E238-9A50-4279-811B-06AFD3BAE2F5}"/>
              </a:ext>
            </a:extLst>
          </p:cNvPr>
          <p:cNvSpPr/>
          <p:nvPr/>
        </p:nvSpPr>
        <p:spPr>
          <a:xfrm>
            <a:off x="10568456" y="2456288"/>
            <a:ext cx="160023" cy="1341775"/>
          </a:xfrm>
          <a:prstGeom prst="downArrow">
            <a:avLst/>
          </a:prstGeom>
          <a:solidFill>
            <a:srgbClr val="0039BE"/>
          </a:solid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sz="2000" dirty="0">
              <a:solidFill>
                <a:srgbClr val="0039BE"/>
              </a:solidFill>
              <a:latin typeface="Microsoft JhengHei Light" panose="020B0304030504040204" pitchFamily="34" charset="-120"/>
              <a:ea typeface="Microsoft JhengHei Light" panose="020B0304030504040204" pitchFamily="34" charset="-120"/>
            </a:endParaRPr>
          </a:p>
        </p:txBody>
      </p:sp>
      <p:sp>
        <p:nvSpPr>
          <p:cNvPr id="11" name="文字方塊 10">
            <a:extLst>
              <a:ext uri="{FF2B5EF4-FFF2-40B4-BE49-F238E27FC236}">
                <a16:creationId xmlns:a16="http://schemas.microsoft.com/office/drawing/2014/main" id="{C67C5AB5-0FF6-49EB-9B8B-62D7275E376E}"/>
              </a:ext>
            </a:extLst>
          </p:cNvPr>
          <p:cNvSpPr txBox="1"/>
          <p:nvPr/>
        </p:nvSpPr>
        <p:spPr>
          <a:xfrm>
            <a:off x="10671325" y="2419798"/>
            <a:ext cx="467773" cy="1341775"/>
          </a:xfrm>
          <a:prstGeom prst="rect">
            <a:avLst/>
          </a:prstGeom>
        </p:spPr>
        <p:txBody>
          <a:bodyPr vert="eaVert" wrap="square" lIns="91440" tIns="45720" rIns="91440" bIns="45720" rtlCol="0">
            <a:noAutofit/>
          </a:bodyPr>
          <a:lstStyle/>
          <a:p>
            <a:pPr>
              <a:spcBef>
                <a:spcPts val="1000"/>
              </a:spcBef>
            </a:pPr>
            <a:r>
              <a:rPr lang="zh-TW" altLang="en-US" sz="2000" b="1" dirty="0">
                <a:solidFill>
                  <a:srgbClr val="0039BE"/>
                </a:solidFill>
                <a:latin typeface="+mj-ea"/>
                <a:ea typeface="+mj-ea"/>
                <a:cs typeface="IBM Plex Sans" charset="0"/>
              </a:rPr>
              <a:t>向 下 涵 蓋</a:t>
            </a:r>
          </a:p>
        </p:txBody>
      </p:sp>
      <p:sp>
        <p:nvSpPr>
          <p:cNvPr id="73" name="流程圖: 抽選 72">
            <a:extLst>
              <a:ext uri="{FF2B5EF4-FFF2-40B4-BE49-F238E27FC236}">
                <a16:creationId xmlns:a16="http://schemas.microsoft.com/office/drawing/2014/main" id="{1638F84A-062D-49AD-AF19-D645F7C1ECF2}"/>
              </a:ext>
            </a:extLst>
          </p:cNvPr>
          <p:cNvSpPr/>
          <p:nvPr/>
        </p:nvSpPr>
        <p:spPr>
          <a:xfrm rot="5400000">
            <a:off x="1623442" y="4988123"/>
            <a:ext cx="250693" cy="250693"/>
          </a:xfrm>
          <a:prstGeom prst="flowChartExtra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dirty="0">
              <a:solidFill>
                <a:srgbClr val="75AAFF"/>
              </a:solidFill>
              <a:latin typeface="Microsoft JhengHei Light" panose="020B0304030504040204" pitchFamily="34" charset="-120"/>
              <a:ea typeface="Microsoft JhengHei Light" panose="020B0304030504040204" pitchFamily="34" charset="-120"/>
            </a:endParaRPr>
          </a:p>
        </p:txBody>
      </p:sp>
      <p:sp>
        <p:nvSpPr>
          <p:cNvPr id="74" name="文字方塊 73">
            <a:extLst>
              <a:ext uri="{FF2B5EF4-FFF2-40B4-BE49-F238E27FC236}">
                <a16:creationId xmlns:a16="http://schemas.microsoft.com/office/drawing/2014/main" id="{F8664CB7-F056-4F35-BEA3-E7D6A23665B4}"/>
              </a:ext>
            </a:extLst>
          </p:cNvPr>
          <p:cNvSpPr txBox="1"/>
          <p:nvPr/>
        </p:nvSpPr>
        <p:spPr>
          <a:xfrm>
            <a:off x="2057400" y="4919480"/>
            <a:ext cx="8869680" cy="658360"/>
          </a:xfrm>
          <a:prstGeom prst="rect">
            <a:avLst/>
          </a:prstGeom>
        </p:spPr>
        <p:txBody>
          <a:bodyPr wrap="square" lIns="91440" tIns="45720" rIns="91440" bIns="45720" rtlCol="0">
            <a:noAutofit/>
          </a:bodyPr>
          <a:lstStyle/>
          <a:p>
            <a:pPr>
              <a:lnSpc>
                <a:spcPct val="105000"/>
              </a:lnSpc>
              <a:spcBef>
                <a:spcPts val="1000"/>
              </a:spcBef>
            </a:pPr>
            <a:r>
              <a:rPr lang="zh-TW" altLang="en-US" sz="2000" dirty="0">
                <a:solidFill>
                  <a:schemeClr val="tx1"/>
                </a:solidFill>
                <a:latin typeface="Microsoft JhengHei Light" panose="020B0304030504040204" pitchFamily="34" charset="-120"/>
                <a:ea typeface="Microsoft JhengHei Light" panose="020B0304030504040204" pitchFamily="34" charset="-120"/>
                <a:cs typeface="IBM Plex Sans" charset="0"/>
              </a:rPr>
              <a:t>富邦行動網銀：</a:t>
            </a:r>
            <a:r>
              <a:rPr lang="zh-TW" altLang="en-US" sz="2000" dirty="0">
                <a:latin typeface="Microsoft JhengHei Light" panose="020B0304030504040204" pitchFamily="34" charset="-120"/>
                <a:ea typeface="Microsoft JhengHei Light" panose="020B0304030504040204" pitchFamily="34" charset="-120"/>
                <a:cs typeface="IBM Plex Sans" charset="0"/>
              </a:rPr>
              <a:t>便利</a:t>
            </a:r>
            <a:r>
              <a:rPr lang="zh-TW" altLang="en-US" sz="2000" dirty="0">
                <a:solidFill>
                  <a:schemeClr val="tx1"/>
                </a:solidFill>
                <a:latin typeface="Microsoft JhengHei Light" panose="020B0304030504040204" pitchFamily="34" charset="-120"/>
                <a:ea typeface="Microsoft JhengHei Light" panose="020B0304030504040204" pitchFamily="34" charset="-120"/>
                <a:cs typeface="IBM Plex Sans" charset="0"/>
              </a:rPr>
              <a:t>的網銀服務可以增加使用率</a:t>
            </a:r>
            <a:r>
              <a:rPr lang="zh-TW" altLang="en-US" sz="2000" dirty="0">
                <a:latin typeface="Microsoft JhengHei Light" panose="020B0304030504040204" pitchFamily="34" charset="-120"/>
                <a:ea typeface="Microsoft JhengHei Light" panose="020B0304030504040204" pitchFamily="34" charset="-120"/>
                <a:cs typeface="IBM Plex Sans" charset="0"/>
              </a:rPr>
              <a:t>、增加銀行客戶及創造現金流</a:t>
            </a:r>
            <a:endParaRPr lang="en-US" altLang="zh-TW" sz="2000" dirty="0">
              <a:solidFill>
                <a:schemeClr val="bg2">
                  <a:lumMod val="65000"/>
                </a:schemeClr>
              </a:solidFill>
              <a:latin typeface="Microsoft JhengHei Light" panose="020B0304030504040204" pitchFamily="34" charset="-120"/>
              <a:ea typeface="Microsoft JhengHei Light" panose="020B0304030504040204" pitchFamily="34" charset="-120"/>
              <a:cs typeface="IBM Plex Sans" charset="0"/>
            </a:endParaRPr>
          </a:p>
        </p:txBody>
      </p:sp>
      <p:sp>
        <p:nvSpPr>
          <p:cNvPr id="75" name="流程圖: 抽選 74">
            <a:extLst>
              <a:ext uri="{FF2B5EF4-FFF2-40B4-BE49-F238E27FC236}">
                <a16:creationId xmlns:a16="http://schemas.microsoft.com/office/drawing/2014/main" id="{AF97342F-4C2B-457A-A033-E54D2B3C28A3}"/>
              </a:ext>
            </a:extLst>
          </p:cNvPr>
          <p:cNvSpPr/>
          <p:nvPr/>
        </p:nvSpPr>
        <p:spPr>
          <a:xfrm rot="5400000">
            <a:off x="1634872" y="5951003"/>
            <a:ext cx="250693" cy="250693"/>
          </a:xfrm>
          <a:prstGeom prst="flowChartExtra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dirty="0">
              <a:solidFill>
                <a:srgbClr val="75AAFF"/>
              </a:solidFill>
              <a:latin typeface="Microsoft JhengHei Light" panose="020B0304030504040204" pitchFamily="34" charset="-120"/>
              <a:ea typeface="Microsoft JhengHei Light" panose="020B0304030504040204" pitchFamily="34" charset="-120"/>
            </a:endParaRPr>
          </a:p>
        </p:txBody>
      </p:sp>
      <p:sp>
        <p:nvSpPr>
          <p:cNvPr id="76" name="文字方塊 75">
            <a:extLst>
              <a:ext uri="{FF2B5EF4-FFF2-40B4-BE49-F238E27FC236}">
                <a16:creationId xmlns:a16="http://schemas.microsoft.com/office/drawing/2014/main" id="{BC065FB4-6EC1-4B15-AA5A-31F82408F850}"/>
              </a:ext>
            </a:extLst>
          </p:cNvPr>
          <p:cNvSpPr txBox="1"/>
          <p:nvPr/>
        </p:nvSpPr>
        <p:spPr>
          <a:xfrm>
            <a:off x="2068830" y="5882360"/>
            <a:ext cx="5840730" cy="658360"/>
          </a:xfrm>
          <a:prstGeom prst="rect">
            <a:avLst/>
          </a:prstGeom>
        </p:spPr>
        <p:txBody>
          <a:bodyPr wrap="square" lIns="91440" tIns="45720" rIns="91440" bIns="45720" rtlCol="0">
            <a:noAutofit/>
          </a:bodyPr>
          <a:lstStyle/>
          <a:p>
            <a:pPr>
              <a:lnSpc>
                <a:spcPct val="105000"/>
              </a:lnSpc>
              <a:spcBef>
                <a:spcPts val="1000"/>
              </a:spcBef>
            </a:pPr>
            <a:r>
              <a:rPr lang="zh-TW" altLang="en-US" sz="2000" dirty="0">
                <a:solidFill>
                  <a:schemeClr val="tx1"/>
                </a:solidFill>
                <a:latin typeface="Microsoft JhengHei Light" panose="020B0304030504040204" pitchFamily="34" charset="-120"/>
                <a:ea typeface="Microsoft JhengHei Light" panose="020B0304030504040204" pitchFamily="34" charset="-120"/>
                <a:cs typeface="IBM Plex Sans" charset="0"/>
              </a:rPr>
              <a:t>開發者若開發收費應用服務平台將抽取 </a:t>
            </a:r>
            <a:r>
              <a:rPr lang="en-US" altLang="zh-TW" sz="2000" dirty="0">
                <a:solidFill>
                  <a:schemeClr val="tx1"/>
                </a:solidFill>
                <a:latin typeface="Microsoft JhengHei Light" panose="020B0304030504040204" pitchFamily="34" charset="-120"/>
                <a:ea typeface="Microsoft JhengHei Light" panose="020B0304030504040204" pitchFamily="34" charset="-120"/>
                <a:cs typeface="IBM Plex Sans" charset="0"/>
              </a:rPr>
              <a:t>30% </a:t>
            </a:r>
            <a:r>
              <a:rPr lang="zh-TW" altLang="en-US" sz="2000" dirty="0">
                <a:solidFill>
                  <a:schemeClr val="tx1"/>
                </a:solidFill>
                <a:latin typeface="Microsoft JhengHei Light" panose="020B0304030504040204" pitchFamily="34" charset="-120"/>
                <a:ea typeface="Microsoft JhengHei Light" panose="020B0304030504040204" pitchFamily="34" charset="-120"/>
                <a:cs typeface="IBM Plex Sans" charset="0"/>
              </a:rPr>
              <a:t>費用。</a:t>
            </a:r>
            <a:endParaRPr lang="en-US" altLang="zh-TW" sz="2000" dirty="0">
              <a:solidFill>
                <a:schemeClr val="tx1"/>
              </a:solidFill>
              <a:latin typeface="Microsoft JhengHei Light" panose="020B0304030504040204" pitchFamily="34" charset="-120"/>
              <a:ea typeface="Microsoft JhengHei Light" panose="020B0304030504040204" pitchFamily="34" charset="-120"/>
              <a:cs typeface="IBM Plex Sans" charset="0"/>
            </a:endParaRPr>
          </a:p>
        </p:txBody>
      </p:sp>
      <p:sp>
        <p:nvSpPr>
          <p:cNvPr id="77" name="流程圖: 抽選 76">
            <a:extLst>
              <a:ext uri="{FF2B5EF4-FFF2-40B4-BE49-F238E27FC236}">
                <a16:creationId xmlns:a16="http://schemas.microsoft.com/office/drawing/2014/main" id="{5C659FC1-B75A-48BE-BEC9-6E7B8420B1A2}"/>
              </a:ext>
            </a:extLst>
          </p:cNvPr>
          <p:cNvSpPr/>
          <p:nvPr/>
        </p:nvSpPr>
        <p:spPr>
          <a:xfrm rot="5400000">
            <a:off x="1634872" y="6401778"/>
            <a:ext cx="250693" cy="250693"/>
          </a:xfrm>
          <a:prstGeom prst="flowChartExtra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dirty="0">
              <a:solidFill>
                <a:srgbClr val="75AAFF"/>
              </a:solidFill>
              <a:latin typeface="Microsoft JhengHei Light" panose="020B0304030504040204" pitchFamily="34" charset="-120"/>
              <a:ea typeface="Microsoft JhengHei Light" panose="020B0304030504040204" pitchFamily="34" charset="-120"/>
            </a:endParaRPr>
          </a:p>
        </p:txBody>
      </p:sp>
      <p:sp>
        <p:nvSpPr>
          <p:cNvPr id="78" name="文字方塊 77">
            <a:extLst>
              <a:ext uri="{FF2B5EF4-FFF2-40B4-BE49-F238E27FC236}">
                <a16:creationId xmlns:a16="http://schemas.microsoft.com/office/drawing/2014/main" id="{556B3433-35A4-4CC1-A52F-BC61EE033A04}"/>
              </a:ext>
            </a:extLst>
          </p:cNvPr>
          <p:cNvSpPr txBox="1"/>
          <p:nvPr/>
        </p:nvSpPr>
        <p:spPr>
          <a:xfrm>
            <a:off x="2068830" y="6333135"/>
            <a:ext cx="8858250" cy="658360"/>
          </a:xfrm>
          <a:prstGeom prst="rect">
            <a:avLst/>
          </a:prstGeom>
        </p:spPr>
        <p:txBody>
          <a:bodyPr wrap="square" lIns="91440" tIns="45720" rIns="91440" bIns="45720" rtlCol="0">
            <a:noAutofit/>
          </a:bodyPr>
          <a:lstStyle/>
          <a:p>
            <a:pPr>
              <a:lnSpc>
                <a:spcPct val="105000"/>
              </a:lnSpc>
              <a:spcBef>
                <a:spcPts val="1000"/>
              </a:spcBef>
            </a:pPr>
            <a:r>
              <a:rPr lang="zh-TW" altLang="en-US" sz="2000" dirty="0">
                <a:solidFill>
                  <a:schemeClr val="tx1"/>
                </a:solidFill>
                <a:latin typeface="Microsoft JhengHei Light" panose="020B0304030504040204" pitchFamily="34" charset="-120"/>
                <a:ea typeface="Microsoft JhengHei Light" panose="020B0304030504040204" pitchFamily="34" charset="-120"/>
                <a:cs typeface="IBM Plex Sans" charset="0"/>
              </a:rPr>
              <a:t>使用者數量與開發者開發意願 </a:t>
            </a:r>
            <a:r>
              <a:rPr lang="en-US" altLang="zh-TW" sz="2000" dirty="0">
                <a:solidFill>
                  <a:schemeClr val="tx1"/>
                </a:solidFill>
                <a:latin typeface="Microsoft JhengHei Light" panose="020B0304030504040204" pitchFamily="34" charset="-120"/>
                <a:ea typeface="Microsoft JhengHei Light" panose="020B0304030504040204" pitchFamily="34" charset="-120"/>
                <a:cs typeface="IBM Plex Sans" charset="0"/>
              </a:rPr>
              <a:t>/</a:t>
            </a:r>
            <a:r>
              <a:rPr lang="zh-TW" altLang="en-US" sz="2000" dirty="0">
                <a:solidFill>
                  <a:schemeClr val="tx1"/>
                </a:solidFill>
                <a:latin typeface="Microsoft JhengHei Light" panose="020B0304030504040204" pitchFamily="34" charset="-120"/>
                <a:ea typeface="Microsoft JhengHei Light" panose="020B0304030504040204" pitchFamily="34" charset="-120"/>
                <a:cs typeface="IBM Plex Sans" charset="0"/>
              </a:rPr>
              <a:t> 行為成正向關係，彼此互相影響。</a:t>
            </a:r>
            <a:endParaRPr lang="en-US" altLang="zh-TW" sz="2000" dirty="0">
              <a:solidFill>
                <a:schemeClr val="tx1"/>
              </a:solidFill>
              <a:latin typeface="Microsoft JhengHei Light" panose="020B0304030504040204" pitchFamily="34" charset="-120"/>
              <a:ea typeface="Microsoft JhengHei Light" panose="020B0304030504040204" pitchFamily="34" charset="-120"/>
              <a:cs typeface="IBM Plex Sans" charset="0"/>
            </a:endParaRPr>
          </a:p>
        </p:txBody>
      </p:sp>
      <p:sp>
        <p:nvSpPr>
          <p:cNvPr id="83" name="箭號: ＞形 82">
            <a:extLst>
              <a:ext uri="{FF2B5EF4-FFF2-40B4-BE49-F238E27FC236}">
                <a16:creationId xmlns:a16="http://schemas.microsoft.com/office/drawing/2014/main" id="{0EE1FCD7-F1AC-458E-869E-531C08466255}"/>
              </a:ext>
            </a:extLst>
          </p:cNvPr>
          <p:cNvSpPr/>
          <p:nvPr/>
        </p:nvSpPr>
        <p:spPr>
          <a:xfrm>
            <a:off x="1942743" y="1714421"/>
            <a:ext cx="9316626" cy="585216"/>
          </a:xfrm>
          <a:prstGeom prst="chevron">
            <a:avLst/>
          </a:prstGeom>
          <a:solidFill>
            <a:srgbClr val="0039B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TW" altLang="en-US" sz="2000" b="1" dirty="0">
                <a:solidFill>
                  <a:srgbClr val="FFFFFF"/>
                </a:solidFill>
                <a:latin typeface="Microsoft JhengHei" panose="020B0604030504040204" pitchFamily="34" charset="-120"/>
                <a:ea typeface="Microsoft JhengHei" panose="020B0604030504040204" pitchFamily="34" charset="-120"/>
              </a:rPr>
              <a:t>獲利模式</a:t>
            </a:r>
          </a:p>
        </p:txBody>
      </p:sp>
      <p:sp>
        <p:nvSpPr>
          <p:cNvPr id="87" name="箭號: ＞形 86">
            <a:extLst>
              <a:ext uri="{FF2B5EF4-FFF2-40B4-BE49-F238E27FC236}">
                <a16:creationId xmlns:a16="http://schemas.microsoft.com/office/drawing/2014/main" id="{3F58598D-0038-44C7-98BB-CC97AD95CE10}"/>
              </a:ext>
            </a:extLst>
          </p:cNvPr>
          <p:cNvSpPr/>
          <p:nvPr/>
        </p:nvSpPr>
        <p:spPr>
          <a:xfrm>
            <a:off x="11210188" y="1714421"/>
            <a:ext cx="3191611" cy="582649"/>
          </a:xfrm>
          <a:prstGeom prst="chevron">
            <a:avLst/>
          </a:prstGeom>
          <a:solidFill>
            <a:srgbClr val="001D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800" b="1" dirty="0">
                <a:solidFill>
                  <a:schemeClr val="bg2"/>
                </a:solidFill>
                <a:latin typeface="Microsoft JhengHei Light" panose="020B0304030504040204" pitchFamily="34" charset="-120"/>
                <a:ea typeface="Microsoft JhengHei Light" panose="020B0304030504040204" pitchFamily="34" charset="-120"/>
              </a:rPr>
              <a:t>預期效益</a:t>
            </a:r>
          </a:p>
        </p:txBody>
      </p:sp>
      <p:sp>
        <p:nvSpPr>
          <p:cNvPr id="89" name="文字方塊 88">
            <a:extLst>
              <a:ext uri="{FF2B5EF4-FFF2-40B4-BE49-F238E27FC236}">
                <a16:creationId xmlns:a16="http://schemas.microsoft.com/office/drawing/2014/main" id="{F38F8A80-CD70-4811-A5F5-4B328DA8FD0C}"/>
              </a:ext>
            </a:extLst>
          </p:cNvPr>
          <p:cNvSpPr txBox="1"/>
          <p:nvPr/>
        </p:nvSpPr>
        <p:spPr>
          <a:xfrm>
            <a:off x="11259369" y="2467647"/>
            <a:ext cx="3097479" cy="4756488"/>
          </a:xfrm>
          <a:prstGeom prst="rect">
            <a:avLst/>
          </a:prstGeom>
          <a:ln>
            <a:solidFill>
              <a:schemeClr val="tx2">
                <a:lumMod val="25000"/>
              </a:schemeClr>
            </a:solidFill>
            <a:prstDash val="dash"/>
          </a:ln>
        </p:spPr>
        <p:txBody>
          <a:bodyPr wrap="square" lIns="109728" tIns="54864" rIns="109728" bIns="54864" rtlCol="0" anchor="ctr">
            <a:noAutofit/>
          </a:bodyPr>
          <a:lstStyle/>
          <a:p>
            <a:pPr algn="ctr">
              <a:lnSpc>
                <a:spcPct val="105000"/>
              </a:lnSpc>
              <a:spcBef>
                <a:spcPts val="1200"/>
              </a:spcBef>
            </a:pPr>
            <a:endParaRPr lang="zh-TW" altLang="en-US" sz="1800" b="1" dirty="0">
              <a:solidFill>
                <a:srgbClr val="00B050"/>
              </a:solidFill>
              <a:latin typeface="Microsoft JhengHei Light" panose="020B0304030504040204" pitchFamily="34" charset="-120"/>
              <a:ea typeface="Microsoft JhengHei Light" panose="020B0304030504040204" pitchFamily="34" charset="-120"/>
            </a:endParaRPr>
          </a:p>
        </p:txBody>
      </p:sp>
      <p:sp>
        <p:nvSpPr>
          <p:cNvPr id="92" name="Rectangle 55">
            <a:extLst>
              <a:ext uri="{FF2B5EF4-FFF2-40B4-BE49-F238E27FC236}">
                <a16:creationId xmlns:a16="http://schemas.microsoft.com/office/drawing/2014/main" id="{41DCBE5C-4E16-4CDF-8119-02FDE74E56E2}"/>
              </a:ext>
            </a:extLst>
          </p:cNvPr>
          <p:cNvSpPr/>
          <p:nvPr/>
        </p:nvSpPr>
        <p:spPr bwMode="auto">
          <a:xfrm>
            <a:off x="11399523" y="2615544"/>
            <a:ext cx="2812939" cy="681613"/>
          </a:xfrm>
          <a:prstGeom prst="rect">
            <a:avLst/>
          </a:prstGeom>
          <a:solidFill>
            <a:schemeClr val="accent2">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3200" tIns="43200" rIns="43200" bIns="43200" numCol="1" rtlCol="0" anchor="ctr" anchorCtr="0" compatLnSpc="1">
            <a:prstTxWarp prst="textNoShape">
              <a:avLst/>
            </a:prstTxWarp>
          </a:bodyPr>
          <a:lstStyle/>
          <a:p>
            <a:pPr algn="ctr" fontAlgn="base">
              <a:lnSpc>
                <a:spcPct val="150000"/>
              </a:lnSpc>
              <a:spcBef>
                <a:spcPct val="0"/>
              </a:spcBef>
              <a:spcAft>
                <a:spcPct val="0"/>
              </a:spcAft>
            </a:pPr>
            <a:r>
              <a:rPr lang="zh-TW" altLang="en-US" sz="1800" dirty="0">
                <a:solidFill>
                  <a:schemeClr val="tx1"/>
                </a:solidFill>
                <a:latin typeface="Microsoft JhengHei Light" panose="020B0304030504040204" pitchFamily="34" charset="-120"/>
                <a:ea typeface="Microsoft JhengHei Light" panose="020B0304030504040204" pitchFamily="34" charset="-120"/>
              </a:rPr>
              <a:t>擁有最緊密的資料來源</a:t>
            </a:r>
            <a:endParaRPr lang="en-US" sz="1800" dirty="0">
              <a:solidFill>
                <a:schemeClr val="tx1"/>
              </a:solidFill>
              <a:latin typeface="Microsoft JhengHei Light" panose="020B0304030504040204" pitchFamily="34" charset="-120"/>
              <a:ea typeface="Microsoft JhengHei Light" panose="020B0304030504040204" pitchFamily="34" charset="-120"/>
            </a:endParaRPr>
          </a:p>
        </p:txBody>
      </p:sp>
      <p:sp>
        <p:nvSpPr>
          <p:cNvPr id="93" name="Rectangle 55">
            <a:extLst>
              <a:ext uri="{FF2B5EF4-FFF2-40B4-BE49-F238E27FC236}">
                <a16:creationId xmlns:a16="http://schemas.microsoft.com/office/drawing/2014/main" id="{DFD671E0-3318-45A6-BDAD-1A1E854D90C9}"/>
              </a:ext>
            </a:extLst>
          </p:cNvPr>
          <p:cNvSpPr/>
          <p:nvPr/>
        </p:nvSpPr>
        <p:spPr bwMode="auto">
          <a:xfrm>
            <a:off x="11424278" y="4389120"/>
            <a:ext cx="2812939" cy="681613"/>
          </a:xfrm>
          <a:prstGeom prst="rect">
            <a:avLst/>
          </a:prstGeom>
          <a:solidFill>
            <a:schemeClr val="accent2">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3200" tIns="43200" rIns="43200" bIns="43200" numCol="1" rtlCol="0" anchor="ctr" anchorCtr="0" compatLnSpc="1">
            <a:prstTxWarp prst="textNoShape">
              <a:avLst/>
            </a:prstTxWarp>
          </a:bodyPr>
          <a:lstStyle/>
          <a:p>
            <a:pPr algn="ctr" fontAlgn="base">
              <a:lnSpc>
                <a:spcPct val="150000"/>
              </a:lnSpc>
              <a:spcBef>
                <a:spcPct val="0"/>
              </a:spcBef>
              <a:spcAft>
                <a:spcPct val="0"/>
              </a:spcAft>
            </a:pPr>
            <a:r>
              <a:rPr lang="zh-TW" altLang="en-US" sz="1800" dirty="0">
                <a:solidFill>
                  <a:schemeClr val="tx1"/>
                </a:solidFill>
                <a:latin typeface="Microsoft JhengHei Light" panose="020B0304030504040204" pitchFamily="34" charset="-120"/>
                <a:ea typeface="Microsoft JhengHei Light" panose="020B0304030504040204" pitchFamily="34" charset="-120"/>
              </a:rPr>
              <a:t>精準掌握顧客資訊與行為</a:t>
            </a:r>
            <a:endParaRPr lang="en-US" sz="1800" dirty="0">
              <a:solidFill>
                <a:schemeClr val="tx1"/>
              </a:solidFill>
              <a:latin typeface="Microsoft JhengHei Light" panose="020B0304030504040204" pitchFamily="34" charset="-120"/>
              <a:ea typeface="Microsoft JhengHei Light" panose="020B0304030504040204" pitchFamily="34" charset="-120"/>
            </a:endParaRPr>
          </a:p>
        </p:txBody>
      </p:sp>
      <p:sp>
        <p:nvSpPr>
          <p:cNvPr id="94" name="Rectangle 55">
            <a:extLst>
              <a:ext uri="{FF2B5EF4-FFF2-40B4-BE49-F238E27FC236}">
                <a16:creationId xmlns:a16="http://schemas.microsoft.com/office/drawing/2014/main" id="{28E72789-7BAB-4ACE-B3FB-05D1369E12B6}"/>
              </a:ext>
            </a:extLst>
          </p:cNvPr>
          <p:cNvSpPr/>
          <p:nvPr/>
        </p:nvSpPr>
        <p:spPr bwMode="auto">
          <a:xfrm>
            <a:off x="11424278" y="5261987"/>
            <a:ext cx="2812939" cy="681613"/>
          </a:xfrm>
          <a:prstGeom prst="rect">
            <a:avLst/>
          </a:prstGeom>
          <a:solidFill>
            <a:schemeClr val="accent2">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3200" tIns="43200" rIns="43200" bIns="43200" numCol="1" rtlCol="0" anchor="ctr" anchorCtr="0" compatLnSpc="1">
            <a:prstTxWarp prst="textNoShape">
              <a:avLst/>
            </a:prstTxWarp>
          </a:bodyPr>
          <a:lstStyle/>
          <a:p>
            <a:pPr algn="ctr" fontAlgn="base">
              <a:lnSpc>
                <a:spcPct val="150000"/>
              </a:lnSpc>
              <a:spcBef>
                <a:spcPct val="0"/>
              </a:spcBef>
              <a:spcAft>
                <a:spcPct val="0"/>
              </a:spcAft>
            </a:pPr>
            <a:r>
              <a:rPr lang="en-US" altLang="zh-TW" sz="1800" dirty="0">
                <a:solidFill>
                  <a:schemeClr val="tx1"/>
                </a:solidFill>
                <a:latin typeface="Microsoft JhengHei Light" panose="020B0304030504040204" pitchFamily="34" charset="-120"/>
                <a:ea typeface="Microsoft JhengHei Light" panose="020B0304030504040204" pitchFamily="34" charset="-120"/>
              </a:rPr>
              <a:t>IBM</a:t>
            </a:r>
            <a:r>
              <a:rPr lang="zh-TW" altLang="en-US" sz="1800" dirty="0">
                <a:solidFill>
                  <a:schemeClr val="tx1"/>
                </a:solidFill>
                <a:latin typeface="Microsoft JhengHei Light" panose="020B0304030504040204" pitchFamily="34" charset="-120"/>
                <a:ea typeface="Microsoft JhengHei Light" panose="020B0304030504040204" pitchFamily="34" charset="-120"/>
              </a:rPr>
              <a:t> 帶來精準客製化行銷</a:t>
            </a:r>
            <a:endParaRPr lang="en-US" sz="1800" dirty="0">
              <a:solidFill>
                <a:schemeClr val="tx1"/>
              </a:solidFill>
              <a:latin typeface="Microsoft JhengHei Light" panose="020B0304030504040204" pitchFamily="34" charset="-120"/>
              <a:ea typeface="Microsoft JhengHei Light" panose="020B0304030504040204" pitchFamily="34" charset="-120"/>
            </a:endParaRPr>
          </a:p>
        </p:txBody>
      </p:sp>
      <p:sp>
        <p:nvSpPr>
          <p:cNvPr id="95" name="文字方塊 94">
            <a:extLst>
              <a:ext uri="{FF2B5EF4-FFF2-40B4-BE49-F238E27FC236}">
                <a16:creationId xmlns:a16="http://schemas.microsoft.com/office/drawing/2014/main" id="{25B603C6-0796-454C-844F-4CDF36110999}"/>
              </a:ext>
            </a:extLst>
          </p:cNvPr>
          <p:cNvSpPr txBox="1"/>
          <p:nvPr/>
        </p:nvSpPr>
        <p:spPr>
          <a:xfrm>
            <a:off x="11890661" y="3383280"/>
            <a:ext cx="2309521" cy="841435"/>
          </a:xfrm>
          <a:prstGeom prst="rect">
            <a:avLst/>
          </a:prstGeom>
        </p:spPr>
        <p:txBody>
          <a:bodyPr wrap="square" lIns="91440" tIns="45720" rIns="91440" bIns="45720" rtlCol="0">
            <a:noAutofit/>
          </a:bodyPr>
          <a:lstStyle/>
          <a:p>
            <a:pPr>
              <a:lnSpc>
                <a:spcPct val="105000"/>
              </a:lnSpc>
              <a:spcBef>
                <a:spcPts val="1000"/>
              </a:spcBef>
            </a:pPr>
            <a:r>
              <a:rPr lang="zh-TW" altLang="en-US" sz="1800" dirty="0">
                <a:solidFill>
                  <a:schemeClr val="tx1"/>
                </a:solidFill>
                <a:latin typeface="Microsoft JhengHei Light" panose="020B0304030504040204" pitchFamily="34" charset="-120"/>
                <a:ea typeface="Microsoft JhengHei Light" panose="020B0304030504040204" pitchFamily="34" charset="-120"/>
                <a:cs typeface="IBM Plex Sans" charset="0"/>
              </a:rPr>
              <a:t>智慧助理</a:t>
            </a:r>
            <a:endParaRPr lang="en-US" altLang="zh-TW" sz="1800" dirty="0">
              <a:solidFill>
                <a:schemeClr val="tx1"/>
              </a:solidFill>
              <a:latin typeface="Microsoft JhengHei Light" panose="020B0304030504040204" pitchFamily="34" charset="-120"/>
              <a:ea typeface="Microsoft JhengHei Light" panose="020B0304030504040204" pitchFamily="34" charset="-120"/>
              <a:cs typeface="IBM Plex Sans" charset="0"/>
            </a:endParaRPr>
          </a:p>
          <a:p>
            <a:pPr>
              <a:lnSpc>
                <a:spcPct val="105000"/>
              </a:lnSpc>
              <a:spcBef>
                <a:spcPts val="1000"/>
              </a:spcBef>
            </a:pPr>
            <a:r>
              <a:rPr lang="zh-TW" altLang="en-US" sz="1800" dirty="0">
                <a:solidFill>
                  <a:schemeClr val="tx1"/>
                </a:solidFill>
                <a:latin typeface="Microsoft JhengHei Light" panose="020B0304030504040204" pitchFamily="34" charset="-120"/>
                <a:ea typeface="Microsoft JhengHei Light" panose="020B0304030504040204" pitchFamily="34" charset="-120"/>
                <a:cs typeface="IBM Plex Sans" charset="0"/>
              </a:rPr>
              <a:t>消費入口</a:t>
            </a:r>
          </a:p>
        </p:txBody>
      </p:sp>
      <p:sp>
        <p:nvSpPr>
          <p:cNvPr id="96" name="流程圖: 抽選 95">
            <a:extLst>
              <a:ext uri="{FF2B5EF4-FFF2-40B4-BE49-F238E27FC236}">
                <a16:creationId xmlns:a16="http://schemas.microsoft.com/office/drawing/2014/main" id="{DB04C485-D356-4A46-B86B-6A9C3AD4F580}"/>
              </a:ext>
            </a:extLst>
          </p:cNvPr>
          <p:cNvSpPr/>
          <p:nvPr/>
        </p:nvSpPr>
        <p:spPr>
          <a:xfrm rot="5400000">
            <a:off x="11580270" y="3440490"/>
            <a:ext cx="250693" cy="250693"/>
          </a:xfrm>
          <a:prstGeom prst="flowChartExtract">
            <a:avLst/>
          </a:prstGeom>
          <a:solidFill>
            <a:srgbClr val="2366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dirty="0">
              <a:latin typeface="Microsoft JhengHei Light" panose="020B0304030504040204" pitchFamily="34" charset="-120"/>
              <a:ea typeface="Microsoft JhengHei Light" panose="020B0304030504040204" pitchFamily="34" charset="-120"/>
            </a:endParaRPr>
          </a:p>
        </p:txBody>
      </p:sp>
      <p:sp>
        <p:nvSpPr>
          <p:cNvPr id="97" name="流程圖: 抽選 96">
            <a:extLst>
              <a:ext uri="{FF2B5EF4-FFF2-40B4-BE49-F238E27FC236}">
                <a16:creationId xmlns:a16="http://schemas.microsoft.com/office/drawing/2014/main" id="{AF75E214-AC80-4596-B2F1-4D510AA445D5}"/>
              </a:ext>
            </a:extLst>
          </p:cNvPr>
          <p:cNvSpPr/>
          <p:nvPr/>
        </p:nvSpPr>
        <p:spPr>
          <a:xfrm rot="5400000">
            <a:off x="11590787" y="3836863"/>
            <a:ext cx="250693" cy="250693"/>
          </a:xfrm>
          <a:prstGeom prst="flowChartExtract">
            <a:avLst/>
          </a:prstGeom>
          <a:solidFill>
            <a:srgbClr val="2366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dirty="0">
              <a:latin typeface="Microsoft JhengHei Light" panose="020B0304030504040204" pitchFamily="34" charset="-120"/>
              <a:ea typeface="Microsoft JhengHei Light" panose="020B0304030504040204" pitchFamily="34" charset="-120"/>
            </a:endParaRPr>
          </a:p>
        </p:txBody>
      </p:sp>
      <p:sp>
        <p:nvSpPr>
          <p:cNvPr id="104" name="Rectangle 55">
            <a:extLst>
              <a:ext uri="{FF2B5EF4-FFF2-40B4-BE49-F238E27FC236}">
                <a16:creationId xmlns:a16="http://schemas.microsoft.com/office/drawing/2014/main" id="{650AE336-85E4-4F4D-9C86-C32F8B2835B7}"/>
              </a:ext>
            </a:extLst>
          </p:cNvPr>
          <p:cNvSpPr/>
          <p:nvPr/>
        </p:nvSpPr>
        <p:spPr bwMode="auto">
          <a:xfrm>
            <a:off x="11424278" y="5933363"/>
            <a:ext cx="2812939" cy="936829"/>
          </a:xfrm>
          <a:prstGeom prst="rect">
            <a:avLst/>
          </a:prstGeom>
          <a:solidFill>
            <a:srgbClr val="FFFFFF">
              <a:alpha val="30000"/>
            </a:srgbClr>
          </a:solidFill>
          <a:ln w="19050">
            <a:solidFill>
              <a:srgbClr val="75AA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3200" tIns="43200" rIns="43200" bIns="43200" numCol="1" rtlCol="0" anchor="ctr" anchorCtr="0" compatLnSpc="1">
            <a:prstTxWarp prst="textNoShape">
              <a:avLst/>
            </a:prstTxWarp>
          </a:bodyPr>
          <a:lstStyle/>
          <a:p>
            <a:pPr algn="ctr" fontAlgn="base">
              <a:lnSpc>
                <a:spcPct val="150000"/>
              </a:lnSpc>
              <a:spcBef>
                <a:spcPct val="0"/>
              </a:spcBef>
              <a:spcAft>
                <a:spcPct val="0"/>
              </a:spcAft>
            </a:pPr>
            <a:endParaRPr lang="en-US" sz="1800" dirty="0">
              <a:solidFill>
                <a:schemeClr val="bg2"/>
              </a:solidFill>
              <a:latin typeface="Microsoft JhengHei Light" panose="020B0304030504040204" pitchFamily="34" charset="-120"/>
              <a:ea typeface="Microsoft JhengHei Light" panose="020B0304030504040204" pitchFamily="34" charset="-120"/>
            </a:endParaRPr>
          </a:p>
        </p:txBody>
      </p:sp>
      <p:sp>
        <p:nvSpPr>
          <p:cNvPr id="105" name="文字方塊 104">
            <a:extLst>
              <a:ext uri="{FF2B5EF4-FFF2-40B4-BE49-F238E27FC236}">
                <a16:creationId xmlns:a16="http://schemas.microsoft.com/office/drawing/2014/main" id="{FC8986FF-6079-4D23-9C27-7DD658CA7C0A}"/>
              </a:ext>
            </a:extLst>
          </p:cNvPr>
          <p:cNvSpPr txBox="1"/>
          <p:nvPr/>
        </p:nvSpPr>
        <p:spPr>
          <a:xfrm>
            <a:off x="11915416" y="6042443"/>
            <a:ext cx="2309521" cy="841435"/>
          </a:xfrm>
          <a:prstGeom prst="rect">
            <a:avLst/>
          </a:prstGeom>
        </p:spPr>
        <p:txBody>
          <a:bodyPr wrap="square" lIns="91440" tIns="45720" rIns="91440" bIns="45720" rtlCol="0">
            <a:noAutofit/>
          </a:bodyPr>
          <a:lstStyle/>
          <a:p>
            <a:pPr>
              <a:lnSpc>
                <a:spcPct val="105000"/>
              </a:lnSpc>
              <a:spcBef>
                <a:spcPts val="1000"/>
              </a:spcBef>
            </a:pPr>
            <a:r>
              <a:rPr lang="zh-TW" altLang="en-US" sz="1800" dirty="0">
                <a:solidFill>
                  <a:schemeClr val="tx1"/>
                </a:solidFill>
                <a:latin typeface="Microsoft JhengHei Light" panose="020B0304030504040204" pitchFamily="34" charset="-120"/>
                <a:ea typeface="Microsoft JhengHei Light" panose="020B0304030504040204" pitchFamily="34" charset="-120"/>
                <a:cs typeface="IBM Plex Sans" charset="0"/>
              </a:rPr>
              <a:t>貼標分群</a:t>
            </a:r>
            <a:endParaRPr lang="en-US" altLang="zh-TW" sz="1800" dirty="0">
              <a:solidFill>
                <a:schemeClr val="tx1"/>
              </a:solidFill>
              <a:latin typeface="Microsoft JhengHei Light" panose="020B0304030504040204" pitchFamily="34" charset="-120"/>
              <a:ea typeface="Microsoft JhengHei Light" panose="020B0304030504040204" pitchFamily="34" charset="-120"/>
              <a:cs typeface="IBM Plex Sans" charset="0"/>
            </a:endParaRPr>
          </a:p>
          <a:p>
            <a:pPr>
              <a:lnSpc>
                <a:spcPct val="105000"/>
              </a:lnSpc>
              <a:spcBef>
                <a:spcPts val="1000"/>
              </a:spcBef>
            </a:pPr>
            <a:r>
              <a:rPr lang="zh-TW" altLang="en-US" sz="1800" dirty="0">
                <a:latin typeface="Microsoft JhengHei Light" panose="020B0304030504040204" pitchFamily="34" charset="-120"/>
                <a:ea typeface="Microsoft JhengHei Light" panose="020B0304030504040204" pitchFamily="34" charset="-120"/>
                <a:cs typeface="IBM Plex Sans" charset="0"/>
              </a:rPr>
              <a:t>客戶 </a:t>
            </a:r>
            <a:r>
              <a:rPr lang="en-US" altLang="zh-TW" sz="1800" dirty="0">
                <a:latin typeface="Microsoft JhengHei Light" panose="020B0304030504040204" pitchFamily="34" charset="-120"/>
                <a:ea typeface="Microsoft JhengHei Light" panose="020B0304030504040204" pitchFamily="34" charset="-120"/>
                <a:cs typeface="IBM Plex Sans" charset="0"/>
              </a:rPr>
              <a:t>360 </a:t>
            </a:r>
            <a:r>
              <a:rPr lang="zh-TW" altLang="en-US" sz="1800" dirty="0">
                <a:latin typeface="Microsoft JhengHei Light" panose="020B0304030504040204" pitchFamily="34" charset="-120"/>
                <a:ea typeface="Microsoft JhengHei Light" panose="020B0304030504040204" pitchFamily="34" charset="-120"/>
                <a:cs typeface="IBM Plex Sans" charset="0"/>
              </a:rPr>
              <a:t>度行銷</a:t>
            </a:r>
            <a:endParaRPr lang="zh-TW" altLang="en-US" sz="1800" dirty="0">
              <a:solidFill>
                <a:schemeClr val="tx1"/>
              </a:solidFill>
              <a:latin typeface="Microsoft JhengHei Light" panose="020B0304030504040204" pitchFamily="34" charset="-120"/>
              <a:ea typeface="Microsoft JhengHei Light" panose="020B0304030504040204" pitchFamily="34" charset="-120"/>
              <a:cs typeface="IBM Plex Sans" charset="0"/>
            </a:endParaRPr>
          </a:p>
        </p:txBody>
      </p:sp>
      <p:sp>
        <p:nvSpPr>
          <p:cNvPr id="106" name="流程圖: 抽選 105">
            <a:extLst>
              <a:ext uri="{FF2B5EF4-FFF2-40B4-BE49-F238E27FC236}">
                <a16:creationId xmlns:a16="http://schemas.microsoft.com/office/drawing/2014/main" id="{D513BA44-4FEB-4752-968B-5F14E055097A}"/>
              </a:ext>
            </a:extLst>
          </p:cNvPr>
          <p:cNvSpPr/>
          <p:nvPr/>
        </p:nvSpPr>
        <p:spPr>
          <a:xfrm rot="5400000">
            <a:off x="11605025" y="6099653"/>
            <a:ext cx="250693" cy="250693"/>
          </a:xfrm>
          <a:prstGeom prst="flowChartExtract">
            <a:avLst/>
          </a:prstGeom>
          <a:solidFill>
            <a:srgbClr val="2366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dirty="0">
              <a:latin typeface="Microsoft JhengHei Light" panose="020B0304030504040204" pitchFamily="34" charset="-120"/>
              <a:ea typeface="Microsoft JhengHei Light" panose="020B0304030504040204" pitchFamily="34" charset="-120"/>
            </a:endParaRPr>
          </a:p>
        </p:txBody>
      </p:sp>
      <p:sp>
        <p:nvSpPr>
          <p:cNvPr id="107" name="流程圖: 抽選 106">
            <a:extLst>
              <a:ext uri="{FF2B5EF4-FFF2-40B4-BE49-F238E27FC236}">
                <a16:creationId xmlns:a16="http://schemas.microsoft.com/office/drawing/2014/main" id="{67994113-0B30-46D3-9969-6448C12860A6}"/>
              </a:ext>
            </a:extLst>
          </p:cNvPr>
          <p:cNvSpPr/>
          <p:nvPr/>
        </p:nvSpPr>
        <p:spPr>
          <a:xfrm rot="5400000">
            <a:off x="11615542" y="6496026"/>
            <a:ext cx="250693" cy="250693"/>
          </a:xfrm>
          <a:prstGeom prst="flowChartExtract">
            <a:avLst/>
          </a:prstGeom>
          <a:solidFill>
            <a:srgbClr val="2366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dirty="0">
              <a:latin typeface="Microsoft JhengHei Light" panose="020B0304030504040204" pitchFamily="34" charset="-120"/>
              <a:ea typeface="Microsoft JhengHei Light" panose="020B0304030504040204" pitchFamily="34" charset="-120"/>
            </a:endParaRPr>
          </a:p>
        </p:txBody>
      </p:sp>
      <p:pic>
        <p:nvPicPr>
          <p:cNvPr id="3" name="Picture 2">
            <a:extLst>
              <a:ext uri="{FF2B5EF4-FFF2-40B4-BE49-F238E27FC236}">
                <a16:creationId xmlns:a16="http://schemas.microsoft.com/office/drawing/2014/main" id="{A6839945-4D6E-4559-ACDA-5E52A19DD78E}"/>
              </a:ext>
            </a:extLst>
          </p:cNvPr>
          <p:cNvPicPr>
            <a:picLocks noChangeAspect="1"/>
          </p:cNvPicPr>
          <p:nvPr/>
        </p:nvPicPr>
        <p:blipFill>
          <a:blip r:embed="rId3"/>
          <a:stretch>
            <a:fillRect/>
          </a:stretch>
        </p:blipFill>
        <p:spPr>
          <a:xfrm>
            <a:off x="328585" y="-1966064"/>
            <a:ext cx="6712295" cy="1505027"/>
          </a:xfrm>
          <a:prstGeom prst="rect">
            <a:avLst/>
          </a:prstGeom>
        </p:spPr>
      </p:pic>
    </p:spTree>
    <p:extLst>
      <p:ext uri="{BB962C8B-B14F-4D97-AF65-F5344CB8AC3E}">
        <p14:creationId xmlns:p14="http://schemas.microsoft.com/office/powerpoint/2010/main" val="1090474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CC3DE00-666C-4782-80D2-88F5A17E12CF}"/>
              </a:ext>
            </a:extLst>
          </p:cNvPr>
          <p:cNvGrpSpPr/>
          <p:nvPr/>
        </p:nvGrpSpPr>
        <p:grpSpPr>
          <a:xfrm>
            <a:off x="3155826" y="3061016"/>
            <a:ext cx="2774536" cy="4009405"/>
            <a:chOff x="2619695" y="2229291"/>
            <a:chExt cx="2312113" cy="3341171"/>
          </a:xfrm>
        </p:grpSpPr>
        <p:sp>
          <p:nvSpPr>
            <p:cNvPr id="4" name="文字方塊 25">
              <a:extLst>
                <a:ext uri="{FF2B5EF4-FFF2-40B4-BE49-F238E27FC236}">
                  <a16:creationId xmlns:a16="http://schemas.microsoft.com/office/drawing/2014/main" id="{27391B55-4780-42D8-9A13-CBF2A6A936A9}"/>
                </a:ext>
              </a:extLst>
            </p:cNvPr>
            <p:cNvSpPr txBox="1"/>
            <p:nvPr/>
          </p:nvSpPr>
          <p:spPr>
            <a:xfrm>
              <a:off x="3052248" y="3978521"/>
              <a:ext cx="1447006" cy="307998"/>
            </a:xfrm>
            <a:prstGeom prst="rect">
              <a:avLst/>
            </a:prstGeom>
          </p:spPr>
          <p:txBody>
            <a:bodyPr wrap="square" lIns="91440" tIns="45720" rIns="91440" bIns="45720" rtlCol="0" anchor="ctr">
              <a:noAutofit/>
            </a:bodyPr>
            <a:lstStyle/>
            <a:p>
              <a:pPr algn="ctr">
                <a:lnSpc>
                  <a:spcPct val="105000"/>
                </a:lnSpc>
                <a:spcBef>
                  <a:spcPts val="1000"/>
                </a:spcBef>
              </a:pPr>
              <a:r>
                <a:rPr lang="en-US" altLang="zh-TW" sz="2400" b="1" dirty="0">
                  <a:latin typeface="Microsoft JhengHei Light" panose="020B0304030504040204" pitchFamily="34" charset="-120"/>
                  <a:ea typeface="Microsoft JhengHei Light" panose="020B0304030504040204" pitchFamily="34" charset="-120"/>
                  <a:cs typeface="IBM Plex Sans" charset="0"/>
                </a:rPr>
                <a:t>Felix </a:t>
              </a:r>
              <a:r>
                <a:rPr lang="en-US" altLang="zh-TW" sz="2400" b="1" dirty="0" err="1">
                  <a:latin typeface="Microsoft JhengHei Light" panose="020B0304030504040204" pitchFamily="34" charset="-120"/>
                  <a:ea typeface="Microsoft JhengHei Light" panose="020B0304030504040204" pitchFamily="34" charset="-120"/>
                  <a:cs typeface="IBM Plex Sans" charset="0"/>
                </a:rPr>
                <a:t>Kuan</a:t>
              </a:r>
              <a:endParaRPr lang="zh-TW" altLang="en-US" sz="2400" b="1" dirty="0" err="1">
                <a:latin typeface="Microsoft JhengHei Light" panose="020B0304030504040204" pitchFamily="34" charset="-120"/>
                <a:ea typeface="Microsoft JhengHei Light" panose="020B0304030504040204" pitchFamily="34" charset="-120"/>
                <a:cs typeface="IBM Plex Sans" charset="0"/>
              </a:endParaRPr>
            </a:p>
          </p:txBody>
        </p:sp>
        <p:pic>
          <p:nvPicPr>
            <p:cNvPr id="5" name="Picture 8">
              <a:extLst>
                <a:ext uri="{FF2B5EF4-FFF2-40B4-BE49-F238E27FC236}">
                  <a16:creationId xmlns:a16="http://schemas.microsoft.com/office/drawing/2014/main" id="{25FAD078-38D7-48D3-9311-B89873A2C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91" y="2229291"/>
              <a:ext cx="1645920" cy="1645920"/>
            </a:xfrm>
            <a:prstGeom prst="ellipse">
              <a:avLst/>
            </a:prstGeom>
            <a:ln>
              <a:noFill/>
            </a:ln>
            <a:effectLst/>
            <a:scene3d>
              <a:camera prst="orthographicFront"/>
              <a:lightRig rig="threePt" dir="t"/>
            </a:scene3d>
            <a:sp3d>
              <a:bevelT prst="slope"/>
            </a:sp3d>
            <a:extLst>
              <a:ext uri="{909E8E84-426E-40DD-AFC4-6F175D3DCCD1}">
                <a14:hiddenFill xmlns:a14="http://schemas.microsoft.com/office/drawing/2010/main">
                  <a:solidFill>
                    <a:srgbClr val="FFFFFF"/>
                  </a:solidFill>
                </a14:hiddenFill>
              </a:ext>
            </a:extLst>
          </p:spPr>
        </p:pic>
        <p:sp>
          <p:nvSpPr>
            <p:cNvPr id="6" name="文字方塊 34">
              <a:extLst>
                <a:ext uri="{FF2B5EF4-FFF2-40B4-BE49-F238E27FC236}">
                  <a16:creationId xmlns:a16="http://schemas.microsoft.com/office/drawing/2014/main" id="{C5831009-684D-457E-A543-77135EBC7DD7}"/>
                </a:ext>
              </a:extLst>
            </p:cNvPr>
            <p:cNvSpPr txBox="1"/>
            <p:nvPr/>
          </p:nvSpPr>
          <p:spPr>
            <a:xfrm>
              <a:off x="2619695" y="4453050"/>
              <a:ext cx="2312113" cy="1117412"/>
            </a:xfrm>
            <a:prstGeom prst="rect">
              <a:avLst/>
            </a:prstGeom>
          </p:spPr>
          <p:txBody>
            <a:bodyPr wrap="square" lIns="91440" tIns="45720" rIns="91440" bIns="45720" rtlCol="0" anchor="ctr">
              <a:noAutofit/>
            </a:bodyPr>
            <a:lstStyle/>
            <a:p>
              <a:pPr algn="ctr">
                <a:lnSpc>
                  <a:spcPct val="105000"/>
                </a:lnSpc>
                <a:spcBef>
                  <a:spcPts val="1000"/>
                </a:spcBef>
              </a:pPr>
              <a:r>
                <a:rPr lang="en-US" altLang="zh-TW" sz="2000" dirty="0">
                  <a:latin typeface="Microsoft JhengHei Light" panose="020B0304030504040204" pitchFamily="34" charset="-120"/>
                  <a:ea typeface="Microsoft JhengHei Light" panose="020B0304030504040204" pitchFamily="34" charset="-120"/>
                  <a:cs typeface="IBM Plex Sans" charset="0"/>
                </a:rPr>
                <a:t>Strategy Consultant</a:t>
              </a:r>
            </a:p>
            <a:p>
              <a:pPr algn="ctr">
                <a:lnSpc>
                  <a:spcPct val="105000"/>
                </a:lnSpc>
                <a:spcBef>
                  <a:spcPts val="1000"/>
                </a:spcBef>
              </a:pPr>
              <a:r>
                <a:rPr lang="en-US" altLang="zh-TW" sz="2000" dirty="0">
                  <a:latin typeface="Microsoft JhengHei Light" panose="020B0304030504040204" pitchFamily="34" charset="-120"/>
                  <a:ea typeface="Microsoft JhengHei Light" panose="020B0304030504040204" pitchFamily="34" charset="-120"/>
                  <a:cs typeface="IBM Plex Sans" charset="0"/>
                </a:rPr>
                <a:t>DS</a:t>
              </a:r>
            </a:p>
            <a:p>
              <a:pPr algn="ctr">
                <a:lnSpc>
                  <a:spcPct val="105000"/>
                </a:lnSpc>
                <a:spcBef>
                  <a:spcPts val="1000"/>
                </a:spcBef>
              </a:pPr>
              <a:r>
                <a:rPr lang="zh-TW" altLang="en-US" sz="2000" dirty="0">
                  <a:latin typeface="Microsoft JhengHei Light" panose="020B0304030504040204" pitchFamily="34" charset="-120"/>
                  <a:ea typeface="Microsoft JhengHei Light" panose="020B0304030504040204" pitchFamily="34" charset="-120"/>
                  <a:cs typeface="IBM Plex Sans" charset="0"/>
                </a:rPr>
                <a:t>樂天網銀</a:t>
              </a:r>
            </a:p>
          </p:txBody>
        </p:sp>
      </p:grpSp>
      <p:grpSp>
        <p:nvGrpSpPr>
          <p:cNvPr id="30" name="Group 29">
            <a:extLst>
              <a:ext uri="{FF2B5EF4-FFF2-40B4-BE49-F238E27FC236}">
                <a16:creationId xmlns:a16="http://schemas.microsoft.com/office/drawing/2014/main" id="{03B2F708-8D12-4044-A874-B9084A6B225B}"/>
              </a:ext>
            </a:extLst>
          </p:cNvPr>
          <p:cNvGrpSpPr/>
          <p:nvPr/>
        </p:nvGrpSpPr>
        <p:grpSpPr>
          <a:xfrm>
            <a:off x="5803090" y="3061148"/>
            <a:ext cx="3048606" cy="4009273"/>
            <a:chOff x="4825748" y="2229401"/>
            <a:chExt cx="2540505" cy="3341061"/>
          </a:xfrm>
        </p:grpSpPr>
        <p:pic>
          <p:nvPicPr>
            <p:cNvPr id="8" name="Picture 10">
              <a:extLst>
                <a:ext uri="{FF2B5EF4-FFF2-40B4-BE49-F238E27FC236}">
                  <a16:creationId xmlns:a16="http://schemas.microsoft.com/office/drawing/2014/main" id="{6C96AACB-2AF6-422A-BE47-7EC6F1C99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040" y="2229401"/>
              <a:ext cx="1645920" cy="1645920"/>
            </a:xfrm>
            <a:prstGeom prst="ellipse">
              <a:avLst/>
            </a:prstGeom>
            <a:ln>
              <a:noFill/>
            </a:ln>
            <a:effectLst/>
            <a:scene3d>
              <a:camera prst="orthographicFront"/>
              <a:lightRig rig="threePt" dir="t"/>
            </a:scene3d>
            <a:sp3d>
              <a:bevelT prst="slope"/>
            </a:sp3d>
            <a:extLst>
              <a:ext uri="{909E8E84-426E-40DD-AFC4-6F175D3DCCD1}">
                <a14:hiddenFill xmlns:a14="http://schemas.microsoft.com/office/drawing/2010/main">
                  <a:solidFill>
                    <a:srgbClr val="FFFFFF"/>
                  </a:solidFill>
                </a14:hiddenFill>
              </a:ext>
            </a:extLst>
          </p:spPr>
        </p:pic>
        <p:sp>
          <p:nvSpPr>
            <p:cNvPr id="9" name="矩形 29">
              <a:extLst>
                <a:ext uri="{FF2B5EF4-FFF2-40B4-BE49-F238E27FC236}">
                  <a16:creationId xmlns:a16="http://schemas.microsoft.com/office/drawing/2014/main" id="{B5A1EC2C-3FEF-46D1-86CC-9424B1AD1028}"/>
                </a:ext>
              </a:extLst>
            </p:cNvPr>
            <p:cNvSpPr/>
            <p:nvPr/>
          </p:nvSpPr>
          <p:spPr>
            <a:xfrm>
              <a:off x="5417743" y="3940160"/>
              <a:ext cx="1356515" cy="384721"/>
            </a:xfrm>
            <a:prstGeom prst="rect">
              <a:avLst/>
            </a:prstGeom>
          </p:spPr>
          <p:txBody>
            <a:bodyPr wrap="none" anchor="ctr">
              <a:spAutoFit/>
            </a:bodyPr>
            <a:lstStyle/>
            <a:p>
              <a:pPr algn="ctr"/>
              <a:r>
                <a:rPr lang="en-US" altLang="zh-TW" sz="2400" b="1" dirty="0">
                  <a:latin typeface="Microsoft JhengHei Light" panose="020B0304030504040204" pitchFamily="34" charset="-120"/>
                  <a:ea typeface="Microsoft JhengHei Light" panose="020B0304030504040204" pitchFamily="34" charset="-120"/>
                </a:rPr>
                <a:t>Kevin Ying</a:t>
              </a:r>
              <a:endParaRPr lang="zh-TW" altLang="en-US" sz="2400" b="1" dirty="0">
                <a:latin typeface="Microsoft JhengHei Light" panose="020B0304030504040204" pitchFamily="34" charset="-120"/>
                <a:ea typeface="Microsoft JhengHei Light" panose="020B0304030504040204" pitchFamily="34" charset="-120"/>
              </a:endParaRPr>
            </a:p>
          </p:txBody>
        </p:sp>
        <p:sp>
          <p:nvSpPr>
            <p:cNvPr id="10" name="文字方塊 35">
              <a:extLst>
                <a:ext uri="{FF2B5EF4-FFF2-40B4-BE49-F238E27FC236}">
                  <a16:creationId xmlns:a16="http://schemas.microsoft.com/office/drawing/2014/main" id="{5305AD91-0DA0-4503-AE9B-5AA83F4979BC}"/>
                </a:ext>
              </a:extLst>
            </p:cNvPr>
            <p:cNvSpPr txBox="1"/>
            <p:nvPr/>
          </p:nvSpPr>
          <p:spPr>
            <a:xfrm>
              <a:off x="4825748" y="4453049"/>
              <a:ext cx="2540505" cy="1117413"/>
            </a:xfrm>
            <a:prstGeom prst="rect">
              <a:avLst/>
            </a:prstGeom>
          </p:spPr>
          <p:txBody>
            <a:bodyPr wrap="square" lIns="91440" tIns="45720" rIns="91440" bIns="45720" rtlCol="0" anchor="ctr">
              <a:noAutofit/>
            </a:bodyPr>
            <a:lstStyle/>
            <a:p>
              <a:pPr algn="ctr">
                <a:lnSpc>
                  <a:spcPct val="105000"/>
                </a:lnSpc>
                <a:spcBef>
                  <a:spcPts val="1000"/>
                </a:spcBef>
              </a:pPr>
              <a:r>
                <a:rPr lang="en-US" altLang="zh-TW" sz="2000" dirty="0">
                  <a:latin typeface="Microsoft JhengHei Light" panose="020B0304030504040204" pitchFamily="34" charset="-120"/>
                  <a:ea typeface="Microsoft JhengHei Light" panose="020B0304030504040204" pitchFamily="34" charset="-120"/>
                  <a:cs typeface="IBM Plex Sans" charset="0"/>
                </a:rPr>
                <a:t>Application Consultant</a:t>
              </a:r>
            </a:p>
            <a:p>
              <a:pPr algn="ctr">
                <a:lnSpc>
                  <a:spcPct val="105000"/>
                </a:lnSpc>
                <a:spcBef>
                  <a:spcPts val="1000"/>
                </a:spcBef>
              </a:pPr>
              <a:r>
                <a:rPr lang="en-US" altLang="zh-TW" sz="2000" dirty="0">
                  <a:latin typeface="Microsoft JhengHei Light" panose="020B0304030504040204" pitchFamily="34" charset="-120"/>
                  <a:ea typeface="Microsoft JhengHei Light" panose="020B0304030504040204" pitchFamily="34" charset="-120"/>
                  <a:cs typeface="IBM Plex Sans" charset="0"/>
                </a:rPr>
                <a:t>CPR</a:t>
              </a:r>
            </a:p>
            <a:p>
              <a:pPr algn="ctr">
                <a:lnSpc>
                  <a:spcPct val="105000"/>
                </a:lnSpc>
                <a:spcBef>
                  <a:spcPts val="1000"/>
                </a:spcBef>
              </a:pPr>
              <a:r>
                <a:rPr lang="zh-TW" altLang="en-US" sz="2000" dirty="0">
                  <a:latin typeface="Microsoft JhengHei Light" panose="020B0304030504040204" pitchFamily="34" charset="-120"/>
                  <a:ea typeface="Microsoft JhengHei Light" panose="020B0304030504040204" pitchFamily="34" charset="-120"/>
                  <a:cs typeface="IBM Plex Sans" charset="0"/>
                </a:rPr>
                <a:t>玉山海外開戶平台</a:t>
              </a:r>
            </a:p>
          </p:txBody>
        </p:sp>
      </p:grpSp>
      <p:grpSp>
        <p:nvGrpSpPr>
          <p:cNvPr id="31" name="Group 30">
            <a:extLst>
              <a:ext uri="{FF2B5EF4-FFF2-40B4-BE49-F238E27FC236}">
                <a16:creationId xmlns:a16="http://schemas.microsoft.com/office/drawing/2014/main" id="{2B8C2ABC-6A08-4E36-8340-44DED0972FD7}"/>
              </a:ext>
            </a:extLst>
          </p:cNvPr>
          <p:cNvGrpSpPr/>
          <p:nvPr/>
        </p:nvGrpSpPr>
        <p:grpSpPr>
          <a:xfrm>
            <a:off x="8586289" y="3061148"/>
            <a:ext cx="3048606" cy="4009273"/>
            <a:chOff x="7145080" y="2229401"/>
            <a:chExt cx="2540505" cy="3341061"/>
          </a:xfrm>
        </p:grpSpPr>
        <p:pic>
          <p:nvPicPr>
            <p:cNvPr id="12" name="Picture 14">
              <a:extLst>
                <a:ext uri="{FF2B5EF4-FFF2-40B4-BE49-F238E27FC236}">
                  <a16:creationId xmlns:a16="http://schemas.microsoft.com/office/drawing/2014/main" id="{B7C1DABB-90DD-41F2-AC0C-DD778C857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2372" y="2229401"/>
              <a:ext cx="1645920" cy="1645920"/>
            </a:xfrm>
            <a:prstGeom prst="ellipse">
              <a:avLst/>
            </a:prstGeom>
            <a:ln>
              <a:noFill/>
            </a:ln>
            <a:effectLst/>
            <a:scene3d>
              <a:camera prst="orthographicFront"/>
              <a:lightRig rig="threePt" dir="t"/>
            </a:scene3d>
            <a:sp3d>
              <a:bevelT prst="slope"/>
            </a:sp3d>
            <a:extLst>
              <a:ext uri="{909E8E84-426E-40DD-AFC4-6F175D3DCCD1}">
                <a14:hiddenFill xmlns:a14="http://schemas.microsoft.com/office/drawing/2010/main">
                  <a:solidFill>
                    <a:srgbClr val="FFFFFF"/>
                  </a:solidFill>
                </a14:hiddenFill>
              </a:ext>
            </a:extLst>
          </p:spPr>
        </p:pic>
        <p:sp>
          <p:nvSpPr>
            <p:cNvPr id="13" name="矩形 33">
              <a:extLst>
                <a:ext uri="{FF2B5EF4-FFF2-40B4-BE49-F238E27FC236}">
                  <a16:creationId xmlns:a16="http://schemas.microsoft.com/office/drawing/2014/main" id="{E7FEF2D4-7F2B-4516-AC9C-0F334C4AD480}"/>
                </a:ext>
              </a:extLst>
            </p:cNvPr>
            <p:cNvSpPr/>
            <p:nvPr/>
          </p:nvSpPr>
          <p:spPr>
            <a:xfrm>
              <a:off x="7475198" y="3938204"/>
              <a:ext cx="1880269" cy="384721"/>
            </a:xfrm>
            <a:prstGeom prst="rect">
              <a:avLst/>
            </a:prstGeom>
          </p:spPr>
          <p:txBody>
            <a:bodyPr wrap="none" anchor="ctr">
              <a:spAutoFit/>
            </a:bodyPr>
            <a:lstStyle/>
            <a:p>
              <a:pPr algn="ctr"/>
              <a:r>
                <a:rPr lang="en-US" altLang="zh-TW" sz="2400" b="1" dirty="0">
                  <a:latin typeface="Microsoft JhengHei Light" panose="020B0304030504040204" pitchFamily="34" charset="-120"/>
                  <a:ea typeface="Microsoft JhengHei Light" panose="020B0304030504040204" pitchFamily="34" charset="-120"/>
                </a:rPr>
                <a:t>Patricia Chiang</a:t>
              </a:r>
              <a:endParaRPr lang="zh-TW" altLang="en-US" sz="2400" b="1" dirty="0">
                <a:latin typeface="Microsoft JhengHei Light" panose="020B0304030504040204" pitchFamily="34" charset="-120"/>
                <a:ea typeface="Microsoft JhengHei Light" panose="020B0304030504040204" pitchFamily="34" charset="-120"/>
              </a:endParaRPr>
            </a:p>
          </p:txBody>
        </p:sp>
        <p:sp>
          <p:nvSpPr>
            <p:cNvPr id="14" name="文字方塊 36">
              <a:extLst>
                <a:ext uri="{FF2B5EF4-FFF2-40B4-BE49-F238E27FC236}">
                  <a16:creationId xmlns:a16="http://schemas.microsoft.com/office/drawing/2014/main" id="{A92574A3-5928-4BA1-8361-C582683DDA6A}"/>
                </a:ext>
              </a:extLst>
            </p:cNvPr>
            <p:cNvSpPr txBox="1"/>
            <p:nvPr/>
          </p:nvSpPr>
          <p:spPr>
            <a:xfrm>
              <a:off x="7145080" y="4453050"/>
              <a:ext cx="2540505" cy="1117412"/>
            </a:xfrm>
            <a:prstGeom prst="rect">
              <a:avLst/>
            </a:prstGeom>
          </p:spPr>
          <p:txBody>
            <a:bodyPr wrap="square" lIns="91440" tIns="45720" rIns="91440" bIns="45720" rtlCol="0" anchor="ctr">
              <a:noAutofit/>
            </a:bodyPr>
            <a:lstStyle/>
            <a:p>
              <a:pPr algn="ctr">
                <a:lnSpc>
                  <a:spcPct val="105000"/>
                </a:lnSpc>
                <a:spcBef>
                  <a:spcPts val="1000"/>
                </a:spcBef>
              </a:pPr>
              <a:r>
                <a:rPr lang="en-US" altLang="zh-TW" sz="2000" dirty="0">
                  <a:latin typeface="Microsoft JhengHei Light" panose="020B0304030504040204" pitchFamily="34" charset="-120"/>
                  <a:ea typeface="Microsoft JhengHei Light" panose="020B0304030504040204" pitchFamily="34" charset="-120"/>
                  <a:cs typeface="IBM Plex Sans" charset="0"/>
                </a:rPr>
                <a:t>System Analyst</a:t>
              </a:r>
            </a:p>
            <a:p>
              <a:pPr algn="ctr">
                <a:lnSpc>
                  <a:spcPct val="105000"/>
                </a:lnSpc>
                <a:spcBef>
                  <a:spcPts val="1000"/>
                </a:spcBef>
              </a:pPr>
              <a:r>
                <a:rPr lang="en-US" altLang="zh-TW" sz="2000" dirty="0">
                  <a:latin typeface="Microsoft JhengHei Light" panose="020B0304030504040204" pitchFamily="34" charset="-120"/>
                  <a:ea typeface="Microsoft JhengHei Light" panose="020B0304030504040204" pitchFamily="34" charset="-120"/>
                  <a:cs typeface="IBM Plex Sans" charset="0"/>
                </a:rPr>
                <a:t>iX</a:t>
              </a:r>
            </a:p>
            <a:p>
              <a:pPr algn="ctr">
                <a:lnSpc>
                  <a:spcPct val="105000"/>
                </a:lnSpc>
                <a:spcBef>
                  <a:spcPts val="1000"/>
                </a:spcBef>
              </a:pPr>
              <a:r>
                <a:rPr lang="zh-TW" altLang="en-US" sz="2000" dirty="0">
                  <a:latin typeface="Microsoft JhengHei Light" panose="020B0304030504040204" pitchFamily="34" charset="-120"/>
                  <a:ea typeface="Microsoft JhengHei Light" panose="020B0304030504040204" pitchFamily="34" charset="-120"/>
                  <a:cs typeface="IBM Plex Sans" charset="0"/>
                </a:rPr>
                <a:t>台新企網</a:t>
              </a:r>
              <a:endParaRPr lang="en-US" altLang="zh-TW" sz="2000" dirty="0">
                <a:latin typeface="Microsoft JhengHei Light" panose="020B0304030504040204" pitchFamily="34" charset="-120"/>
                <a:ea typeface="Microsoft JhengHei Light" panose="020B0304030504040204" pitchFamily="34" charset="-120"/>
                <a:cs typeface="IBM Plex Sans" charset="0"/>
              </a:endParaRPr>
            </a:p>
          </p:txBody>
        </p:sp>
      </p:grpSp>
      <p:grpSp>
        <p:nvGrpSpPr>
          <p:cNvPr id="32" name="Group 31">
            <a:extLst>
              <a:ext uri="{FF2B5EF4-FFF2-40B4-BE49-F238E27FC236}">
                <a16:creationId xmlns:a16="http://schemas.microsoft.com/office/drawing/2014/main" id="{D34F3628-0BCD-4ED9-9777-C2CAC979EE38}"/>
              </a:ext>
            </a:extLst>
          </p:cNvPr>
          <p:cNvGrpSpPr/>
          <p:nvPr/>
        </p:nvGrpSpPr>
        <p:grpSpPr>
          <a:xfrm>
            <a:off x="11369224" y="3061147"/>
            <a:ext cx="3048606" cy="4171944"/>
            <a:chOff x="9464193" y="2229401"/>
            <a:chExt cx="2540505" cy="3476620"/>
          </a:xfrm>
        </p:grpSpPr>
        <p:pic>
          <p:nvPicPr>
            <p:cNvPr id="16" name="Picture 12">
              <a:extLst>
                <a:ext uri="{FF2B5EF4-FFF2-40B4-BE49-F238E27FC236}">
                  <a16:creationId xmlns:a16="http://schemas.microsoft.com/office/drawing/2014/main" id="{3C83914F-2611-47D6-9A70-AF5AE0934B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1485" y="2229401"/>
              <a:ext cx="1645920" cy="1645920"/>
            </a:xfrm>
            <a:prstGeom prst="ellipse">
              <a:avLst/>
            </a:prstGeom>
            <a:ln>
              <a:noFill/>
            </a:ln>
            <a:effectLst/>
            <a:scene3d>
              <a:camera prst="orthographicFront"/>
              <a:lightRig rig="threePt" dir="t"/>
            </a:scene3d>
            <a:sp3d>
              <a:bevelT prst="slope"/>
            </a:sp3d>
            <a:extLst>
              <a:ext uri="{909E8E84-426E-40DD-AFC4-6F175D3DCCD1}">
                <a14:hiddenFill xmlns:a14="http://schemas.microsoft.com/office/drawing/2010/main">
                  <a:solidFill>
                    <a:srgbClr val="FFFFFF"/>
                  </a:solidFill>
                </a14:hiddenFill>
              </a:ext>
            </a:extLst>
          </p:spPr>
        </p:pic>
        <p:sp>
          <p:nvSpPr>
            <p:cNvPr id="17" name="矩形 31">
              <a:extLst>
                <a:ext uri="{FF2B5EF4-FFF2-40B4-BE49-F238E27FC236}">
                  <a16:creationId xmlns:a16="http://schemas.microsoft.com/office/drawing/2014/main" id="{69DC4112-156E-4CB1-A245-40BB6EF324DA}"/>
                </a:ext>
              </a:extLst>
            </p:cNvPr>
            <p:cNvSpPr/>
            <p:nvPr/>
          </p:nvSpPr>
          <p:spPr>
            <a:xfrm>
              <a:off x="10050605" y="3940161"/>
              <a:ext cx="1367683" cy="384721"/>
            </a:xfrm>
            <a:prstGeom prst="rect">
              <a:avLst/>
            </a:prstGeom>
          </p:spPr>
          <p:txBody>
            <a:bodyPr wrap="none" anchor="ctr">
              <a:spAutoFit/>
            </a:bodyPr>
            <a:lstStyle/>
            <a:p>
              <a:pPr algn="ctr"/>
              <a:r>
                <a:rPr lang="en-US" altLang="zh-TW" sz="2400" b="1" dirty="0">
                  <a:latin typeface="Microsoft JhengHei Light" panose="020B0304030504040204" pitchFamily="34" charset="-120"/>
                  <a:ea typeface="Microsoft JhengHei Light" panose="020B0304030504040204" pitchFamily="34" charset="-120"/>
                </a:rPr>
                <a:t>Zoey Teoh</a:t>
              </a:r>
              <a:endParaRPr lang="zh-TW" altLang="en-US" sz="2400" b="1" dirty="0">
                <a:latin typeface="Microsoft JhengHei Light" panose="020B0304030504040204" pitchFamily="34" charset="-120"/>
                <a:ea typeface="Microsoft JhengHei Light" panose="020B0304030504040204" pitchFamily="34" charset="-120"/>
              </a:endParaRPr>
            </a:p>
          </p:txBody>
        </p:sp>
        <p:sp>
          <p:nvSpPr>
            <p:cNvPr id="18" name="文字方塊 37">
              <a:extLst>
                <a:ext uri="{FF2B5EF4-FFF2-40B4-BE49-F238E27FC236}">
                  <a16:creationId xmlns:a16="http://schemas.microsoft.com/office/drawing/2014/main" id="{11E9E65D-5F04-4827-9DF3-76A94EC3B36B}"/>
                </a:ext>
              </a:extLst>
            </p:cNvPr>
            <p:cNvSpPr txBox="1"/>
            <p:nvPr/>
          </p:nvSpPr>
          <p:spPr>
            <a:xfrm>
              <a:off x="9464193" y="4588609"/>
              <a:ext cx="2540505" cy="1117412"/>
            </a:xfrm>
            <a:prstGeom prst="rect">
              <a:avLst/>
            </a:prstGeom>
          </p:spPr>
          <p:txBody>
            <a:bodyPr wrap="square" lIns="91440" tIns="45720" rIns="91440" bIns="45720" rtlCol="0" anchor="ctr">
              <a:noAutofit/>
            </a:bodyPr>
            <a:lstStyle/>
            <a:p>
              <a:pPr algn="ctr">
                <a:lnSpc>
                  <a:spcPct val="105000"/>
                </a:lnSpc>
                <a:spcBef>
                  <a:spcPts val="1000"/>
                </a:spcBef>
              </a:pPr>
              <a:r>
                <a:rPr lang="en-US" altLang="zh-TW" sz="2000" dirty="0">
                  <a:latin typeface="Microsoft JhengHei Light" panose="020B0304030504040204" pitchFamily="34" charset="-120"/>
                  <a:ea typeface="Microsoft JhengHei Light" panose="020B0304030504040204" pitchFamily="34" charset="-120"/>
                  <a:cs typeface="IBM Plex Sans" charset="0"/>
                </a:rPr>
                <a:t>Packaging Solution Consultant</a:t>
              </a:r>
            </a:p>
            <a:p>
              <a:pPr algn="ctr">
                <a:lnSpc>
                  <a:spcPct val="105000"/>
                </a:lnSpc>
                <a:spcBef>
                  <a:spcPts val="1000"/>
                </a:spcBef>
              </a:pPr>
              <a:r>
                <a:rPr lang="en-US" altLang="zh-TW" sz="2000" dirty="0">
                  <a:latin typeface="Microsoft JhengHei Light" panose="020B0304030504040204" pitchFamily="34" charset="-120"/>
                  <a:ea typeface="Microsoft JhengHei Light" panose="020B0304030504040204" pitchFamily="34" charset="-120"/>
                  <a:cs typeface="IBM Plex Sans" charset="0"/>
                </a:rPr>
                <a:t>EA</a:t>
              </a:r>
            </a:p>
            <a:p>
              <a:pPr algn="ctr">
                <a:lnSpc>
                  <a:spcPct val="105000"/>
                </a:lnSpc>
                <a:spcBef>
                  <a:spcPts val="1000"/>
                </a:spcBef>
              </a:pPr>
              <a:r>
                <a:rPr lang="zh-TW" altLang="en-US" sz="2000" dirty="0">
                  <a:latin typeface="Microsoft JhengHei Light" panose="020B0304030504040204" pitchFamily="34" charset="-120"/>
                  <a:ea typeface="Microsoft JhengHei Light" panose="020B0304030504040204" pitchFamily="34" charset="-120"/>
                  <a:cs typeface="IBM Plex Sans" charset="0"/>
                </a:rPr>
                <a:t>誠品</a:t>
              </a:r>
              <a:endParaRPr lang="en-US" altLang="zh-TW" sz="2000" dirty="0">
                <a:latin typeface="Microsoft JhengHei Light" panose="020B0304030504040204" pitchFamily="34" charset="-120"/>
                <a:ea typeface="Microsoft JhengHei Light" panose="020B0304030504040204" pitchFamily="34" charset="-120"/>
                <a:cs typeface="IBM Plex Sans" charset="0"/>
              </a:endParaRPr>
            </a:p>
          </p:txBody>
        </p:sp>
      </p:grpSp>
      <p:grpSp>
        <p:nvGrpSpPr>
          <p:cNvPr id="29" name="Group 28">
            <a:extLst>
              <a:ext uri="{FF2B5EF4-FFF2-40B4-BE49-F238E27FC236}">
                <a16:creationId xmlns:a16="http://schemas.microsoft.com/office/drawing/2014/main" id="{8088E096-5C34-488D-96F4-119ACCCAA25A}"/>
              </a:ext>
            </a:extLst>
          </p:cNvPr>
          <p:cNvGrpSpPr/>
          <p:nvPr/>
        </p:nvGrpSpPr>
        <p:grpSpPr>
          <a:xfrm>
            <a:off x="374862" y="3074179"/>
            <a:ext cx="2774536" cy="3996242"/>
            <a:chOff x="302225" y="2240261"/>
            <a:chExt cx="2312113" cy="3330202"/>
          </a:xfrm>
        </p:grpSpPr>
        <p:sp>
          <p:nvSpPr>
            <p:cNvPr id="20" name="文字方塊 24">
              <a:extLst>
                <a:ext uri="{FF2B5EF4-FFF2-40B4-BE49-F238E27FC236}">
                  <a16:creationId xmlns:a16="http://schemas.microsoft.com/office/drawing/2014/main" id="{A272B442-BDD9-4FB5-9AA5-1BE0068F9E88}"/>
                </a:ext>
              </a:extLst>
            </p:cNvPr>
            <p:cNvSpPr txBox="1"/>
            <p:nvPr/>
          </p:nvSpPr>
          <p:spPr>
            <a:xfrm>
              <a:off x="840819" y="3942021"/>
              <a:ext cx="1234924" cy="381000"/>
            </a:xfrm>
            <a:prstGeom prst="rect">
              <a:avLst/>
            </a:prstGeom>
          </p:spPr>
          <p:txBody>
            <a:bodyPr wrap="square" lIns="91440" tIns="45720" rIns="91440" bIns="45720" rtlCol="0" anchor="ctr">
              <a:noAutofit/>
            </a:bodyPr>
            <a:lstStyle/>
            <a:p>
              <a:pPr algn="ctr">
                <a:lnSpc>
                  <a:spcPct val="105000"/>
                </a:lnSpc>
                <a:spcBef>
                  <a:spcPts val="1000"/>
                </a:spcBef>
              </a:pPr>
              <a:r>
                <a:rPr lang="en-US" altLang="zh-TW" sz="2400" b="1" dirty="0">
                  <a:latin typeface="Microsoft JhengHei Light" panose="020B0304030504040204" pitchFamily="34" charset="-120"/>
                  <a:ea typeface="Microsoft JhengHei Light" panose="020B0304030504040204" pitchFamily="34" charset="-120"/>
                  <a:cs typeface="IBM Plex Sans" charset="0"/>
                </a:rPr>
                <a:t>Alice Liu</a:t>
              </a:r>
              <a:endParaRPr lang="zh-TW" altLang="en-US" sz="2400" b="1" dirty="0" err="1">
                <a:latin typeface="Microsoft JhengHei Light" panose="020B0304030504040204" pitchFamily="34" charset="-120"/>
                <a:ea typeface="Microsoft JhengHei Light" panose="020B0304030504040204" pitchFamily="34" charset="-120"/>
                <a:cs typeface="IBM Plex Sans" charset="0"/>
              </a:endParaRPr>
            </a:p>
          </p:txBody>
        </p:sp>
        <p:sp>
          <p:nvSpPr>
            <p:cNvPr id="21" name="文字方塊 27">
              <a:extLst>
                <a:ext uri="{FF2B5EF4-FFF2-40B4-BE49-F238E27FC236}">
                  <a16:creationId xmlns:a16="http://schemas.microsoft.com/office/drawing/2014/main" id="{8DAA34C8-A849-4DBC-9761-326825E209CD}"/>
                </a:ext>
              </a:extLst>
            </p:cNvPr>
            <p:cNvSpPr txBox="1"/>
            <p:nvPr/>
          </p:nvSpPr>
          <p:spPr>
            <a:xfrm>
              <a:off x="302225" y="4453051"/>
              <a:ext cx="2312113" cy="1117412"/>
            </a:xfrm>
            <a:prstGeom prst="rect">
              <a:avLst/>
            </a:prstGeom>
          </p:spPr>
          <p:txBody>
            <a:bodyPr wrap="square" lIns="91440" tIns="45720" rIns="91440" bIns="45720" rtlCol="0" anchor="ctr">
              <a:noAutofit/>
            </a:bodyPr>
            <a:lstStyle/>
            <a:p>
              <a:pPr algn="ctr">
                <a:lnSpc>
                  <a:spcPct val="105000"/>
                </a:lnSpc>
                <a:spcBef>
                  <a:spcPts val="1000"/>
                </a:spcBef>
              </a:pPr>
              <a:r>
                <a:rPr lang="en-US" altLang="zh-TW" sz="2000" dirty="0">
                  <a:latin typeface="Microsoft JhengHei Light" panose="020B0304030504040204" pitchFamily="34" charset="-120"/>
                  <a:ea typeface="Microsoft JhengHei Light" panose="020B0304030504040204" pitchFamily="34" charset="-120"/>
                  <a:cs typeface="IBM Plex Sans" charset="0"/>
                </a:rPr>
                <a:t>Application Developer</a:t>
              </a:r>
            </a:p>
            <a:p>
              <a:pPr algn="ctr">
                <a:lnSpc>
                  <a:spcPct val="105000"/>
                </a:lnSpc>
                <a:spcBef>
                  <a:spcPts val="1000"/>
                </a:spcBef>
              </a:pPr>
              <a:r>
                <a:rPr lang="en-US" altLang="zh-TW" sz="2000" dirty="0">
                  <a:latin typeface="Microsoft JhengHei Light" panose="020B0304030504040204" pitchFamily="34" charset="-120"/>
                  <a:ea typeface="Microsoft JhengHei Light" panose="020B0304030504040204" pitchFamily="34" charset="-120"/>
                  <a:cs typeface="IBM Plex Sans" charset="0"/>
                </a:rPr>
                <a:t>iX</a:t>
              </a:r>
            </a:p>
            <a:p>
              <a:pPr algn="ctr">
                <a:lnSpc>
                  <a:spcPct val="105000"/>
                </a:lnSpc>
                <a:spcBef>
                  <a:spcPts val="1000"/>
                </a:spcBef>
              </a:pPr>
              <a:r>
                <a:rPr lang="zh-TW" altLang="en-US" sz="2000" dirty="0">
                  <a:latin typeface="Microsoft JhengHei Light" panose="020B0304030504040204" pitchFamily="34" charset="-120"/>
                  <a:ea typeface="Microsoft JhengHei Light" panose="020B0304030504040204" pitchFamily="34" charset="-120"/>
                  <a:cs typeface="IBM Plex Sans" charset="0"/>
                </a:rPr>
                <a:t>中信對話式行銀</a:t>
              </a:r>
            </a:p>
          </p:txBody>
        </p:sp>
        <p:pic>
          <p:nvPicPr>
            <p:cNvPr id="22" name="圖片 38" descr="一張含有 個人, 女性, 建築物, 直立的 的圖片&#10;&#10;自動產生的描述">
              <a:extLst>
                <a:ext uri="{FF2B5EF4-FFF2-40B4-BE49-F238E27FC236}">
                  <a16:creationId xmlns:a16="http://schemas.microsoft.com/office/drawing/2014/main" id="{5AE9FECA-C121-427F-85A7-F44E64748339}"/>
                </a:ext>
              </a:extLst>
            </p:cNvPr>
            <p:cNvPicPr>
              <a:picLocks noChangeAspect="1"/>
            </p:cNvPicPr>
            <p:nvPr/>
          </p:nvPicPr>
          <p:blipFill rotWithShape="1">
            <a:blip r:embed="rId6"/>
            <a:srcRect l="22699" t="36234" r="17614" b="16745"/>
            <a:stretch/>
          </p:blipFill>
          <p:spPr>
            <a:xfrm>
              <a:off x="635321" y="2240261"/>
              <a:ext cx="1645920" cy="1645920"/>
            </a:xfrm>
            <a:prstGeom prst="ellipse">
              <a:avLst/>
            </a:prstGeom>
            <a:ln>
              <a:noFill/>
            </a:ln>
            <a:effectLst/>
            <a:scene3d>
              <a:camera prst="orthographicFront"/>
              <a:lightRig rig="threePt" dir="t"/>
            </a:scene3d>
            <a:sp3d>
              <a:bevelT prst="slope"/>
            </a:sp3d>
          </p:spPr>
        </p:pic>
      </p:grpSp>
      <p:sp>
        <p:nvSpPr>
          <p:cNvPr id="23" name="標題 3">
            <a:extLst>
              <a:ext uri="{FF2B5EF4-FFF2-40B4-BE49-F238E27FC236}">
                <a16:creationId xmlns:a16="http://schemas.microsoft.com/office/drawing/2014/main" id="{885C1162-4E88-47CD-BF31-F0F522D6E236}"/>
              </a:ext>
            </a:extLst>
          </p:cNvPr>
          <p:cNvSpPr txBox="1">
            <a:spLocks/>
          </p:cNvSpPr>
          <p:nvPr/>
        </p:nvSpPr>
        <p:spPr>
          <a:xfrm>
            <a:off x="6035040" y="1472656"/>
            <a:ext cx="2816656" cy="895218"/>
          </a:xfrm>
          <a:prstGeom prst="rect">
            <a:avLst/>
          </a:prstGeom>
        </p:spPr>
        <p:txBody>
          <a:bodyPr vert="horz" lIns="0" tIns="0" rIns="0" bIns="0" rtlCol="0" anchor="t">
            <a:noAutofit/>
          </a:bodyPr>
          <a:lstStyle>
            <a:lvl1pPr marL="0" indent="0" algn="l" defTabSz="1097280" rtl="0" eaLnBrk="1" latinLnBrk="0" hangingPunct="1">
              <a:lnSpc>
                <a:spcPct val="90000"/>
              </a:lnSpc>
              <a:spcBef>
                <a:spcPct val="0"/>
              </a:spcBef>
              <a:buNone/>
              <a:tabLst/>
              <a:defRPr sz="3600" b="1" i="0" kern="1200">
                <a:solidFill>
                  <a:schemeClr val="tx1"/>
                </a:solidFill>
                <a:latin typeface="IBM Plex Sans" charset="0"/>
                <a:ea typeface="IBM Plex Sans" charset="0"/>
                <a:cs typeface="IBM Plex Sans" charset="0"/>
              </a:defRPr>
            </a:lvl1pPr>
          </a:lstStyle>
          <a:p>
            <a:r>
              <a:rPr lang="en-US" altLang="zh-TW" sz="4320" dirty="0">
                <a:solidFill>
                  <a:schemeClr val="bg2"/>
                </a:solidFill>
                <a:latin typeface="Microsoft JhengHei" panose="020B0604030504040204" pitchFamily="34" charset="-120"/>
                <a:ea typeface="Microsoft JhengHei" panose="020B0604030504040204" pitchFamily="34" charset="-120"/>
                <a:cs typeface="Microsoft GothicNeo" panose="020B0500000101010101" pitchFamily="34" charset="-127"/>
              </a:rPr>
              <a:t>Members</a:t>
            </a:r>
            <a:endParaRPr lang="zh-TW" altLang="en-US" sz="4320" dirty="0">
              <a:solidFill>
                <a:schemeClr val="bg2"/>
              </a:solidFill>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cxnSp>
        <p:nvCxnSpPr>
          <p:cNvPr id="24" name="直線接點 52">
            <a:extLst>
              <a:ext uri="{FF2B5EF4-FFF2-40B4-BE49-F238E27FC236}">
                <a16:creationId xmlns:a16="http://schemas.microsoft.com/office/drawing/2014/main" id="{DCB39FE0-18D1-46D7-BE1C-56707C1B0AAB}"/>
              </a:ext>
            </a:extLst>
          </p:cNvPr>
          <p:cNvCxnSpPr/>
          <p:nvPr/>
        </p:nvCxnSpPr>
        <p:spPr>
          <a:xfrm>
            <a:off x="624751" y="1758228"/>
            <a:ext cx="5049294" cy="0"/>
          </a:xfrm>
          <a:prstGeom prst="line">
            <a:avLst/>
          </a:prstGeom>
          <a:ln w="28575">
            <a:solidFill>
              <a:srgbClr val="D8F2F1"/>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接點 53">
            <a:extLst>
              <a:ext uri="{FF2B5EF4-FFF2-40B4-BE49-F238E27FC236}">
                <a16:creationId xmlns:a16="http://schemas.microsoft.com/office/drawing/2014/main" id="{32ED9A43-10F7-48B8-9E57-4E015D75886C}"/>
              </a:ext>
            </a:extLst>
          </p:cNvPr>
          <p:cNvCxnSpPr/>
          <p:nvPr/>
        </p:nvCxnSpPr>
        <p:spPr>
          <a:xfrm>
            <a:off x="9099883" y="1758228"/>
            <a:ext cx="5049294" cy="0"/>
          </a:xfrm>
          <a:prstGeom prst="line">
            <a:avLst/>
          </a:prstGeom>
          <a:ln w="28575">
            <a:solidFill>
              <a:srgbClr val="D8F2F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198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DDEFDD05-73A9-4FA2-BB01-CDCCF1437BA5}"/>
              </a:ext>
            </a:extLst>
          </p:cNvPr>
          <p:cNvSpPr/>
          <p:nvPr/>
        </p:nvSpPr>
        <p:spPr>
          <a:xfrm>
            <a:off x="9996452" y="2103120"/>
            <a:ext cx="3700391" cy="5052688"/>
          </a:xfrm>
          <a:prstGeom prst="rect">
            <a:avLst/>
          </a:prstGeom>
          <a:solidFill>
            <a:srgbClr val="FFFFFF">
              <a:alpha val="72941"/>
            </a:srgbClr>
          </a:solidFill>
          <a:ln>
            <a:solidFill>
              <a:srgbClr val="00000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15" name="Rectangle 14">
            <a:extLst>
              <a:ext uri="{FF2B5EF4-FFF2-40B4-BE49-F238E27FC236}">
                <a16:creationId xmlns:a16="http://schemas.microsoft.com/office/drawing/2014/main" id="{6AC21A6D-6767-47A7-A1BF-BCAA24122DFE}"/>
              </a:ext>
            </a:extLst>
          </p:cNvPr>
          <p:cNvSpPr/>
          <p:nvPr/>
        </p:nvSpPr>
        <p:spPr>
          <a:xfrm>
            <a:off x="4496268" y="2103120"/>
            <a:ext cx="5456618" cy="5052688"/>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文字版面配置區 1">
            <a:extLst>
              <a:ext uri="{FF2B5EF4-FFF2-40B4-BE49-F238E27FC236}">
                <a16:creationId xmlns:a16="http://schemas.microsoft.com/office/drawing/2014/main" id="{2BFDDA9D-B776-42E8-8E77-1A0687377105}"/>
              </a:ext>
            </a:extLst>
          </p:cNvPr>
          <p:cNvSpPr>
            <a:spLocks noGrp="1"/>
          </p:cNvSpPr>
          <p:nvPr>
            <p:ph type="body" sz="quarter" idx="11"/>
          </p:nvPr>
        </p:nvSpPr>
        <p:spPr/>
        <p:txBody>
          <a:bodyPr/>
          <a:lstStyle/>
          <a:p>
            <a:r>
              <a:rPr lang="en-US" altLang="zh-TW" dirty="0">
                <a:latin typeface="Microsoft JhengHei Light" panose="020B0304030504040204" pitchFamily="34" charset="-120"/>
                <a:ea typeface="Microsoft JhengHei Light" panose="020B0304030504040204" pitchFamily="34" charset="-120"/>
              </a:rPr>
              <a:t>Why IBM</a:t>
            </a:r>
            <a:r>
              <a:rPr lang="zh-CN" altLang="en-US" dirty="0">
                <a:latin typeface="Microsoft JhengHei Light" panose="020B0304030504040204" pitchFamily="34" charset="-120"/>
                <a:ea typeface="Microsoft JhengHei Light" panose="020B0304030504040204" pitchFamily="34" charset="-120"/>
              </a:rPr>
              <a:t>？</a:t>
            </a:r>
            <a:endParaRPr lang="zh-TW" altLang="en-US" dirty="0">
              <a:latin typeface="Microsoft JhengHei Light" panose="020B0304030504040204" pitchFamily="34" charset="-120"/>
              <a:ea typeface="Microsoft JhengHei Light" panose="020B0304030504040204" pitchFamily="34" charset="-120"/>
            </a:endParaRPr>
          </a:p>
        </p:txBody>
      </p:sp>
      <p:sp>
        <p:nvSpPr>
          <p:cNvPr id="3" name="文字版面配置區 2">
            <a:extLst>
              <a:ext uri="{FF2B5EF4-FFF2-40B4-BE49-F238E27FC236}">
                <a16:creationId xmlns:a16="http://schemas.microsoft.com/office/drawing/2014/main" id="{2A0BCFED-0A9C-4065-9836-043B7AE644EC}"/>
              </a:ext>
            </a:extLst>
          </p:cNvPr>
          <p:cNvSpPr>
            <a:spLocks noGrp="1"/>
          </p:cNvSpPr>
          <p:nvPr>
            <p:ph type="body" sz="quarter" idx="14"/>
          </p:nvPr>
        </p:nvSpPr>
        <p:spPr/>
        <p:txBody>
          <a:bodyPr/>
          <a:lstStyle/>
          <a:p>
            <a:endParaRPr lang="zh-TW" altLang="en-US" dirty="0"/>
          </a:p>
        </p:txBody>
      </p:sp>
      <p:sp>
        <p:nvSpPr>
          <p:cNvPr id="101" name="Title 3">
            <a:extLst>
              <a:ext uri="{FF2B5EF4-FFF2-40B4-BE49-F238E27FC236}">
                <a16:creationId xmlns:a16="http://schemas.microsoft.com/office/drawing/2014/main" id="{CCCF884C-A805-4A93-85E8-43F121D4C6E6}"/>
              </a:ext>
            </a:extLst>
          </p:cNvPr>
          <p:cNvSpPr>
            <a:spLocks noGrp="1"/>
          </p:cNvSpPr>
          <p:nvPr>
            <p:ph type="title"/>
          </p:nvPr>
        </p:nvSpPr>
        <p:spPr/>
        <p:txBody>
          <a:bodyPr/>
          <a:lstStyle/>
          <a:p>
            <a:r>
              <a:rPr lang="en-US" altLang="zh-TW" b="1" dirty="0">
                <a:latin typeface="Microsoft JhengHei Light" panose="020B0304030504040204" pitchFamily="34" charset="-120"/>
                <a:ea typeface="Microsoft JhengHei Light" panose="020B0304030504040204" pitchFamily="34" charset="-120"/>
              </a:rPr>
              <a:t>IBM </a:t>
            </a:r>
            <a:r>
              <a:rPr lang="zh-CN" altLang="en-US" b="1" dirty="0">
                <a:latin typeface="Microsoft JhengHei Light" panose="020B0304030504040204" pitchFamily="34" charset="-120"/>
                <a:ea typeface="Microsoft JhengHei Light" panose="020B0304030504040204" pitchFamily="34" charset="-120"/>
              </a:rPr>
              <a:t>提供成熟的技術架構，攜手台哥大實施端到端、無斷點的智慧音箱部署與支援</a:t>
            </a:r>
            <a:endParaRPr lang="en-US" b="1" dirty="0">
              <a:latin typeface="Microsoft JhengHei Light" panose="020B0304030504040204" pitchFamily="34" charset="-120"/>
              <a:ea typeface="Microsoft JhengHei Light" panose="020B0304030504040204" pitchFamily="34" charset="-120"/>
            </a:endParaRPr>
          </a:p>
        </p:txBody>
      </p:sp>
      <p:sp>
        <p:nvSpPr>
          <p:cNvPr id="45" name="Rectangle 14">
            <a:extLst>
              <a:ext uri="{FF2B5EF4-FFF2-40B4-BE49-F238E27FC236}">
                <a16:creationId xmlns:a16="http://schemas.microsoft.com/office/drawing/2014/main" id="{268DAE89-D806-4DC3-ADDC-343043950BC8}"/>
              </a:ext>
            </a:extLst>
          </p:cNvPr>
          <p:cNvSpPr/>
          <p:nvPr/>
        </p:nvSpPr>
        <p:spPr>
          <a:xfrm>
            <a:off x="9996452" y="1972887"/>
            <a:ext cx="3730444" cy="432320"/>
          </a:xfrm>
          <a:prstGeom prst="rect">
            <a:avLst/>
          </a:prstGeom>
          <a:solidFill>
            <a:srgbClr val="001D83"/>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defRPr/>
            </a:pPr>
            <a:r>
              <a:rPr lang="zh-CN" altLang="en-US" sz="1800" dirty="0">
                <a:solidFill>
                  <a:srgbClr val="FFFFFF"/>
                </a:solidFill>
                <a:latin typeface="Microsoft JhengHei Light" panose="020B0304030504040204" pitchFamily="34" charset="-120"/>
                <a:ea typeface="Microsoft JhengHei Light" panose="020B0304030504040204" pitchFamily="34" charset="-120"/>
              </a:rPr>
              <a:t>台哥大語音購物音箱</a:t>
            </a:r>
            <a:endParaRPr lang="en-US" altLang="zh-TW" sz="1800" dirty="0">
              <a:solidFill>
                <a:srgbClr val="FFFFFF"/>
              </a:solidFill>
              <a:latin typeface="Microsoft JhengHei Light" panose="020B0304030504040204" pitchFamily="34" charset="-120"/>
              <a:ea typeface="Microsoft JhengHei Light" panose="020B0304030504040204" pitchFamily="34" charset="-120"/>
            </a:endParaRPr>
          </a:p>
        </p:txBody>
      </p:sp>
      <p:sp>
        <p:nvSpPr>
          <p:cNvPr id="46" name="矩形 38">
            <a:extLst>
              <a:ext uri="{FF2B5EF4-FFF2-40B4-BE49-F238E27FC236}">
                <a16:creationId xmlns:a16="http://schemas.microsoft.com/office/drawing/2014/main" id="{6ED74763-4E2F-4944-B3AD-12FB819F5433}"/>
              </a:ext>
            </a:extLst>
          </p:cNvPr>
          <p:cNvSpPr/>
          <p:nvPr/>
        </p:nvSpPr>
        <p:spPr>
          <a:xfrm>
            <a:off x="7219842" y="1733884"/>
            <a:ext cx="2991943" cy="369332"/>
          </a:xfrm>
          <a:prstGeom prst="rect">
            <a:avLst/>
          </a:prstGeom>
        </p:spPr>
        <p:txBody>
          <a:bodyPr wrap="square">
            <a:spAutoFit/>
          </a:bodyPr>
          <a:lstStyle/>
          <a:p>
            <a:pPr algn="ctr"/>
            <a:r>
              <a:rPr lang="zh-CN" altLang="en-US" sz="1800" dirty="0">
                <a:solidFill>
                  <a:schemeClr val="bg2"/>
                </a:solidFill>
                <a:latin typeface="Microsoft JhengHei Light" panose="020B0304030504040204" pitchFamily="34" charset="-120"/>
                <a:ea typeface="Microsoft JhengHei Light" panose="020B0304030504040204" pitchFamily="34" charset="-120"/>
              </a:rPr>
              <a:t>階段</a:t>
            </a:r>
            <a:r>
              <a:rPr lang="en-US" altLang="zh-CN" sz="1800" dirty="0">
                <a:solidFill>
                  <a:schemeClr val="bg2"/>
                </a:solidFill>
                <a:latin typeface="Microsoft JhengHei Light" panose="020B0304030504040204" pitchFamily="34" charset="-120"/>
                <a:ea typeface="Microsoft JhengHei Light" panose="020B0304030504040204" pitchFamily="34" charset="-120"/>
              </a:rPr>
              <a:t>2 – </a:t>
            </a:r>
            <a:r>
              <a:rPr lang="zh-CN" altLang="en-US" sz="1800" dirty="0">
                <a:solidFill>
                  <a:schemeClr val="bg2"/>
                </a:solidFill>
                <a:latin typeface="Microsoft JhengHei Light" panose="020B0304030504040204" pitchFamily="34" charset="-120"/>
                <a:ea typeface="Microsoft JhengHei Light" panose="020B0304030504040204" pitchFamily="34" charset="-120"/>
              </a:rPr>
              <a:t>音箱更聰明</a:t>
            </a:r>
            <a:endParaRPr lang="en-US" altLang="zh-TW" sz="1800" dirty="0">
              <a:solidFill>
                <a:schemeClr val="bg2"/>
              </a:solidFill>
              <a:latin typeface="Microsoft JhengHei Light" panose="020B0304030504040204" pitchFamily="34" charset="-120"/>
              <a:ea typeface="Microsoft JhengHei Light" panose="020B0304030504040204" pitchFamily="34" charset="-120"/>
            </a:endParaRPr>
          </a:p>
        </p:txBody>
      </p:sp>
      <p:sp>
        <p:nvSpPr>
          <p:cNvPr id="58" name="Rectangle 51">
            <a:extLst>
              <a:ext uri="{FF2B5EF4-FFF2-40B4-BE49-F238E27FC236}">
                <a16:creationId xmlns:a16="http://schemas.microsoft.com/office/drawing/2014/main" id="{363E8208-7FA9-4CF8-A6C6-D684A2BF980A}"/>
              </a:ext>
            </a:extLst>
          </p:cNvPr>
          <p:cNvSpPr/>
          <p:nvPr/>
        </p:nvSpPr>
        <p:spPr bwMode="auto">
          <a:xfrm>
            <a:off x="4601818" y="2995453"/>
            <a:ext cx="5304116" cy="330872"/>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3200" tIns="43200" rIns="43200" bIns="43200" numCol="1" rtlCol="0" anchor="ctr" anchorCtr="0" compatLnSpc="1">
            <a:prstTxWarp prst="textNoShape">
              <a:avLst/>
            </a:prstTxWarp>
          </a:bodyPr>
          <a:lstStyle/>
          <a:p>
            <a:pPr algn="ctr" fontAlgn="base">
              <a:lnSpc>
                <a:spcPct val="90000"/>
              </a:lnSpc>
              <a:spcBef>
                <a:spcPct val="0"/>
              </a:spcBef>
              <a:spcAft>
                <a:spcPct val="0"/>
              </a:spcAft>
            </a:pPr>
            <a:r>
              <a:rPr lang="en-US" altLang="zh-CN" sz="1800" dirty="0">
                <a:solidFill>
                  <a:schemeClr val="tx1"/>
                </a:solidFill>
                <a:latin typeface="Microsoft JhengHei Light" panose="020B0304030504040204" pitchFamily="34" charset="-120"/>
                <a:ea typeface="Microsoft JhengHei Light" panose="020B0304030504040204" pitchFamily="34" charset="-120"/>
              </a:rPr>
              <a:t>Watson assistant</a:t>
            </a:r>
            <a:endParaRPr lang="en-US" sz="1800" dirty="0">
              <a:solidFill>
                <a:schemeClr val="tx1"/>
              </a:solidFill>
              <a:latin typeface="Microsoft JhengHei Light" panose="020B0304030504040204" pitchFamily="34" charset="-120"/>
              <a:ea typeface="Microsoft JhengHei Light" panose="020B0304030504040204" pitchFamily="34" charset="-120"/>
            </a:endParaRPr>
          </a:p>
        </p:txBody>
      </p:sp>
      <p:sp>
        <p:nvSpPr>
          <p:cNvPr id="59" name="Rectangle 52">
            <a:extLst>
              <a:ext uri="{FF2B5EF4-FFF2-40B4-BE49-F238E27FC236}">
                <a16:creationId xmlns:a16="http://schemas.microsoft.com/office/drawing/2014/main" id="{86FB377B-3CEB-4B86-986F-A3EE58BDC3E7}"/>
              </a:ext>
            </a:extLst>
          </p:cNvPr>
          <p:cNvSpPr/>
          <p:nvPr/>
        </p:nvSpPr>
        <p:spPr bwMode="auto">
          <a:xfrm>
            <a:off x="4601818" y="3380496"/>
            <a:ext cx="5303411" cy="330872"/>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3200" tIns="43200" rIns="43200" bIns="43200" numCol="1" rtlCol="0" anchor="ctr" anchorCtr="0" compatLnSpc="1">
            <a:prstTxWarp prst="textNoShape">
              <a:avLst/>
            </a:prstTxWarp>
          </a:bodyPr>
          <a:lstStyle/>
          <a:p>
            <a:pPr algn="ctr" fontAlgn="base">
              <a:lnSpc>
                <a:spcPct val="90000"/>
              </a:lnSpc>
              <a:spcBef>
                <a:spcPct val="0"/>
              </a:spcBef>
              <a:spcAft>
                <a:spcPct val="0"/>
              </a:spcAft>
            </a:pPr>
            <a:r>
              <a:rPr lang="en-US" altLang="zh-CN" sz="1800" dirty="0">
                <a:solidFill>
                  <a:schemeClr val="tx1"/>
                </a:solidFill>
                <a:latin typeface="Microsoft JhengHei Light" panose="020B0304030504040204" pitchFamily="34" charset="-120"/>
                <a:ea typeface="Microsoft JhengHei Light" panose="020B0304030504040204" pitchFamily="34" charset="-120"/>
              </a:rPr>
              <a:t>Watson natural language understanding</a:t>
            </a:r>
            <a:endParaRPr lang="en-US" sz="1800" dirty="0">
              <a:solidFill>
                <a:schemeClr val="tx1"/>
              </a:solidFill>
              <a:latin typeface="Microsoft JhengHei Light" panose="020B0304030504040204" pitchFamily="34" charset="-120"/>
              <a:ea typeface="Microsoft JhengHei Light" panose="020B0304030504040204" pitchFamily="34" charset="-120"/>
            </a:endParaRPr>
          </a:p>
        </p:txBody>
      </p:sp>
      <p:sp>
        <p:nvSpPr>
          <p:cNvPr id="60" name="Rectangle 53">
            <a:extLst>
              <a:ext uri="{FF2B5EF4-FFF2-40B4-BE49-F238E27FC236}">
                <a16:creationId xmlns:a16="http://schemas.microsoft.com/office/drawing/2014/main" id="{052E2DF7-4667-4FF9-B5DA-418540AE07CB}"/>
              </a:ext>
            </a:extLst>
          </p:cNvPr>
          <p:cNvSpPr/>
          <p:nvPr/>
        </p:nvSpPr>
        <p:spPr bwMode="auto">
          <a:xfrm>
            <a:off x="4601818" y="5404629"/>
            <a:ext cx="5303411" cy="330872"/>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3200" tIns="43200" rIns="43200" bIns="43200" numCol="1" rtlCol="0" anchor="ctr" anchorCtr="0" compatLnSpc="1">
            <a:prstTxWarp prst="textNoShape">
              <a:avLst/>
            </a:prstTxWarp>
          </a:bodyPr>
          <a:lstStyle/>
          <a:p>
            <a:pPr algn="ctr" fontAlgn="base">
              <a:lnSpc>
                <a:spcPct val="90000"/>
              </a:lnSpc>
              <a:spcBef>
                <a:spcPct val="0"/>
              </a:spcBef>
              <a:spcAft>
                <a:spcPct val="0"/>
              </a:spcAft>
            </a:pPr>
            <a:r>
              <a:rPr lang="en-US" altLang="zh-CN" sz="1800" dirty="0">
                <a:solidFill>
                  <a:schemeClr val="tx1"/>
                </a:solidFill>
                <a:latin typeface="Microsoft JhengHei Light" panose="020B0304030504040204" pitchFamily="34" charset="-120"/>
                <a:ea typeface="Microsoft JhengHei Light" panose="020B0304030504040204" pitchFamily="34" charset="-120"/>
              </a:rPr>
              <a:t>Watson marketing</a:t>
            </a:r>
            <a:endParaRPr lang="en-US" sz="1800" dirty="0">
              <a:solidFill>
                <a:schemeClr val="tx1"/>
              </a:solidFill>
              <a:latin typeface="Microsoft JhengHei Light" panose="020B0304030504040204" pitchFamily="34" charset="-120"/>
              <a:ea typeface="Microsoft JhengHei Light" panose="020B0304030504040204" pitchFamily="34" charset="-120"/>
            </a:endParaRPr>
          </a:p>
        </p:txBody>
      </p:sp>
      <p:sp>
        <p:nvSpPr>
          <p:cNvPr id="61" name="Rectangle 55">
            <a:extLst>
              <a:ext uri="{FF2B5EF4-FFF2-40B4-BE49-F238E27FC236}">
                <a16:creationId xmlns:a16="http://schemas.microsoft.com/office/drawing/2014/main" id="{5B3F1512-EF72-4B87-B404-62BEC29F53C8}"/>
              </a:ext>
            </a:extLst>
          </p:cNvPr>
          <p:cNvSpPr/>
          <p:nvPr/>
        </p:nvSpPr>
        <p:spPr bwMode="auto">
          <a:xfrm>
            <a:off x="4601818" y="4996016"/>
            <a:ext cx="5303411" cy="330872"/>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3200" tIns="43200" rIns="43200" bIns="43200" numCol="1" rtlCol="0" anchor="ctr" anchorCtr="0" compatLnSpc="1">
            <a:prstTxWarp prst="textNoShape">
              <a:avLst/>
            </a:prstTxWarp>
          </a:bodyPr>
          <a:lstStyle/>
          <a:p>
            <a:pPr algn="ctr" fontAlgn="base">
              <a:lnSpc>
                <a:spcPct val="90000"/>
              </a:lnSpc>
              <a:spcBef>
                <a:spcPct val="0"/>
              </a:spcBef>
              <a:spcAft>
                <a:spcPct val="0"/>
              </a:spcAft>
            </a:pPr>
            <a:r>
              <a:rPr lang="en-US" sz="1800" dirty="0">
                <a:solidFill>
                  <a:schemeClr val="tx1"/>
                </a:solidFill>
                <a:latin typeface="Microsoft JhengHei Light" panose="020B0304030504040204" pitchFamily="34" charset="-120"/>
                <a:ea typeface="Microsoft JhengHei Light" panose="020B0304030504040204" pitchFamily="34" charset="-120"/>
              </a:rPr>
              <a:t>IBM Campaign Managed Hosted</a:t>
            </a:r>
          </a:p>
        </p:txBody>
      </p:sp>
      <p:sp>
        <p:nvSpPr>
          <p:cNvPr id="67" name="Rectangle 53">
            <a:extLst>
              <a:ext uri="{FF2B5EF4-FFF2-40B4-BE49-F238E27FC236}">
                <a16:creationId xmlns:a16="http://schemas.microsoft.com/office/drawing/2014/main" id="{56FC3103-080C-49CC-B7C7-37090955436B}"/>
              </a:ext>
            </a:extLst>
          </p:cNvPr>
          <p:cNvSpPr/>
          <p:nvPr/>
        </p:nvSpPr>
        <p:spPr bwMode="auto">
          <a:xfrm>
            <a:off x="4601818" y="6686229"/>
            <a:ext cx="5303411" cy="330872"/>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3200" tIns="43200" rIns="43200" bIns="43200" numCol="1" rtlCol="0" anchor="ctr" anchorCtr="0" compatLnSpc="1">
            <a:prstTxWarp prst="textNoShape">
              <a:avLst/>
            </a:prstTxWarp>
          </a:bodyPr>
          <a:lstStyle/>
          <a:p>
            <a:pPr algn="ctr" fontAlgn="base">
              <a:lnSpc>
                <a:spcPct val="90000"/>
              </a:lnSpc>
              <a:spcBef>
                <a:spcPct val="0"/>
              </a:spcBef>
              <a:spcAft>
                <a:spcPct val="0"/>
              </a:spcAft>
            </a:pPr>
            <a:r>
              <a:rPr lang="en-US" altLang="zh-CN" sz="1800" dirty="0">
                <a:solidFill>
                  <a:schemeClr val="tx1"/>
                </a:solidFill>
                <a:latin typeface="Microsoft JhengHei Light" panose="020B0304030504040204" pitchFamily="34" charset="-120"/>
                <a:ea typeface="Microsoft JhengHei Light" panose="020B0304030504040204" pitchFamily="34" charset="-120"/>
              </a:rPr>
              <a:t>IBM API Connect</a:t>
            </a:r>
            <a:endParaRPr lang="en-US" sz="1800" dirty="0">
              <a:solidFill>
                <a:schemeClr val="tx1"/>
              </a:solidFill>
              <a:latin typeface="Microsoft JhengHei Light" panose="020B0304030504040204" pitchFamily="34" charset="-120"/>
              <a:ea typeface="Microsoft JhengHei Light" panose="020B0304030504040204" pitchFamily="34" charset="-120"/>
            </a:endParaRPr>
          </a:p>
        </p:txBody>
      </p:sp>
      <p:grpSp>
        <p:nvGrpSpPr>
          <p:cNvPr id="13" name="Group 12">
            <a:extLst>
              <a:ext uri="{FF2B5EF4-FFF2-40B4-BE49-F238E27FC236}">
                <a16:creationId xmlns:a16="http://schemas.microsoft.com/office/drawing/2014/main" id="{58E61068-AFC5-4C18-B8FA-C2612C18B755}"/>
              </a:ext>
            </a:extLst>
          </p:cNvPr>
          <p:cNvGrpSpPr/>
          <p:nvPr/>
        </p:nvGrpSpPr>
        <p:grpSpPr>
          <a:xfrm>
            <a:off x="919717" y="2364259"/>
            <a:ext cx="1966302" cy="2082447"/>
            <a:chOff x="10687616" y="510218"/>
            <a:chExt cx="1966302" cy="2082447"/>
          </a:xfrm>
        </p:grpSpPr>
        <p:pic>
          <p:nvPicPr>
            <p:cNvPr id="68" name="Picture 67" descr="A close up of a logo&#10;&#10;Description automatically generated">
              <a:extLst>
                <a:ext uri="{FF2B5EF4-FFF2-40B4-BE49-F238E27FC236}">
                  <a16:creationId xmlns:a16="http://schemas.microsoft.com/office/drawing/2014/main" id="{D0B0E30E-D720-473F-84FB-1BFB953B92B8}"/>
                </a:ext>
              </a:extLst>
            </p:cNvPr>
            <p:cNvPicPr>
              <a:picLocks noChangeAspect="1"/>
            </p:cNvPicPr>
            <p:nvPr/>
          </p:nvPicPr>
          <p:blipFill>
            <a:blip r:embed="rId3"/>
            <a:stretch>
              <a:fillRect/>
            </a:stretch>
          </p:blipFill>
          <p:spPr>
            <a:xfrm>
              <a:off x="10939076" y="1013902"/>
              <a:ext cx="1463040" cy="1463040"/>
            </a:xfrm>
            <a:prstGeom prst="rect">
              <a:avLst/>
            </a:prstGeom>
          </p:spPr>
        </p:pic>
        <p:sp>
          <p:nvSpPr>
            <p:cNvPr id="8" name="Rectangle 7">
              <a:extLst>
                <a:ext uri="{FF2B5EF4-FFF2-40B4-BE49-F238E27FC236}">
                  <a16:creationId xmlns:a16="http://schemas.microsoft.com/office/drawing/2014/main" id="{A2164343-A8DB-4DCF-BF72-34D8BAD16C8E}"/>
                </a:ext>
              </a:extLst>
            </p:cNvPr>
            <p:cNvSpPr/>
            <p:nvPr/>
          </p:nvSpPr>
          <p:spPr>
            <a:xfrm>
              <a:off x="10687958" y="510218"/>
              <a:ext cx="1965960" cy="357380"/>
            </a:xfrm>
            <a:prstGeom prst="rect">
              <a:avLst/>
            </a:prstGeom>
            <a:solidFill>
              <a:srgbClr val="001D83"/>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TW" altLang="en-US" sz="2000" dirty="0">
                  <a:solidFill>
                    <a:srgbClr val="FFFFFF"/>
                  </a:solidFill>
                  <a:latin typeface="IBM Plex Sans" panose="020B0503050000000000" pitchFamily="34" charset="0"/>
                </a:rPr>
                <a:t>智慧音箱</a:t>
              </a:r>
              <a:endParaRPr lang="en-US" sz="2000" dirty="0">
                <a:solidFill>
                  <a:srgbClr val="FFFFFF"/>
                </a:solidFill>
                <a:latin typeface="IBM Plex Sans" panose="020B0503050000000000" pitchFamily="34" charset="0"/>
              </a:endParaRPr>
            </a:p>
          </p:txBody>
        </p:sp>
        <p:sp>
          <p:nvSpPr>
            <p:cNvPr id="71" name="Rectangle 70">
              <a:extLst>
                <a:ext uri="{FF2B5EF4-FFF2-40B4-BE49-F238E27FC236}">
                  <a16:creationId xmlns:a16="http://schemas.microsoft.com/office/drawing/2014/main" id="{1A7C1107-C624-49CD-9558-732ABDFAB0CE}"/>
                </a:ext>
              </a:extLst>
            </p:cNvPr>
            <p:cNvSpPr/>
            <p:nvPr/>
          </p:nvSpPr>
          <p:spPr>
            <a:xfrm>
              <a:off x="10687616" y="510218"/>
              <a:ext cx="1965960" cy="20824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dirty="0">
                <a:latin typeface="IBM Plex Sans" panose="020B0503050000000000" pitchFamily="34" charset="0"/>
              </a:endParaRPr>
            </a:p>
          </p:txBody>
        </p:sp>
      </p:grpSp>
      <p:grpSp>
        <p:nvGrpSpPr>
          <p:cNvPr id="37" name="Group 36">
            <a:extLst>
              <a:ext uri="{FF2B5EF4-FFF2-40B4-BE49-F238E27FC236}">
                <a16:creationId xmlns:a16="http://schemas.microsoft.com/office/drawing/2014/main" id="{CAC51E6A-9D59-48C4-BC80-FB2099A181FB}"/>
              </a:ext>
            </a:extLst>
          </p:cNvPr>
          <p:cNvGrpSpPr/>
          <p:nvPr/>
        </p:nvGrpSpPr>
        <p:grpSpPr>
          <a:xfrm>
            <a:off x="10155939" y="5715000"/>
            <a:ext cx="3358178" cy="1402604"/>
            <a:chOff x="12592433" y="-75152"/>
            <a:chExt cx="3266656" cy="2231111"/>
          </a:xfrm>
        </p:grpSpPr>
        <p:pic>
          <p:nvPicPr>
            <p:cNvPr id="16" name="Picture 15">
              <a:extLst>
                <a:ext uri="{FF2B5EF4-FFF2-40B4-BE49-F238E27FC236}">
                  <a16:creationId xmlns:a16="http://schemas.microsoft.com/office/drawing/2014/main" id="{D81FCB9B-DB89-44F4-8EA8-F524EE64D1DA}"/>
                </a:ext>
              </a:extLst>
            </p:cNvPr>
            <p:cNvPicPr>
              <a:picLocks noChangeAspect="1"/>
            </p:cNvPicPr>
            <p:nvPr/>
          </p:nvPicPr>
          <p:blipFill>
            <a:blip r:embed="rId4"/>
            <a:stretch>
              <a:fillRect/>
            </a:stretch>
          </p:blipFill>
          <p:spPr>
            <a:xfrm>
              <a:off x="13593447" y="-75152"/>
              <a:ext cx="851700" cy="1350919"/>
            </a:xfrm>
            <a:prstGeom prst="rect">
              <a:avLst/>
            </a:prstGeom>
          </p:spPr>
        </p:pic>
        <p:pic>
          <p:nvPicPr>
            <p:cNvPr id="18" name="Picture 17">
              <a:extLst>
                <a:ext uri="{FF2B5EF4-FFF2-40B4-BE49-F238E27FC236}">
                  <a16:creationId xmlns:a16="http://schemas.microsoft.com/office/drawing/2014/main" id="{B1CEB093-FFDD-4011-893E-77AFA0FD08CC}"/>
                </a:ext>
              </a:extLst>
            </p:cNvPr>
            <p:cNvPicPr>
              <a:picLocks noChangeAspect="1"/>
            </p:cNvPicPr>
            <p:nvPr/>
          </p:nvPicPr>
          <p:blipFill>
            <a:blip r:embed="rId5"/>
            <a:stretch>
              <a:fillRect/>
            </a:stretch>
          </p:blipFill>
          <p:spPr>
            <a:xfrm>
              <a:off x="14834614" y="-75152"/>
              <a:ext cx="1021263" cy="895682"/>
            </a:xfrm>
            <a:prstGeom prst="rect">
              <a:avLst/>
            </a:prstGeom>
          </p:spPr>
        </p:pic>
        <p:pic>
          <p:nvPicPr>
            <p:cNvPr id="19" name="Picture 18">
              <a:extLst>
                <a:ext uri="{FF2B5EF4-FFF2-40B4-BE49-F238E27FC236}">
                  <a16:creationId xmlns:a16="http://schemas.microsoft.com/office/drawing/2014/main" id="{6B162CC8-72EB-4C67-A95B-591A75E89255}"/>
                </a:ext>
              </a:extLst>
            </p:cNvPr>
            <p:cNvPicPr>
              <a:picLocks noChangeAspect="1"/>
            </p:cNvPicPr>
            <p:nvPr/>
          </p:nvPicPr>
          <p:blipFill rotWithShape="1">
            <a:blip r:embed="rId6"/>
            <a:srcRect r="5161"/>
            <a:stretch/>
          </p:blipFill>
          <p:spPr>
            <a:xfrm>
              <a:off x="14145281" y="1379377"/>
              <a:ext cx="620444" cy="648955"/>
            </a:xfrm>
            <a:prstGeom prst="rect">
              <a:avLst/>
            </a:prstGeom>
          </p:spPr>
        </p:pic>
        <p:pic>
          <p:nvPicPr>
            <p:cNvPr id="20" name="Picture 19">
              <a:extLst>
                <a:ext uri="{FF2B5EF4-FFF2-40B4-BE49-F238E27FC236}">
                  <a16:creationId xmlns:a16="http://schemas.microsoft.com/office/drawing/2014/main" id="{5E4522AA-4455-45A0-96C7-F3758081C1FF}"/>
                </a:ext>
              </a:extLst>
            </p:cNvPr>
            <p:cNvPicPr>
              <a:picLocks/>
            </p:cNvPicPr>
            <p:nvPr/>
          </p:nvPicPr>
          <p:blipFill>
            <a:blip r:embed="rId7"/>
            <a:stretch>
              <a:fillRect/>
            </a:stretch>
          </p:blipFill>
          <p:spPr>
            <a:xfrm>
              <a:off x="14807529" y="992850"/>
              <a:ext cx="1051560" cy="1051560"/>
            </a:xfrm>
            <a:prstGeom prst="rect">
              <a:avLst/>
            </a:prstGeom>
          </p:spPr>
        </p:pic>
        <p:pic>
          <p:nvPicPr>
            <p:cNvPr id="21" name="Picture 20">
              <a:extLst>
                <a:ext uri="{FF2B5EF4-FFF2-40B4-BE49-F238E27FC236}">
                  <a16:creationId xmlns:a16="http://schemas.microsoft.com/office/drawing/2014/main" id="{2F72D061-2422-4423-91C0-F2B513A9D340}"/>
                </a:ext>
              </a:extLst>
            </p:cNvPr>
            <p:cNvPicPr>
              <a:picLocks noChangeAspect="1"/>
            </p:cNvPicPr>
            <p:nvPr/>
          </p:nvPicPr>
          <p:blipFill>
            <a:blip r:embed="rId8"/>
            <a:stretch>
              <a:fillRect/>
            </a:stretch>
          </p:blipFill>
          <p:spPr>
            <a:xfrm>
              <a:off x="12592433" y="677455"/>
              <a:ext cx="664607" cy="669680"/>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54EEA17C-DE49-4AC5-BD6F-84FB63942E1C}"/>
                </a:ext>
              </a:extLst>
            </p:cNvPr>
            <p:cNvPicPr>
              <a:picLocks noChangeAspect="1"/>
            </p:cNvPicPr>
            <p:nvPr/>
          </p:nvPicPr>
          <p:blipFill>
            <a:blip r:embed="rId9"/>
            <a:stretch>
              <a:fillRect/>
            </a:stretch>
          </p:blipFill>
          <p:spPr>
            <a:xfrm>
              <a:off x="13282043" y="1332849"/>
              <a:ext cx="823110" cy="823110"/>
            </a:xfrm>
            <a:prstGeom prst="rect">
              <a:avLst/>
            </a:prstGeom>
          </p:spPr>
        </p:pic>
        <p:pic>
          <p:nvPicPr>
            <p:cNvPr id="26" name="Picture 25" descr="A picture containing graphics, drawing&#10;&#10;Description automatically generated">
              <a:extLst>
                <a:ext uri="{FF2B5EF4-FFF2-40B4-BE49-F238E27FC236}">
                  <a16:creationId xmlns:a16="http://schemas.microsoft.com/office/drawing/2014/main" id="{7D2E8F62-9773-4785-B322-D1DDE1EA27DE}"/>
                </a:ext>
              </a:extLst>
            </p:cNvPr>
            <p:cNvPicPr>
              <a:picLocks noChangeAspect="1"/>
            </p:cNvPicPr>
            <p:nvPr/>
          </p:nvPicPr>
          <p:blipFill>
            <a:blip r:embed="rId10"/>
            <a:stretch>
              <a:fillRect/>
            </a:stretch>
          </p:blipFill>
          <p:spPr>
            <a:xfrm>
              <a:off x="12599183" y="-57111"/>
              <a:ext cx="664606" cy="664606"/>
            </a:xfrm>
            <a:prstGeom prst="rect">
              <a:avLst/>
            </a:prstGeom>
          </p:spPr>
        </p:pic>
        <p:pic>
          <p:nvPicPr>
            <p:cNvPr id="32" name="Picture 31" descr="A close up of a sign&#10;&#10;Description automatically generated">
              <a:extLst>
                <a:ext uri="{FF2B5EF4-FFF2-40B4-BE49-F238E27FC236}">
                  <a16:creationId xmlns:a16="http://schemas.microsoft.com/office/drawing/2014/main" id="{B7477B3E-8DCB-406F-973D-F034B3587FC4}"/>
                </a:ext>
              </a:extLst>
            </p:cNvPr>
            <p:cNvPicPr>
              <a:picLocks noChangeAspect="1"/>
            </p:cNvPicPr>
            <p:nvPr/>
          </p:nvPicPr>
          <p:blipFill>
            <a:blip r:embed="rId11"/>
            <a:stretch>
              <a:fillRect/>
            </a:stretch>
          </p:blipFill>
          <p:spPr>
            <a:xfrm>
              <a:off x="12608593" y="1410847"/>
              <a:ext cx="663168" cy="663168"/>
            </a:xfrm>
            <a:prstGeom prst="rect">
              <a:avLst/>
            </a:prstGeom>
          </p:spPr>
        </p:pic>
      </p:grpSp>
      <p:grpSp>
        <p:nvGrpSpPr>
          <p:cNvPr id="36" name="Group 35">
            <a:extLst>
              <a:ext uri="{FF2B5EF4-FFF2-40B4-BE49-F238E27FC236}">
                <a16:creationId xmlns:a16="http://schemas.microsoft.com/office/drawing/2014/main" id="{DFD920BA-88F6-42B5-A207-13557D46FD96}"/>
              </a:ext>
            </a:extLst>
          </p:cNvPr>
          <p:cNvGrpSpPr/>
          <p:nvPr/>
        </p:nvGrpSpPr>
        <p:grpSpPr>
          <a:xfrm>
            <a:off x="10087674" y="2543067"/>
            <a:ext cx="3434756" cy="2636598"/>
            <a:chOff x="13062164" y="2635677"/>
            <a:chExt cx="3282862" cy="2489999"/>
          </a:xfrm>
        </p:grpSpPr>
        <p:grpSp>
          <p:nvGrpSpPr>
            <p:cNvPr id="34" name="Group 33">
              <a:extLst>
                <a:ext uri="{FF2B5EF4-FFF2-40B4-BE49-F238E27FC236}">
                  <a16:creationId xmlns:a16="http://schemas.microsoft.com/office/drawing/2014/main" id="{1DB38349-6528-4D83-B717-D432B874DB56}"/>
                </a:ext>
              </a:extLst>
            </p:cNvPr>
            <p:cNvGrpSpPr/>
            <p:nvPr/>
          </p:nvGrpSpPr>
          <p:grpSpPr>
            <a:xfrm>
              <a:off x="13097194" y="3966510"/>
              <a:ext cx="3247832" cy="1159166"/>
              <a:chOff x="12560081" y="-1347177"/>
              <a:chExt cx="3247832" cy="1159166"/>
            </a:xfrm>
          </p:grpSpPr>
          <p:pic>
            <p:nvPicPr>
              <p:cNvPr id="85" name="圖片 21">
                <a:extLst>
                  <a:ext uri="{FF2B5EF4-FFF2-40B4-BE49-F238E27FC236}">
                    <a16:creationId xmlns:a16="http://schemas.microsoft.com/office/drawing/2014/main" id="{4BD5596C-26D3-4ACC-9422-143006893998}"/>
                  </a:ext>
                </a:extLst>
              </p:cNvPr>
              <p:cNvPicPr>
                <a:picLocks noChangeAspect="1"/>
              </p:cNvPicPr>
              <p:nvPr/>
            </p:nvPicPr>
            <p:blipFill>
              <a:blip r:embed="rId12"/>
              <a:stretch>
                <a:fillRect/>
              </a:stretch>
            </p:blipFill>
            <p:spPr>
              <a:xfrm>
                <a:off x="14793363" y="-1298588"/>
                <a:ext cx="1014550" cy="1014550"/>
              </a:xfrm>
              <a:prstGeom prst="rect">
                <a:avLst/>
              </a:prstGeom>
            </p:spPr>
          </p:pic>
          <p:pic>
            <p:nvPicPr>
              <p:cNvPr id="88" name="圖片 10">
                <a:extLst>
                  <a:ext uri="{FF2B5EF4-FFF2-40B4-BE49-F238E27FC236}">
                    <a16:creationId xmlns:a16="http://schemas.microsoft.com/office/drawing/2014/main" id="{78798EF5-E1BF-4392-B715-A1AFA64CFC0F}"/>
                  </a:ext>
                </a:extLst>
              </p:cNvPr>
              <p:cNvPicPr>
                <a:picLocks noChangeAspect="1"/>
              </p:cNvPicPr>
              <p:nvPr/>
            </p:nvPicPr>
            <p:blipFill>
              <a:blip r:embed="rId13"/>
              <a:stretch>
                <a:fillRect/>
              </a:stretch>
            </p:blipFill>
            <p:spPr>
              <a:xfrm>
                <a:off x="13661460" y="-1280333"/>
                <a:ext cx="1099299" cy="1048348"/>
              </a:xfrm>
              <a:prstGeom prst="rect">
                <a:avLst/>
              </a:prstGeom>
            </p:spPr>
          </p:pic>
          <p:pic>
            <p:nvPicPr>
              <p:cNvPr id="90" name="圖片 15">
                <a:extLst>
                  <a:ext uri="{FF2B5EF4-FFF2-40B4-BE49-F238E27FC236}">
                    <a16:creationId xmlns:a16="http://schemas.microsoft.com/office/drawing/2014/main" id="{CA2388CB-D731-414C-9A8B-62800F88FE28}"/>
                  </a:ext>
                </a:extLst>
              </p:cNvPr>
              <p:cNvPicPr>
                <a:picLocks noChangeAspect="1"/>
              </p:cNvPicPr>
              <p:nvPr/>
            </p:nvPicPr>
            <p:blipFill>
              <a:blip r:embed="rId14"/>
              <a:stretch>
                <a:fillRect/>
              </a:stretch>
            </p:blipFill>
            <p:spPr>
              <a:xfrm>
                <a:off x="12560081" y="-1347177"/>
                <a:ext cx="1127309" cy="1159166"/>
              </a:xfrm>
              <a:prstGeom prst="rect">
                <a:avLst/>
              </a:prstGeom>
            </p:spPr>
          </p:pic>
        </p:grpSp>
        <p:grpSp>
          <p:nvGrpSpPr>
            <p:cNvPr id="35" name="Group 34">
              <a:extLst>
                <a:ext uri="{FF2B5EF4-FFF2-40B4-BE49-F238E27FC236}">
                  <a16:creationId xmlns:a16="http://schemas.microsoft.com/office/drawing/2014/main" id="{5CCFFF0D-138E-47DB-BA1C-2E7F818175B4}"/>
                </a:ext>
              </a:extLst>
            </p:cNvPr>
            <p:cNvGrpSpPr/>
            <p:nvPr/>
          </p:nvGrpSpPr>
          <p:grpSpPr>
            <a:xfrm>
              <a:off x="13062164" y="2635677"/>
              <a:ext cx="3273481" cy="1186989"/>
              <a:chOff x="12585608" y="-93386"/>
              <a:chExt cx="3273481" cy="1186989"/>
            </a:xfrm>
          </p:grpSpPr>
          <p:pic>
            <p:nvPicPr>
              <p:cNvPr id="84" name="圖片 6">
                <a:extLst>
                  <a:ext uri="{FF2B5EF4-FFF2-40B4-BE49-F238E27FC236}">
                    <a16:creationId xmlns:a16="http://schemas.microsoft.com/office/drawing/2014/main" id="{611A92C5-52E2-40C7-81F4-1ED723F75720}"/>
                  </a:ext>
                </a:extLst>
              </p:cNvPr>
              <p:cNvPicPr>
                <a:picLocks/>
              </p:cNvPicPr>
              <p:nvPr/>
            </p:nvPicPr>
            <p:blipFill>
              <a:blip r:embed="rId15"/>
              <a:stretch>
                <a:fillRect/>
              </a:stretch>
            </p:blipFill>
            <p:spPr>
              <a:xfrm>
                <a:off x="12585608" y="-93386"/>
                <a:ext cx="2128382" cy="1186989"/>
              </a:xfrm>
              <a:prstGeom prst="rect">
                <a:avLst/>
              </a:prstGeom>
            </p:spPr>
          </p:pic>
          <p:pic>
            <p:nvPicPr>
              <p:cNvPr id="86" name="圖片 28">
                <a:extLst>
                  <a:ext uri="{FF2B5EF4-FFF2-40B4-BE49-F238E27FC236}">
                    <a16:creationId xmlns:a16="http://schemas.microsoft.com/office/drawing/2014/main" id="{89C5772C-CD80-424D-91E3-303EF93AAD4D}"/>
                  </a:ext>
                </a:extLst>
              </p:cNvPr>
              <p:cNvPicPr>
                <a:picLocks noChangeAspect="1"/>
              </p:cNvPicPr>
              <p:nvPr/>
            </p:nvPicPr>
            <p:blipFill>
              <a:blip r:embed="rId16"/>
              <a:stretch>
                <a:fillRect/>
              </a:stretch>
            </p:blipFill>
            <p:spPr>
              <a:xfrm>
                <a:off x="14807529" y="-72686"/>
                <a:ext cx="1051560" cy="1014549"/>
              </a:xfrm>
              <a:prstGeom prst="rect">
                <a:avLst/>
              </a:prstGeom>
            </p:spPr>
          </p:pic>
        </p:grpSp>
      </p:grpSp>
      <p:sp>
        <p:nvSpPr>
          <p:cNvPr id="99" name="Rectangle 14">
            <a:extLst>
              <a:ext uri="{FF2B5EF4-FFF2-40B4-BE49-F238E27FC236}">
                <a16:creationId xmlns:a16="http://schemas.microsoft.com/office/drawing/2014/main" id="{4C3DCFBA-FBED-4689-ABB4-13BDA17DF696}"/>
              </a:ext>
            </a:extLst>
          </p:cNvPr>
          <p:cNvSpPr/>
          <p:nvPr/>
        </p:nvSpPr>
        <p:spPr>
          <a:xfrm>
            <a:off x="10048276" y="5305817"/>
            <a:ext cx="3678620" cy="344112"/>
          </a:xfrm>
          <a:prstGeom prst="rect">
            <a:avLst/>
          </a:prstGeom>
          <a:solidFill>
            <a:srgbClr val="001D83"/>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defRPr/>
            </a:pPr>
            <a:r>
              <a:rPr lang="zh-CN" altLang="en-US" sz="1800" dirty="0">
                <a:solidFill>
                  <a:srgbClr val="FFFFFF"/>
                </a:solidFill>
                <a:latin typeface="Microsoft JhengHei Light" panose="020B0304030504040204" pitchFamily="34" charset="-120"/>
                <a:ea typeface="Microsoft JhengHei Light" panose="020B0304030504040204" pitchFamily="34" charset="-120"/>
              </a:rPr>
              <a:t>大平臺</a:t>
            </a:r>
            <a:endParaRPr lang="en-US" altLang="zh-TW" sz="1800" dirty="0">
              <a:solidFill>
                <a:srgbClr val="FFFFFF"/>
              </a:solidFill>
              <a:latin typeface="Microsoft JhengHei Light" panose="020B0304030504040204" pitchFamily="34" charset="-120"/>
              <a:ea typeface="Microsoft JhengHei Light" panose="020B0304030504040204" pitchFamily="34" charset="-120"/>
            </a:endParaRPr>
          </a:p>
        </p:txBody>
      </p:sp>
      <p:sp>
        <p:nvSpPr>
          <p:cNvPr id="100" name="Rectangle 14">
            <a:extLst>
              <a:ext uri="{FF2B5EF4-FFF2-40B4-BE49-F238E27FC236}">
                <a16:creationId xmlns:a16="http://schemas.microsoft.com/office/drawing/2014/main" id="{DD7E00F4-400C-4F60-A93E-53C2C645ED6A}"/>
              </a:ext>
            </a:extLst>
          </p:cNvPr>
          <p:cNvSpPr/>
          <p:nvPr/>
        </p:nvSpPr>
        <p:spPr>
          <a:xfrm>
            <a:off x="4496829" y="1965960"/>
            <a:ext cx="5470131" cy="441487"/>
          </a:xfrm>
          <a:prstGeom prst="rect">
            <a:avLst/>
          </a:prstGeom>
          <a:solidFill>
            <a:srgbClr val="001D83"/>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defRPr/>
            </a:pPr>
            <a:r>
              <a:rPr lang="en-US" altLang="zh-CN" sz="1800" dirty="0">
                <a:solidFill>
                  <a:srgbClr val="FFFFFF"/>
                </a:solidFill>
                <a:latin typeface="Microsoft JhengHei Light" panose="020B0304030504040204" pitchFamily="34" charset="-120"/>
                <a:ea typeface="Microsoft JhengHei Light" panose="020B0304030504040204" pitchFamily="34" charset="-120"/>
              </a:rPr>
              <a:t>Why IBM</a:t>
            </a:r>
            <a:endParaRPr lang="en-US" altLang="zh-TW" sz="1800" dirty="0">
              <a:solidFill>
                <a:srgbClr val="FFFFFF"/>
              </a:solidFill>
              <a:latin typeface="Microsoft JhengHei Light" panose="020B0304030504040204" pitchFamily="34" charset="-120"/>
              <a:ea typeface="Microsoft JhengHei Light" panose="020B0304030504040204" pitchFamily="34" charset="-120"/>
            </a:endParaRPr>
          </a:p>
        </p:txBody>
      </p:sp>
      <p:sp>
        <p:nvSpPr>
          <p:cNvPr id="103" name="Rectangle 29">
            <a:extLst>
              <a:ext uri="{FF2B5EF4-FFF2-40B4-BE49-F238E27FC236}">
                <a16:creationId xmlns:a16="http://schemas.microsoft.com/office/drawing/2014/main" id="{8F840F96-D676-4A48-9E00-A02CF79C4FF5}"/>
              </a:ext>
            </a:extLst>
          </p:cNvPr>
          <p:cNvSpPr/>
          <p:nvPr/>
        </p:nvSpPr>
        <p:spPr>
          <a:xfrm>
            <a:off x="6366019" y="2582715"/>
            <a:ext cx="1717116" cy="329184"/>
          </a:xfrm>
          <a:prstGeom prst="rect">
            <a:avLst/>
          </a:prstGeom>
          <a:solidFill>
            <a:srgbClr val="0039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105000"/>
              </a:lnSpc>
              <a:spcBef>
                <a:spcPts val="1000"/>
              </a:spcBef>
              <a:defRPr/>
            </a:pPr>
            <a:r>
              <a:rPr lang="zh-CN" altLang="en-US" sz="2000" b="1" dirty="0">
                <a:solidFill>
                  <a:schemeClr val="bg2"/>
                </a:solidFill>
                <a:latin typeface="Microsoft JhengHei Light" panose="020B0304030504040204" pitchFamily="34" charset="-120"/>
                <a:ea typeface="Microsoft JhengHei Light" panose="020B0304030504040204" pitchFamily="34" charset="-120"/>
                <a:cs typeface="IBM Plex Sans" charset="0"/>
              </a:rPr>
              <a:t>自然語言處理</a:t>
            </a:r>
            <a:endParaRPr lang="en-US" altLang="zh-TW" sz="2000" b="1" dirty="0">
              <a:solidFill>
                <a:schemeClr val="bg2"/>
              </a:solidFill>
              <a:latin typeface="Microsoft JhengHei Light" panose="020B0304030504040204" pitchFamily="34" charset="-120"/>
              <a:ea typeface="Microsoft JhengHei Light" panose="020B0304030504040204" pitchFamily="34" charset="-120"/>
              <a:cs typeface="IBM Plex Sans" charset="0"/>
            </a:endParaRPr>
          </a:p>
        </p:txBody>
      </p:sp>
      <p:sp>
        <p:nvSpPr>
          <p:cNvPr id="108" name="Rectangle 29">
            <a:extLst>
              <a:ext uri="{FF2B5EF4-FFF2-40B4-BE49-F238E27FC236}">
                <a16:creationId xmlns:a16="http://schemas.microsoft.com/office/drawing/2014/main" id="{0964FB3E-69DA-4D40-B1C0-B67460B8E235}"/>
              </a:ext>
            </a:extLst>
          </p:cNvPr>
          <p:cNvSpPr/>
          <p:nvPr/>
        </p:nvSpPr>
        <p:spPr>
          <a:xfrm>
            <a:off x="6366019" y="6235081"/>
            <a:ext cx="1717116" cy="329184"/>
          </a:xfrm>
          <a:prstGeom prst="rect">
            <a:avLst/>
          </a:prstGeom>
          <a:solidFill>
            <a:srgbClr val="0039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5000"/>
              </a:lnSpc>
              <a:spcBef>
                <a:spcPts val="1000"/>
              </a:spcBef>
            </a:pPr>
            <a:r>
              <a:rPr lang="zh-CN" altLang="en-US" sz="2000" b="1" dirty="0">
                <a:solidFill>
                  <a:schemeClr val="bg2"/>
                </a:solidFill>
                <a:latin typeface="Microsoft JhengHei Light" panose="020B0304030504040204" pitchFamily="34" charset="-120"/>
                <a:ea typeface="Microsoft JhengHei Light" panose="020B0304030504040204" pitchFamily="34" charset="-120"/>
              </a:rPr>
              <a:t>服務整合</a:t>
            </a:r>
            <a:endParaRPr lang="en-US" altLang="zh-TW" sz="2000" b="1" dirty="0">
              <a:solidFill>
                <a:schemeClr val="bg2"/>
              </a:solidFill>
              <a:latin typeface="Microsoft JhengHei Light" panose="020B0304030504040204" pitchFamily="34" charset="-120"/>
              <a:ea typeface="Microsoft JhengHei Light" panose="020B0304030504040204" pitchFamily="34" charset="-120"/>
            </a:endParaRPr>
          </a:p>
        </p:txBody>
      </p:sp>
      <p:sp>
        <p:nvSpPr>
          <p:cNvPr id="109" name="Rectangle 29">
            <a:extLst>
              <a:ext uri="{FF2B5EF4-FFF2-40B4-BE49-F238E27FC236}">
                <a16:creationId xmlns:a16="http://schemas.microsoft.com/office/drawing/2014/main" id="{A7D1B4CF-A1E8-42FF-9469-DBE05BAF1836}"/>
              </a:ext>
            </a:extLst>
          </p:cNvPr>
          <p:cNvSpPr/>
          <p:nvPr/>
        </p:nvSpPr>
        <p:spPr>
          <a:xfrm>
            <a:off x="6366019" y="4596234"/>
            <a:ext cx="1717116" cy="329184"/>
          </a:xfrm>
          <a:prstGeom prst="rect">
            <a:avLst/>
          </a:prstGeom>
          <a:solidFill>
            <a:srgbClr val="0039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5000"/>
              </a:lnSpc>
              <a:spcBef>
                <a:spcPts val="1000"/>
              </a:spcBef>
            </a:pPr>
            <a:r>
              <a:rPr lang="zh-CN" altLang="en-US" sz="2000" b="1">
                <a:solidFill>
                  <a:schemeClr val="bg2"/>
                </a:solidFill>
                <a:latin typeface="Microsoft JhengHei Light" panose="020B0304030504040204" pitchFamily="34" charset="-120"/>
                <a:ea typeface="Microsoft JhengHei Light" panose="020B0304030504040204" pitchFamily="34" charset="-120"/>
              </a:rPr>
              <a:t>行銷</a:t>
            </a:r>
            <a:r>
              <a:rPr lang="zh-CN" altLang="en-US" sz="2000" b="1" dirty="0">
                <a:solidFill>
                  <a:schemeClr val="bg2"/>
                </a:solidFill>
                <a:latin typeface="Microsoft JhengHei Light" panose="020B0304030504040204" pitchFamily="34" charset="-120"/>
                <a:ea typeface="Microsoft JhengHei Light" panose="020B0304030504040204" pitchFamily="34" charset="-120"/>
              </a:rPr>
              <a:t>部署</a:t>
            </a:r>
            <a:endParaRPr lang="en-US" altLang="zh-TW" sz="2000" b="1" dirty="0">
              <a:solidFill>
                <a:schemeClr val="bg2"/>
              </a:solidFill>
              <a:latin typeface="Microsoft JhengHei Light" panose="020B0304030504040204" pitchFamily="34" charset="-120"/>
              <a:ea typeface="Microsoft JhengHei Light" panose="020B0304030504040204" pitchFamily="34" charset="-120"/>
            </a:endParaRPr>
          </a:p>
        </p:txBody>
      </p:sp>
      <p:sp>
        <p:nvSpPr>
          <p:cNvPr id="110" name="Rectangle 52">
            <a:extLst>
              <a:ext uri="{FF2B5EF4-FFF2-40B4-BE49-F238E27FC236}">
                <a16:creationId xmlns:a16="http://schemas.microsoft.com/office/drawing/2014/main" id="{216DCFB5-F010-4631-AB6D-F95F517D646A}"/>
              </a:ext>
            </a:extLst>
          </p:cNvPr>
          <p:cNvSpPr/>
          <p:nvPr/>
        </p:nvSpPr>
        <p:spPr bwMode="auto">
          <a:xfrm>
            <a:off x="4601818" y="3779872"/>
            <a:ext cx="5303411" cy="330872"/>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3200" tIns="43200" rIns="43200" bIns="43200" numCol="1" rtlCol="0" anchor="ctr" anchorCtr="0" compatLnSpc="1">
            <a:prstTxWarp prst="textNoShape">
              <a:avLst/>
            </a:prstTxWarp>
          </a:bodyPr>
          <a:lstStyle/>
          <a:p>
            <a:pPr algn="ctr" fontAlgn="base">
              <a:lnSpc>
                <a:spcPct val="90000"/>
              </a:lnSpc>
              <a:spcBef>
                <a:spcPct val="0"/>
              </a:spcBef>
              <a:spcAft>
                <a:spcPct val="0"/>
              </a:spcAft>
            </a:pPr>
            <a:r>
              <a:rPr lang="en-US" altLang="zh-CN" sz="1800" dirty="0">
                <a:solidFill>
                  <a:schemeClr val="tx1"/>
                </a:solidFill>
                <a:latin typeface="Microsoft JhengHei Light" panose="020B0304030504040204" pitchFamily="34" charset="-120"/>
                <a:ea typeface="Microsoft JhengHei Light" panose="020B0304030504040204" pitchFamily="34" charset="-120"/>
              </a:rPr>
              <a:t>Watson tone analyzer</a:t>
            </a:r>
            <a:endParaRPr lang="en-US" sz="1800" dirty="0">
              <a:solidFill>
                <a:schemeClr val="tx1"/>
              </a:solidFill>
              <a:latin typeface="Microsoft JhengHei Light" panose="020B0304030504040204" pitchFamily="34" charset="-120"/>
              <a:ea typeface="Microsoft JhengHei Light" panose="020B0304030504040204" pitchFamily="34" charset="-120"/>
            </a:endParaRPr>
          </a:p>
        </p:txBody>
      </p:sp>
      <p:sp>
        <p:nvSpPr>
          <p:cNvPr id="111" name="Rectangle 53">
            <a:extLst>
              <a:ext uri="{FF2B5EF4-FFF2-40B4-BE49-F238E27FC236}">
                <a16:creationId xmlns:a16="http://schemas.microsoft.com/office/drawing/2014/main" id="{10FB63A4-62A5-4E0B-8EAE-60D5F419B6BC}"/>
              </a:ext>
            </a:extLst>
          </p:cNvPr>
          <p:cNvSpPr/>
          <p:nvPr/>
        </p:nvSpPr>
        <p:spPr bwMode="auto">
          <a:xfrm>
            <a:off x="4601818" y="5822153"/>
            <a:ext cx="5303411" cy="330872"/>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3200" tIns="43200" rIns="43200" bIns="43200" numCol="1" rtlCol="0" anchor="ctr" anchorCtr="0" compatLnSpc="1">
            <a:prstTxWarp prst="textNoShape">
              <a:avLst/>
            </a:prstTxWarp>
          </a:bodyPr>
          <a:lstStyle/>
          <a:p>
            <a:pPr algn="ctr" fontAlgn="base">
              <a:lnSpc>
                <a:spcPct val="90000"/>
              </a:lnSpc>
              <a:spcBef>
                <a:spcPct val="0"/>
              </a:spcBef>
              <a:spcAft>
                <a:spcPct val="0"/>
              </a:spcAft>
            </a:pPr>
            <a:r>
              <a:rPr lang="en-US" altLang="zh-CN" sz="1800" dirty="0">
                <a:solidFill>
                  <a:schemeClr val="tx1"/>
                </a:solidFill>
                <a:latin typeface="Microsoft JhengHei Light" panose="020B0304030504040204" pitchFamily="34" charset="-120"/>
                <a:ea typeface="Microsoft JhengHei Light" panose="020B0304030504040204" pitchFamily="34" charset="-120"/>
              </a:rPr>
              <a:t>Watson real time personalization</a:t>
            </a:r>
            <a:endParaRPr lang="en-US" sz="1800" dirty="0">
              <a:solidFill>
                <a:schemeClr val="tx1"/>
              </a:solidFill>
              <a:latin typeface="Microsoft JhengHei Light" panose="020B0304030504040204" pitchFamily="34" charset="-120"/>
              <a:ea typeface="Microsoft JhengHei Light" panose="020B0304030504040204" pitchFamily="34" charset="-120"/>
            </a:endParaRPr>
          </a:p>
        </p:txBody>
      </p:sp>
      <p:sp>
        <p:nvSpPr>
          <p:cNvPr id="112" name="Rectangle 52">
            <a:extLst>
              <a:ext uri="{FF2B5EF4-FFF2-40B4-BE49-F238E27FC236}">
                <a16:creationId xmlns:a16="http://schemas.microsoft.com/office/drawing/2014/main" id="{4B848126-A455-4BDF-A2D9-0E2E59213642}"/>
              </a:ext>
            </a:extLst>
          </p:cNvPr>
          <p:cNvSpPr/>
          <p:nvPr/>
        </p:nvSpPr>
        <p:spPr bwMode="auto">
          <a:xfrm>
            <a:off x="4601818" y="4179118"/>
            <a:ext cx="5303411" cy="330872"/>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3200" tIns="43200" rIns="43200" bIns="43200" numCol="1" rtlCol="0" anchor="ctr" anchorCtr="0" compatLnSpc="1">
            <a:prstTxWarp prst="textNoShape">
              <a:avLst/>
            </a:prstTxWarp>
          </a:bodyPr>
          <a:lstStyle/>
          <a:p>
            <a:pPr algn="ctr" fontAlgn="base">
              <a:lnSpc>
                <a:spcPct val="90000"/>
              </a:lnSpc>
              <a:spcBef>
                <a:spcPct val="0"/>
              </a:spcBef>
              <a:spcAft>
                <a:spcPct val="0"/>
              </a:spcAft>
            </a:pPr>
            <a:r>
              <a:rPr lang="en-US" altLang="zh-CN" sz="1800" dirty="0">
                <a:solidFill>
                  <a:schemeClr val="tx1"/>
                </a:solidFill>
                <a:latin typeface="Microsoft JhengHei Light" panose="020B0304030504040204" pitchFamily="34" charset="-120"/>
                <a:ea typeface="Microsoft JhengHei Light" panose="020B0304030504040204" pitchFamily="34" charset="-120"/>
              </a:rPr>
              <a:t>Watson speech to text/text to speech</a:t>
            </a:r>
            <a:endParaRPr lang="en-US" sz="1800" dirty="0">
              <a:solidFill>
                <a:schemeClr val="tx1"/>
              </a:solidFill>
              <a:latin typeface="Microsoft JhengHei Light" panose="020B0304030504040204" pitchFamily="34" charset="-120"/>
              <a:ea typeface="Microsoft JhengHei Light" panose="020B0304030504040204" pitchFamily="34" charset="-120"/>
            </a:endParaRPr>
          </a:p>
        </p:txBody>
      </p:sp>
      <p:grpSp>
        <p:nvGrpSpPr>
          <p:cNvPr id="39" name="Group 38">
            <a:extLst>
              <a:ext uri="{FF2B5EF4-FFF2-40B4-BE49-F238E27FC236}">
                <a16:creationId xmlns:a16="http://schemas.microsoft.com/office/drawing/2014/main" id="{F4EC5ECC-0D81-4C37-9563-827809724744}"/>
              </a:ext>
            </a:extLst>
          </p:cNvPr>
          <p:cNvGrpSpPr/>
          <p:nvPr/>
        </p:nvGrpSpPr>
        <p:grpSpPr>
          <a:xfrm>
            <a:off x="917406" y="4808762"/>
            <a:ext cx="1966302" cy="2082447"/>
            <a:chOff x="1175758" y="5360227"/>
            <a:chExt cx="1966302" cy="2082447"/>
          </a:xfrm>
        </p:grpSpPr>
        <p:grpSp>
          <p:nvGrpSpPr>
            <p:cNvPr id="72" name="Group 71">
              <a:extLst>
                <a:ext uri="{FF2B5EF4-FFF2-40B4-BE49-F238E27FC236}">
                  <a16:creationId xmlns:a16="http://schemas.microsoft.com/office/drawing/2014/main" id="{0932E40F-62AB-4C36-AACE-AEB37510CFA0}"/>
                </a:ext>
              </a:extLst>
            </p:cNvPr>
            <p:cNvGrpSpPr/>
            <p:nvPr/>
          </p:nvGrpSpPr>
          <p:grpSpPr>
            <a:xfrm>
              <a:off x="1175758" y="5360227"/>
              <a:ext cx="1966302" cy="2082447"/>
              <a:chOff x="10687616" y="510218"/>
              <a:chExt cx="1966302" cy="2082447"/>
            </a:xfrm>
          </p:grpSpPr>
          <p:sp>
            <p:nvSpPr>
              <p:cNvPr id="80" name="Rectangle 79">
                <a:extLst>
                  <a:ext uri="{FF2B5EF4-FFF2-40B4-BE49-F238E27FC236}">
                    <a16:creationId xmlns:a16="http://schemas.microsoft.com/office/drawing/2014/main" id="{CCF03C3B-D0B0-4AC7-878E-18BB2E8AA102}"/>
                  </a:ext>
                </a:extLst>
              </p:cNvPr>
              <p:cNvSpPr/>
              <p:nvPr/>
            </p:nvSpPr>
            <p:spPr>
              <a:xfrm>
                <a:off x="10687958" y="510218"/>
                <a:ext cx="1965960" cy="357380"/>
              </a:xfrm>
              <a:prstGeom prst="rect">
                <a:avLst/>
              </a:prstGeom>
              <a:solidFill>
                <a:srgbClr val="001D83"/>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2000" dirty="0">
                    <a:solidFill>
                      <a:srgbClr val="FFFFFF"/>
                    </a:solidFill>
                    <a:latin typeface="IBM Plex Sans" panose="020B0503050000000000" pitchFamily="34" charset="0"/>
                  </a:rPr>
                  <a:t>使用者</a:t>
                </a:r>
                <a:endParaRPr lang="en-US" sz="2000" dirty="0">
                  <a:solidFill>
                    <a:srgbClr val="FFFFFF"/>
                  </a:solidFill>
                  <a:latin typeface="IBM Plex Sans" panose="020B0503050000000000" pitchFamily="34" charset="0"/>
                </a:endParaRPr>
              </a:p>
            </p:txBody>
          </p:sp>
          <p:sp>
            <p:nvSpPr>
              <p:cNvPr id="81" name="Rectangle 80">
                <a:extLst>
                  <a:ext uri="{FF2B5EF4-FFF2-40B4-BE49-F238E27FC236}">
                    <a16:creationId xmlns:a16="http://schemas.microsoft.com/office/drawing/2014/main" id="{40EBF2D6-B5F5-414C-8660-2DA568C7D096}"/>
                  </a:ext>
                </a:extLst>
              </p:cNvPr>
              <p:cNvSpPr/>
              <p:nvPr/>
            </p:nvSpPr>
            <p:spPr>
              <a:xfrm>
                <a:off x="10687616" y="510218"/>
                <a:ext cx="1965960" cy="20824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dirty="0">
                  <a:latin typeface="IBM Plex Sans" panose="020B0503050000000000" pitchFamily="34" charset="0"/>
                </a:endParaRPr>
              </a:p>
            </p:txBody>
          </p:sp>
        </p:grpSp>
        <p:pic>
          <p:nvPicPr>
            <p:cNvPr id="113" name="Picture 112">
              <a:extLst>
                <a:ext uri="{FF2B5EF4-FFF2-40B4-BE49-F238E27FC236}">
                  <a16:creationId xmlns:a16="http://schemas.microsoft.com/office/drawing/2014/main" id="{2643F8D4-207D-42B4-B476-7D9B0177FB2E}"/>
                </a:ext>
              </a:extLst>
            </p:cNvPr>
            <p:cNvPicPr>
              <a:picLocks/>
            </p:cNvPicPr>
            <p:nvPr/>
          </p:nvPicPr>
          <p:blipFill>
            <a:blip r:embed="rId17"/>
            <a:stretch>
              <a:fillRect/>
            </a:stretch>
          </p:blipFill>
          <p:spPr>
            <a:xfrm>
              <a:off x="1421171" y="5901249"/>
              <a:ext cx="1463040" cy="1463040"/>
            </a:xfrm>
            <a:prstGeom prst="rect">
              <a:avLst/>
            </a:prstGeom>
          </p:spPr>
        </p:pic>
      </p:grpSp>
      <p:sp>
        <p:nvSpPr>
          <p:cNvPr id="40" name="Arrow: Left-Right 39">
            <a:extLst>
              <a:ext uri="{FF2B5EF4-FFF2-40B4-BE49-F238E27FC236}">
                <a16:creationId xmlns:a16="http://schemas.microsoft.com/office/drawing/2014/main" id="{4237352F-BDD4-4452-9C6A-B4C70F416978}"/>
              </a:ext>
            </a:extLst>
          </p:cNvPr>
          <p:cNvSpPr/>
          <p:nvPr/>
        </p:nvSpPr>
        <p:spPr>
          <a:xfrm>
            <a:off x="3324057" y="3200087"/>
            <a:ext cx="731520" cy="399376"/>
          </a:xfrm>
          <a:prstGeom prst="lef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114" name="Arrow: Left-Right 113">
            <a:extLst>
              <a:ext uri="{FF2B5EF4-FFF2-40B4-BE49-F238E27FC236}">
                <a16:creationId xmlns:a16="http://schemas.microsoft.com/office/drawing/2014/main" id="{7FBB7464-AD3A-4B96-A826-0D6F0104B7D6}"/>
              </a:ext>
            </a:extLst>
          </p:cNvPr>
          <p:cNvSpPr/>
          <p:nvPr/>
        </p:nvSpPr>
        <p:spPr>
          <a:xfrm>
            <a:off x="3315775" y="5649929"/>
            <a:ext cx="731520" cy="399376"/>
          </a:xfrm>
          <a:prstGeom prst="lef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Tree>
    <p:extLst>
      <p:ext uri="{BB962C8B-B14F-4D97-AF65-F5344CB8AC3E}">
        <p14:creationId xmlns:p14="http://schemas.microsoft.com/office/powerpoint/2010/main" val="628284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2BFDDA9D-B776-42E8-8E77-1A0687377105}"/>
              </a:ext>
            </a:extLst>
          </p:cNvPr>
          <p:cNvSpPr>
            <a:spLocks noGrp="1"/>
          </p:cNvSpPr>
          <p:nvPr>
            <p:ph type="body" sz="quarter" idx="11"/>
          </p:nvPr>
        </p:nvSpPr>
        <p:spPr/>
        <p:txBody>
          <a:bodyPr/>
          <a:lstStyle/>
          <a:p>
            <a:r>
              <a:rPr lang="en-US" altLang="zh-TW" dirty="0">
                <a:latin typeface="Microsoft JhengHei Light" panose="020B0304030504040204" pitchFamily="34" charset="-120"/>
                <a:ea typeface="Microsoft JhengHei Light" panose="020B0304030504040204" pitchFamily="34" charset="-120"/>
              </a:rPr>
              <a:t>POC</a:t>
            </a:r>
            <a:r>
              <a:rPr lang="zh-TW" altLang="en-US" dirty="0">
                <a:latin typeface="Microsoft JhengHei Light" panose="020B0304030504040204" pitchFamily="34" charset="-120"/>
                <a:ea typeface="Microsoft JhengHei Light" panose="020B0304030504040204" pitchFamily="34" charset="-120"/>
              </a:rPr>
              <a:t> </a:t>
            </a:r>
            <a:r>
              <a:rPr lang="en-US" altLang="zh-TW" dirty="0">
                <a:latin typeface="Microsoft JhengHei Light" panose="020B0304030504040204" pitchFamily="34" charset="-120"/>
                <a:ea typeface="Microsoft JhengHei Light" panose="020B0304030504040204" pitchFamily="34" charset="-120"/>
              </a:rPr>
              <a:t>Time</a:t>
            </a:r>
            <a:endParaRPr lang="zh-TW" altLang="en-US" dirty="0">
              <a:latin typeface="Microsoft JhengHei Light" panose="020B0304030504040204" pitchFamily="34" charset="-120"/>
              <a:ea typeface="Microsoft JhengHei Light" panose="020B0304030504040204" pitchFamily="34" charset="-120"/>
            </a:endParaRPr>
          </a:p>
        </p:txBody>
      </p:sp>
      <p:sp>
        <p:nvSpPr>
          <p:cNvPr id="5" name="文字版面配置區 4">
            <a:extLst>
              <a:ext uri="{FF2B5EF4-FFF2-40B4-BE49-F238E27FC236}">
                <a16:creationId xmlns:a16="http://schemas.microsoft.com/office/drawing/2014/main" id="{DFAC7143-4B18-437D-B5D0-5161E76E3C3A}"/>
              </a:ext>
            </a:extLst>
          </p:cNvPr>
          <p:cNvSpPr>
            <a:spLocks noGrp="1"/>
          </p:cNvSpPr>
          <p:nvPr>
            <p:ph type="body" sz="quarter" idx="14"/>
          </p:nvPr>
        </p:nvSpPr>
        <p:spPr/>
        <p:txBody>
          <a:bodyPr/>
          <a:lstStyle/>
          <a:p>
            <a:endParaRPr lang="zh-TW" altLang="en-US"/>
          </a:p>
        </p:txBody>
      </p:sp>
      <p:sp>
        <p:nvSpPr>
          <p:cNvPr id="101" name="Title 3">
            <a:extLst>
              <a:ext uri="{FF2B5EF4-FFF2-40B4-BE49-F238E27FC236}">
                <a16:creationId xmlns:a16="http://schemas.microsoft.com/office/drawing/2014/main" id="{CCCF884C-A805-4A93-85E8-43F121D4C6E6}"/>
              </a:ext>
            </a:extLst>
          </p:cNvPr>
          <p:cNvSpPr>
            <a:spLocks noGrp="1"/>
          </p:cNvSpPr>
          <p:nvPr>
            <p:ph type="title"/>
          </p:nvPr>
        </p:nvSpPr>
        <p:spPr/>
        <p:txBody>
          <a:bodyPr/>
          <a:lstStyle/>
          <a:p>
            <a:r>
              <a:rPr lang="en-US" b="1" dirty="0">
                <a:latin typeface="Microsoft JhengHei Light" panose="020B0304030504040204" pitchFamily="34" charset="-120"/>
                <a:ea typeface="Microsoft JhengHei Light" panose="020B0304030504040204" pitchFamily="34" charset="-120"/>
              </a:rPr>
              <a:t>DEMO</a:t>
            </a:r>
          </a:p>
        </p:txBody>
      </p:sp>
      <p:sp>
        <p:nvSpPr>
          <p:cNvPr id="46" name="矩形 38">
            <a:extLst>
              <a:ext uri="{FF2B5EF4-FFF2-40B4-BE49-F238E27FC236}">
                <a16:creationId xmlns:a16="http://schemas.microsoft.com/office/drawing/2014/main" id="{6ED74763-4E2F-4944-B3AD-12FB819F5433}"/>
              </a:ext>
            </a:extLst>
          </p:cNvPr>
          <p:cNvSpPr/>
          <p:nvPr/>
        </p:nvSpPr>
        <p:spPr>
          <a:xfrm>
            <a:off x="7219842" y="1733884"/>
            <a:ext cx="2991943" cy="369332"/>
          </a:xfrm>
          <a:prstGeom prst="rect">
            <a:avLst/>
          </a:prstGeom>
        </p:spPr>
        <p:txBody>
          <a:bodyPr wrap="square">
            <a:spAutoFit/>
          </a:bodyPr>
          <a:lstStyle/>
          <a:p>
            <a:pPr algn="ctr"/>
            <a:r>
              <a:rPr lang="zh-CN" altLang="en-US" sz="1800" dirty="0">
                <a:solidFill>
                  <a:schemeClr val="bg2"/>
                </a:solidFill>
                <a:latin typeface="Microsoft JhengHei Light" panose="020B0304030504040204" pitchFamily="34" charset="-120"/>
                <a:ea typeface="Microsoft JhengHei Light" panose="020B0304030504040204" pitchFamily="34" charset="-120"/>
              </a:rPr>
              <a:t>階段</a:t>
            </a:r>
            <a:r>
              <a:rPr lang="en-US" altLang="zh-CN" sz="1800" dirty="0">
                <a:solidFill>
                  <a:schemeClr val="bg2"/>
                </a:solidFill>
                <a:latin typeface="Microsoft JhengHei Light" panose="020B0304030504040204" pitchFamily="34" charset="-120"/>
                <a:ea typeface="Microsoft JhengHei Light" panose="020B0304030504040204" pitchFamily="34" charset="-120"/>
              </a:rPr>
              <a:t>2 – </a:t>
            </a:r>
            <a:r>
              <a:rPr lang="zh-CN" altLang="en-US" sz="1800" dirty="0">
                <a:solidFill>
                  <a:schemeClr val="bg2"/>
                </a:solidFill>
                <a:latin typeface="Microsoft JhengHei Light" panose="020B0304030504040204" pitchFamily="34" charset="-120"/>
                <a:ea typeface="Microsoft JhengHei Light" panose="020B0304030504040204" pitchFamily="34" charset="-120"/>
              </a:rPr>
              <a:t>音箱更聰明</a:t>
            </a:r>
            <a:endParaRPr lang="en-US" altLang="zh-TW" sz="1800" dirty="0">
              <a:solidFill>
                <a:schemeClr val="bg2"/>
              </a:solidFill>
              <a:latin typeface="Microsoft JhengHei Light" panose="020B0304030504040204" pitchFamily="34" charset="-120"/>
              <a:ea typeface="Microsoft JhengHei Light" panose="020B0304030504040204" pitchFamily="34" charset="-120"/>
            </a:endParaRPr>
          </a:p>
        </p:txBody>
      </p:sp>
      <p:sp>
        <p:nvSpPr>
          <p:cNvPr id="31" name="Rectangle 14">
            <a:extLst>
              <a:ext uri="{FF2B5EF4-FFF2-40B4-BE49-F238E27FC236}">
                <a16:creationId xmlns:a16="http://schemas.microsoft.com/office/drawing/2014/main" id="{350A9FFB-6EF6-4ABB-AD1D-F586A6E7CD4A}"/>
              </a:ext>
            </a:extLst>
          </p:cNvPr>
          <p:cNvSpPr/>
          <p:nvPr/>
        </p:nvSpPr>
        <p:spPr>
          <a:xfrm>
            <a:off x="11031837" y="2871782"/>
            <a:ext cx="3001779" cy="691310"/>
          </a:xfrm>
          <a:prstGeom prst="rect">
            <a:avLst/>
          </a:prstGeom>
          <a:solidFill>
            <a:srgbClr val="0039B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32" name="Rectangle 14">
            <a:extLst>
              <a:ext uri="{FF2B5EF4-FFF2-40B4-BE49-F238E27FC236}">
                <a16:creationId xmlns:a16="http://schemas.microsoft.com/office/drawing/2014/main" id="{F80F06AB-6CDD-477A-B213-727B22F24736}"/>
              </a:ext>
            </a:extLst>
          </p:cNvPr>
          <p:cNvSpPr/>
          <p:nvPr/>
        </p:nvSpPr>
        <p:spPr>
          <a:xfrm>
            <a:off x="11031837" y="3566526"/>
            <a:ext cx="3008227" cy="2514234"/>
          </a:xfrm>
          <a:prstGeom prst="rect">
            <a:avLst/>
          </a:prstGeom>
          <a:solidFill>
            <a:schemeClr val="accent2">
              <a:lumMod val="20000"/>
              <a:lumOff val="80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endParaRPr lang="en-US" sz="2000" dirty="0">
              <a:solidFill>
                <a:srgbClr val="051243"/>
              </a:solidFill>
              <a:latin typeface="Microsoft JhengHei Light" panose="020B0304030504040204" pitchFamily="34" charset="-120"/>
              <a:ea typeface="Microsoft JhengHei Light" panose="020B0304030504040204" pitchFamily="34" charset="-120"/>
            </a:endParaRPr>
          </a:p>
        </p:txBody>
      </p:sp>
      <p:sp>
        <p:nvSpPr>
          <p:cNvPr id="33" name="矩形 32">
            <a:extLst>
              <a:ext uri="{FF2B5EF4-FFF2-40B4-BE49-F238E27FC236}">
                <a16:creationId xmlns:a16="http://schemas.microsoft.com/office/drawing/2014/main" id="{C992A7DC-60E2-477F-87FB-B9CE7CC4BFD2}"/>
              </a:ext>
            </a:extLst>
          </p:cNvPr>
          <p:cNvSpPr/>
          <p:nvPr/>
        </p:nvSpPr>
        <p:spPr>
          <a:xfrm>
            <a:off x="11012610" y="3047414"/>
            <a:ext cx="2993825" cy="36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dirty="0">
                <a:solidFill>
                  <a:schemeClr val="bg2"/>
                </a:solidFill>
                <a:latin typeface="Microsoft JhengHei" panose="020B0604030504040204" pitchFamily="34" charset="-120"/>
                <a:ea typeface="Microsoft JhengHei" panose="020B0604030504040204" pitchFamily="34" charset="-120"/>
              </a:rPr>
              <a:t>階段</a:t>
            </a:r>
            <a:r>
              <a:rPr kumimoji="1" lang="en-US" altLang="zh-CN" sz="2000" b="1" dirty="0">
                <a:solidFill>
                  <a:schemeClr val="bg2"/>
                </a:solidFill>
                <a:latin typeface="Microsoft JhengHei" panose="020B0604030504040204" pitchFamily="34" charset="-120"/>
                <a:ea typeface="Microsoft JhengHei" panose="020B0604030504040204" pitchFamily="34" charset="-120"/>
              </a:rPr>
              <a:t>3–</a:t>
            </a:r>
            <a:r>
              <a:rPr kumimoji="1" lang="zh-CN" altLang="en-US" sz="2000" b="1" dirty="0">
                <a:solidFill>
                  <a:schemeClr val="bg2"/>
                </a:solidFill>
                <a:latin typeface="Microsoft JhengHei" panose="020B0604030504040204" pitchFamily="34" charset="-120"/>
                <a:ea typeface="Microsoft JhengHei" panose="020B0604030504040204" pitchFamily="34" charset="-120"/>
              </a:rPr>
              <a:t>結合智慧電視</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p:txBody>
      </p:sp>
      <p:sp>
        <p:nvSpPr>
          <p:cNvPr id="34" name="文字方塊 35">
            <a:extLst>
              <a:ext uri="{FF2B5EF4-FFF2-40B4-BE49-F238E27FC236}">
                <a16:creationId xmlns:a16="http://schemas.microsoft.com/office/drawing/2014/main" id="{DC8EBE34-6526-4991-AA11-16C5423EC574}"/>
              </a:ext>
            </a:extLst>
          </p:cNvPr>
          <p:cNvSpPr txBox="1"/>
          <p:nvPr/>
        </p:nvSpPr>
        <p:spPr>
          <a:xfrm>
            <a:off x="11068010" y="3714997"/>
            <a:ext cx="2935880" cy="2004614"/>
          </a:xfrm>
          <a:prstGeom prst="rect">
            <a:avLst/>
          </a:prstGeom>
        </p:spPr>
        <p:txBody>
          <a:bodyPr wrap="square" lIns="91440" tIns="45720" rIns="91440" bIns="45720" rtlCol="0">
            <a:noAutofit/>
          </a:bodyPr>
          <a:lstStyle/>
          <a:p>
            <a:pPr marL="342900" indent="-342900">
              <a:lnSpc>
                <a:spcPct val="105000"/>
              </a:lnSpc>
              <a:spcBef>
                <a:spcPts val="1000"/>
              </a:spcBef>
              <a:buFont typeface="Arial" panose="020B0604020202020204" pitchFamily="34" charset="0"/>
              <a:buChar char="•"/>
              <a:defRPr/>
            </a:pPr>
            <a:r>
              <a:rPr lang="zh-TW"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螢幕</a:t>
            </a: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作為音箱購物顯示器</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對電視上出現之商品以圖搜圖</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例：韓劇女主角</a:t>
            </a:r>
            <a:r>
              <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rPr>
              <a:t>Gucci</a:t>
            </a: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包</a:t>
            </a:r>
            <a:endParaRPr kumimoji="0" lang="en-US" altLang="zh-TW" sz="1800" b="0" i="0" u="none" strike="noStrike" kern="1200" cap="none" spc="0" normalizeH="0" baseline="0" noProof="0" dirty="0">
              <a:ln>
                <a:noFill/>
              </a:ln>
              <a:solidFill>
                <a:srgbClr val="000000"/>
              </a:solidFill>
              <a:effectLst/>
              <a:uLnTx/>
              <a:uFillTx/>
              <a:latin typeface="Microsoft JhengHei Light" panose="020B0304030504040204" pitchFamily="34" charset="-120"/>
              <a:ea typeface="Microsoft JhengHei Light" panose="020B0304030504040204" pitchFamily="34" charset="-120"/>
              <a:cs typeface="IBM Plex Sans" charset="0"/>
            </a:endParaRPr>
          </a:p>
        </p:txBody>
      </p:sp>
      <p:sp>
        <p:nvSpPr>
          <p:cNvPr id="36" name="箭號: 五邊形 35">
            <a:extLst>
              <a:ext uri="{FF2B5EF4-FFF2-40B4-BE49-F238E27FC236}">
                <a16:creationId xmlns:a16="http://schemas.microsoft.com/office/drawing/2014/main" id="{1FDC9FF9-56CC-46A3-9C7B-A59A10026978}"/>
              </a:ext>
            </a:extLst>
          </p:cNvPr>
          <p:cNvSpPr/>
          <p:nvPr/>
        </p:nvSpPr>
        <p:spPr>
          <a:xfrm>
            <a:off x="6487247" y="3761507"/>
            <a:ext cx="383342" cy="1455785"/>
          </a:xfrm>
          <a:prstGeom prst="homePlate">
            <a:avLst>
              <a:gd name="adj" fmla="val 100000"/>
            </a:avLst>
          </a:prstGeom>
          <a:solidFill>
            <a:srgbClr val="0039B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sz="2000" dirty="0">
              <a:latin typeface="Microsoft JhengHei Light" panose="020B0304030504040204" pitchFamily="34" charset="-120"/>
              <a:ea typeface="Microsoft JhengHei Light" panose="020B0304030504040204" pitchFamily="34" charset="-120"/>
            </a:endParaRPr>
          </a:p>
        </p:txBody>
      </p:sp>
      <p:grpSp>
        <p:nvGrpSpPr>
          <p:cNvPr id="40" name="Group 71">
            <a:extLst>
              <a:ext uri="{FF2B5EF4-FFF2-40B4-BE49-F238E27FC236}">
                <a16:creationId xmlns:a16="http://schemas.microsoft.com/office/drawing/2014/main" id="{186A2980-E593-4CAD-BC62-552866E4D26C}"/>
              </a:ext>
            </a:extLst>
          </p:cNvPr>
          <p:cNvGrpSpPr/>
          <p:nvPr/>
        </p:nvGrpSpPr>
        <p:grpSpPr>
          <a:xfrm>
            <a:off x="457200" y="2921146"/>
            <a:ext cx="2508989" cy="3147554"/>
            <a:chOff x="457200" y="3674889"/>
            <a:chExt cx="2508989" cy="3147554"/>
          </a:xfrm>
          <a:solidFill>
            <a:srgbClr val="0039BE"/>
          </a:solidFill>
        </p:grpSpPr>
        <p:sp>
          <p:nvSpPr>
            <p:cNvPr id="41" name="Rectangle 72">
              <a:extLst>
                <a:ext uri="{FF2B5EF4-FFF2-40B4-BE49-F238E27FC236}">
                  <a16:creationId xmlns:a16="http://schemas.microsoft.com/office/drawing/2014/main" id="{656B4A0D-5862-4C39-86E7-FA6640983C93}"/>
                </a:ext>
              </a:extLst>
            </p:cNvPr>
            <p:cNvSpPr/>
            <p:nvPr/>
          </p:nvSpPr>
          <p:spPr>
            <a:xfrm>
              <a:off x="457200" y="3674889"/>
              <a:ext cx="2508989" cy="3147554"/>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42" name="矩形 25">
              <a:extLst>
                <a:ext uri="{FF2B5EF4-FFF2-40B4-BE49-F238E27FC236}">
                  <a16:creationId xmlns:a16="http://schemas.microsoft.com/office/drawing/2014/main" id="{19CEA448-8C67-4A89-BD9C-E74C304317BD}"/>
                </a:ext>
              </a:extLst>
            </p:cNvPr>
            <p:cNvSpPr/>
            <p:nvPr/>
          </p:nvSpPr>
          <p:spPr>
            <a:xfrm>
              <a:off x="585426" y="4600476"/>
              <a:ext cx="2252540" cy="1296381"/>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dirty="0">
                  <a:solidFill>
                    <a:schemeClr val="bg2"/>
                  </a:solidFill>
                  <a:latin typeface="Microsoft JhengHei" panose="020B0604030504040204" pitchFamily="34" charset="-120"/>
                  <a:ea typeface="Microsoft JhengHei" panose="020B0604030504040204" pitchFamily="34" charset="-120"/>
                </a:rPr>
                <a:t>語音 </a:t>
              </a:r>
              <a:r>
                <a:rPr kumimoji="1" lang="en-US" altLang="zh-CN" sz="2000" b="1" dirty="0">
                  <a:solidFill>
                    <a:schemeClr val="bg2"/>
                  </a:solidFill>
                  <a:latin typeface="Microsoft JhengHei" panose="020B0604030504040204" pitchFamily="34" charset="-120"/>
                  <a:ea typeface="Microsoft JhengHei" panose="020B0604030504040204" pitchFamily="34" charset="-120"/>
                </a:rPr>
                <a:t>MOMO </a:t>
              </a:r>
              <a:r>
                <a:rPr kumimoji="1" lang="zh-CN" altLang="en-US" sz="2000" b="1" dirty="0">
                  <a:solidFill>
                    <a:schemeClr val="bg2"/>
                  </a:solidFill>
                  <a:latin typeface="Microsoft JhengHei" panose="020B0604030504040204" pitchFamily="34" charset="-120"/>
                  <a:ea typeface="Microsoft JhengHei" panose="020B0604030504040204" pitchFamily="34" charset="-120"/>
                </a:rPr>
                <a:t>購物</a:t>
              </a:r>
              <a:endParaRPr kumimoji="1" lang="en-US" altLang="zh-CN" sz="2000" b="1" dirty="0">
                <a:solidFill>
                  <a:schemeClr val="bg2"/>
                </a:solidFill>
                <a:latin typeface="Microsoft JhengHei" panose="020B0604030504040204" pitchFamily="34" charset="-120"/>
                <a:ea typeface="Microsoft JhengHei" panose="020B0604030504040204" pitchFamily="34" charset="-120"/>
              </a:endParaRPr>
            </a:p>
            <a:p>
              <a:pPr algn="ctr"/>
              <a:r>
                <a:rPr kumimoji="1" lang="en-US" altLang="zh-TW" sz="2000" b="1" dirty="0">
                  <a:solidFill>
                    <a:schemeClr val="bg2"/>
                  </a:solidFill>
                  <a:latin typeface="Microsoft JhengHei" panose="020B0604030504040204" pitchFamily="34" charset="-120"/>
                  <a:ea typeface="Microsoft JhengHei" panose="020B0604030504040204" pitchFamily="34" charset="-120"/>
                </a:rPr>
                <a:t>3 </a:t>
              </a:r>
              <a:r>
                <a:rPr kumimoji="1" lang="zh-TW" altLang="en-US" sz="2000" b="1" dirty="0">
                  <a:solidFill>
                    <a:schemeClr val="bg2"/>
                  </a:solidFill>
                  <a:latin typeface="Microsoft JhengHei" panose="020B0604030504040204" pitchFamily="34" charset="-120"/>
                  <a:ea typeface="Microsoft JhengHei" panose="020B0604030504040204" pitchFamily="34" charset="-120"/>
                </a:rPr>
                <a:t>階段</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a:p>
              <a:pPr algn="ctr"/>
              <a:r>
                <a:rPr kumimoji="1" lang="zh-TW" altLang="en-US" sz="2000" b="1" dirty="0">
                  <a:solidFill>
                    <a:schemeClr val="bg2"/>
                  </a:solidFill>
                  <a:latin typeface="Microsoft JhengHei" panose="020B0604030504040204" pitchFamily="34" charset="-120"/>
                  <a:ea typeface="Microsoft JhengHei" panose="020B0604030504040204" pitchFamily="34" charset="-120"/>
                </a:rPr>
                <a:t>解決方案藍圖</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p:txBody>
        </p:sp>
      </p:grpSp>
      <p:sp>
        <p:nvSpPr>
          <p:cNvPr id="43" name="Rectangle 14">
            <a:extLst>
              <a:ext uri="{FF2B5EF4-FFF2-40B4-BE49-F238E27FC236}">
                <a16:creationId xmlns:a16="http://schemas.microsoft.com/office/drawing/2014/main" id="{9F1AB207-94BD-4AA2-BCAA-F96D5BD48C0B}"/>
              </a:ext>
            </a:extLst>
          </p:cNvPr>
          <p:cNvSpPr/>
          <p:nvPr/>
        </p:nvSpPr>
        <p:spPr>
          <a:xfrm>
            <a:off x="3183896" y="3553214"/>
            <a:ext cx="3003478" cy="2527546"/>
          </a:xfrm>
          <a:prstGeom prst="rect">
            <a:avLst/>
          </a:prstGeom>
          <a:solidFill>
            <a:schemeClr val="accent2">
              <a:lumMod val="20000"/>
              <a:lumOff val="80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defRPr/>
            </a:pPr>
            <a:endParaRPr lang="en-US" sz="2000" dirty="0">
              <a:solidFill>
                <a:srgbClr val="051243"/>
              </a:solidFill>
              <a:latin typeface="Microsoft JhengHei Light" panose="020B0304030504040204" pitchFamily="34" charset="-120"/>
              <a:ea typeface="Microsoft JhengHei Light" panose="020B0304030504040204" pitchFamily="34" charset="-120"/>
            </a:endParaRPr>
          </a:p>
        </p:txBody>
      </p:sp>
      <p:sp>
        <p:nvSpPr>
          <p:cNvPr id="44" name="文字方塊 35">
            <a:extLst>
              <a:ext uri="{FF2B5EF4-FFF2-40B4-BE49-F238E27FC236}">
                <a16:creationId xmlns:a16="http://schemas.microsoft.com/office/drawing/2014/main" id="{43B0D1CC-70B6-4C72-A617-70EBC06C5F88}"/>
              </a:ext>
            </a:extLst>
          </p:cNvPr>
          <p:cNvSpPr txBox="1"/>
          <p:nvPr/>
        </p:nvSpPr>
        <p:spPr>
          <a:xfrm>
            <a:off x="3217695" y="3702937"/>
            <a:ext cx="2935880" cy="2004614"/>
          </a:xfrm>
          <a:prstGeom prst="rect">
            <a:avLst/>
          </a:prstGeom>
          <a:ln>
            <a:noFill/>
          </a:ln>
        </p:spPr>
        <p:txBody>
          <a:bodyPr wrap="square" lIns="91440" tIns="45720" rIns="91440" bIns="45720" rtlCol="0">
            <a:noAutofit/>
          </a:bodyPr>
          <a:lstStyle/>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快速的重複性購買</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鎖定需定期購買之消耗式用品</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購物提醒與訂單維護</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例：衛生紙</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a:lnSpc>
                <a:spcPct val="105000"/>
              </a:lnSpc>
              <a:spcBef>
                <a:spcPts val="1000"/>
              </a:spcBef>
              <a:defRPr/>
            </a:pPr>
            <a:endParaRPr lang="en-US" altLang="zh-TW" sz="20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marR="0" lvl="0" indent="-342900" algn="l" defTabSz="914400" rtl="0" eaLnBrk="1" fontAlgn="auto" latinLnBrk="0" hangingPunct="1">
              <a:lnSpc>
                <a:spcPct val="105000"/>
              </a:lnSpc>
              <a:spcBef>
                <a:spcPts val="1000"/>
              </a:spcBef>
              <a:spcAft>
                <a:spcPts val="0"/>
              </a:spcAft>
              <a:buClrTx/>
              <a:buSzTx/>
              <a:buFont typeface="Arial" panose="020B0604020202020204" pitchFamily="34" charset="0"/>
              <a:buChar char="•"/>
              <a:tabLst/>
              <a:defRPr/>
            </a:pPr>
            <a:endParaRPr kumimoji="0" lang="en-US" altLang="zh-TW" sz="2000" b="0" i="0" u="none" strike="noStrike" kern="1200" cap="none" spc="0" normalizeH="0" baseline="0" noProof="0" dirty="0">
              <a:ln>
                <a:noFill/>
              </a:ln>
              <a:solidFill>
                <a:srgbClr val="000000"/>
              </a:solidFill>
              <a:effectLst/>
              <a:uLnTx/>
              <a:uFillTx/>
              <a:latin typeface="Microsoft JhengHei Light" panose="020B0304030504040204" pitchFamily="34" charset="-120"/>
              <a:ea typeface="Microsoft JhengHei Light" panose="020B0304030504040204" pitchFamily="34" charset="-120"/>
              <a:cs typeface="IBM Plex Sans" charset="0"/>
            </a:endParaRPr>
          </a:p>
        </p:txBody>
      </p:sp>
      <p:grpSp>
        <p:nvGrpSpPr>
          <p:cNvPr id="45" name="Group 77">
            <a:extLst>
              <a:ext uri="{FF2B5EF4-FFF2-40B4-BE49-F238E27FC236}">
                <a16:creationId xmlns:a16="http://schemas.microsoft.com/office/drawing/2014/main" id="{868C514B-CB7F-4F7D-B303-DE3687F2B4EE}"/>
              </a:ext>
            </a:extLst>
          </p:cNvPr>
          <p:cNvGrpSpPr/>
          <p:nvPr/>
        </p:nvGrpSpPr>
        <p:grpSpPr>
          <a:xfrm>
            <a:off x="3181686" y="2913876"/>
            <a:ext cx="3001779" cy="652650"/>
            <a:chOff x="3181686" y="3667619"/>
            <a:chExt cx="3001779" cy="691310"/>
          </a:xfrm>
          <a:solidFill>
            <a:srgbClr val="0039BE"/>
          </a:solidFill>
        </p:grpSpPr>
        <p:sp>
          <p:nvSpPr>
            <p:cNvPr id="47" name="Rectangle 14">
              <a:extLst>
                <a:ext uri="{FF2B5EF4-FFF2-40B4-BE49-F238E27FC236}">
                  <a16:creationId xmlns:a16="http://schemas.microsoft.com/office/drawing/2014/main" id="{BC25376F-182F-4CC8-9578-DC4C40E501CF}"/>
                </a:ext>
              </a:extLst>
            </p:cNvPr>
            <p:cNvSpPr/>
            <p:nvPr/>
          </p:nvSpPr>
          <p:spPr>
            <a:xfrm>
              <a:off x="3181686" y="3667619"/>
              <a:ext cx="3001779" cy="691310"/>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48" name="矩形 37">
              <a:extLst>
                <a:ext uri="{FF2B5EF4-FFF2-40B4-BE49-F238E27FC236}">
                  <a16:creationId xmlns:a16="http://schemas.microsoft.com/office/drawing/2014/main" id="{0ED0ABDC-1B25-4203-8E58-51934897B618}"/>
                </a:ext>
              </a:extLst>
            </p:cNvPr>
            <p:cNvSpPr/>
            <p:nvPr/>
          </p:nvSpPr>
          <p:spPr>
            <a:xfrm>
              <a:off x="3211266" y="3828608"/>
              <a:ext cx="2942618" cy="369332"/>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dirty="0">
                  <a:solidFill>
                    <a:schemeClr val="bg2"/>
                  </a:solidFill>
                  <a:latin typeface="Microsoft JhengHei" panose="020B0604030504040204" pitchFamily="34" charset="-120"/>
                  <a:ea typeface="Microsoft JhengHei" panose="020B0604030504040204" pitchFamily="34" charset="-120"/>
                </a:rPr>
                <a:t>階段</a:t>
              </a:r>
              <a:r>
                <a:rPr kumimoji="1" lang="en-US" altLang="zh-CN" sz="2000" b="1" dirty="0">
                  <a:solidFill>
                    <a:schemeClr val="bg2"/>
                  </a:solidFill>
                  <a:latin typeface="Microsoft JhengHei" panose="020B0604030504040204" pitchFamily="34" charset="-120"/>
                  <a:ea typeface="Microsoft JhengHei" panose="020B0604030504040204" pitchFamily="34" charset="-120"/>
                </a:rPr>
                <a:t>1 – </a:t>
              </a:r>
              <a:r>
                <a:rPr kumimoji="1" lang="zh-CN" altLang="en-US" sz="2000" b="1" dirty="0">
                  <a:solidFill>
                    <a:schemeClr val="bg2"/>
                  </a:solidFill>
                  <a:latin typeface="Microsoft JhengHei" panose="020B0604030504040204" pitchFamily="34" charset="-120"/>
                  <a:ea typeface="Microsoft JhengHei" panose="020B0604030504040204" pitchFamily="34" charset="-120"/>
                </a:rPr>
                <a:t>週期式購物</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p:txBody>
        </p:sp>
      </p:grpSp>
      <p:sp>
        <p:nvSpPr>
          <p:cNvPr id="53" name="箭號: 五邊形 40">
            <a:extLst>
              <a:ext uri="{FF2B5EF4-FFF2-40B4-BE49-F238E27FC236}">
                <a16:creationId xmlns:a16="http://schemas.microsoft.com/office/drawing/2014/main" id="{667FD9F9-9993-471F-9FE1-9EC88FDD6803}"/>
              </a:ext>
            </a:extLst>
          </p:cNvPr>
          <p:cNvSpPr/>
          <p:nvPr/>
        </p:nvSpPr>
        <p:spPr>
          <a:xfrm>
            <a:off x="10418197" y="3761507"/>
            <a:ext cx="383342" cy="1455785"/>
          </a:xfrm>
          <a:prstGeom prst="homePlate">
            <a:avLst>
              <a:gd name="adj" fmla="val 100000"/>
            </a:avLst>
          </a:prstGeom>
          <a:solidFill>
            <a:srgbClr val="0039B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sz="2000" dirty="0">
              <a:latin typeface="Microsoft JhengHei Light" panose="020B0304030504040204" pitchFamily="34" charset="-120"/>
              <a:ea typeface="Microsoft JhengHei Light" panose="020B0304030504040204" pitchFamily="34" charset="-120"/>
            </a:endParaRPr>
          </a:p>
        </p:txBody>
      </p:sp>
      <p:sp>
        <p:nvSpPr>
          <p:cNvPr id="60" name="Rectangle 3">
            <a:extLst>
              <a:ext uri="{FF2B5EF4-FFF2-40B4-BE49-F238E27FC236}">
                <a16:creationId xmlns:a16="http://schemas.microsoft.com/office/drawing/2014/main" id="{4968A88D-239C-4751-8334-C3C94682AAA6}"/>
              </a:ext>
            </a:extLst>
          </p:cNvPr>
          <p:cNvSpPr/>
          <p:nvPr/>
        </p:nvSpPr>
        <p:spPr>
          <a:xfrm>
            <a:off x="0" y="1508376"/>
            <a:ext cx="14630400" cy="6721224"/>
          </a:xfrm>
          <a:prstGeom prst="rect">
            <a:avLst/>
          </a:prstGeom>
          <a:solidFill>
            <a:schemeClr val="bg2">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35" name="Rectangle 14">
            <a:extLst>
              <a:ext uri="{FF2B5EF4-FFF2-40B4-BE49-F238E27FC236}">
                <a16:creationId xmlns:a16="http://schemas.microsoft.com/office/drawing/2014/main" id="{A45D08C2-5ED6-459D-BC1B-4D80C4B89590}"/>
              </a:ext>
            </a:extLst>
          </p:cNvPr>
          <p:cNvSpPr/>
          <p:nvPr/>
        </p:nvSpPr>
        <p:spPr>
          <a:xfrm>
            <a:off x="7128191" y="2875216"/>
            <a:ext cx="3001779" cy="691310"/>
          </a:xfrm>
          <a:prstGeom prst="rect">
            <a:avLst/>
          </a:prstGeom>
          <a:solidFill>
            <a:srgbClr val="0039B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37" name="Rectangle 14">
            <a:extLst>
              <a:ext uri="{FF2B5EF4-FFF2-40B4-BE49-F238E27FC236}">
                <a16:creationId xmlns:a16="http://schemas.microsoft.com/office/drawing/2014/main" id="{43418D32-5FD4-46AA-85FF-43138A39F6BB}"/>
              </a:ext>
            </a:extLst>
          </p:cNvPr>
          <p:cNvSpPr/>
          <p:nvPr/>
        </p:nvSpPr>
        <p:spPr>
          <a:xfrm>
            <a:off x="7123416" y="3563092"/>
            <a:ext cx="2991943" cy="2502174"/>
          </a:xfrm>
          <a:prstGeom prst="rect">
            <a:avLst/>
          </a:prstGeom>
          <a:solidFill>
            <a:schemeClr val="accent2">
              <a:lumMod val="20000"/>
              <a:lumOff val="80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endParaRPr lang="en-US" sz="2000" dirty="0">
              <a:solidFill>
                <a:srgbClr val="051243"/>
              </a:solidFill>
              <a:latin typeface="Microsoft JhengHei Light" panose="020B0304030504040204" pitchFamily="34" charset="-120"/>
              <a:ea typeface="Microsoft JhengHei Light" panose="020B0304030504040204" pitchFamily="34" charset="-120"/>
            </a:endParaRPr>
          </a:p>
        </p:txBody>
      </p:sp>
      <p:sp>
        <p:nvSpPr>
          <p:cNvPr id="38" name="矩形 38">
            <a:extLst>
              <a:ext uri="{FF2B5EF4-FFF2-40B4-BE49-F238E27FC236}">
                <a16:creationId xmlns:a16="http://schemas.microsoft.com/office/drawing/2014/main" id="{C13BF896-2634-4E8B-A3EA-388CA4D3418A}"/>
              </a:ext>
            </a:extLst>
          </p:cNvPr>
          <p:cNvSpPr/>
          <p:nvPr/>
        </p:nvSpPr>
        <p:spPr>
          <a:xfrm>
            <a:off x="7128402" y="3047414"/>
            <a:ext cx="2991943" cy="40011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dirty="0">
                <a:solidFill>
                  <a:schemeClr val="bg2"/>
                </a:solidFill>
                <a:latin typeface="Microsoft JhengHei" panose="020B0604030504040204" pitchFamily="34" charset="-120"/>
                <a:ea typeface="Microsoft JhengHei" panose="020B0604030504040204" pitchFamily="34" charset="-120"/>
              </a:rPr>
              <a:t>階段</a:t>
            </a:r>
            <a:r>
              <a:rPr kumimoji="1" lang="en-US" altLang="zh-CN" sz="2000" b="1" dirty="0">
                <a:solidFill>
                  <a:schemeClr val="bg2"/>
                </a:solidFill>
                <a:latin typeface="Microsoft JhengHei" panose="020B0604030504040204" pitchFamily="34" charset="-120"/>
                <a:ea typeface="Microsoft JhengHei" panose="020B0604030504040204" pitchFamily="34" charset="-120"/>
              </a:rPr>
              <a:t>2 – </a:t>
            </a:r>
            <a:r>
              <a:rPr kumimoji="1" lang="zh-CN" altLang="en-US" sz="2000" b="1" dirty="0">
                <a:solidFill>
                  <a:schemeClr val="bg2"/>
                </a:solidFill>
                <a:latin typeface="Microsoft JhengHei" panose="020B0604030504040204" pitchFamily="34" charset="-120"/>
                <a:ea typeface="Microsoft JhengHei" panose="020B0604030504040204" pitchFamily="34" charset="-120"/>
              </a:rPr>
              <a:t>音箱更聰明</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p:txBody>
      </p:sp>
      <p:sp>
        <p:nvSpPr>
          <p:cNvPr id="39" name="文字方塊 35">
            <a:extLst>
              <a:ext uri="{FF2B5EF4-FFF2-40B4-BE49-F238E27FC236}">
                <a16:creationId xmlns:a16="http://schemas.microsoft.com/office/drawing/2014/main" id="{5E2DE51A-77D5-46E1-8DCE-540E51BD2B9F}"/>
              </a:ext>
            </a:extLst>
          </p:cNvPr>
          <p:cNvSpPr txBox="1"/>
          <p:nvPr/>
        </p:nvSpPr>
        <p:spPr>
          <a:xfrm>
            <a:off x="7156433" y="3714997"/>
            <a:ext cx="2935880" cy="2004614"/>
          </a:xfrm>
          <a:prstGeom prst="rect">
            <a:avLst/>
          </a:prstGeom>
        </p:spPr>
        <p:txBody>
          <a:bodyPr wrap="square" lIns="91440" tIns="45720" rIns="91440" bIns="45720" rtlCol="0">
            <a:noAutofit/>
          </a:bodyPr>
          <a:lstStyle/>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透過互動實時推薦</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鎖定曾搜尋之商品</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主動行銷：折價券發放、精準推播</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例：美白精華液</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endParaRPr kumimoji="0" lang="en-US" altLang="zh-TW" sz="1800" b="0" i="0" u="none" strike="noStrike" kern="1200" cap="none" spc="0" normalizeH="0" baseline="0" noProof="0" dirty="0">
              <a:ln>
                <a:noFill/>
              </a:ln>
              <a:solidFill>
                <a:srgbClr val="000000"/>
              </a:solidFill>
              <a:effectLst/>
              <a:uLnTx/>
              <a:uFillTx/>
              <a:latin typeface="Microsoft JhengHei Light" panose="020B0304030504040204" pitchFamily="34" charset="-120"/>
              <a:ea typeface="Microsoft JhengHei Light" panose="020B0304030504040204" pitchFamily="34" charset="-120"/>
              <a:cs typeface="IBM Plex Sans" charset="0"/>
            </a:endParaRPr>
          </a:p>
        </p:txBody>
      </p:sp>
    </p:spTree>
    <p:extLst>
      <p:ext uri="{BB962C8B-B14F-4D97-AF65-F5344CB8AC3E}">
        <p14:creationId xmlns:p14="http://schemas.microsoft.com/office/powerpoint/2010/main" val="790179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2" descr="「chrome」的圖片搜尋結果">
            <a:extLst>
              <a:ext uri="{FF2B5EF4-FFF2-40B4-BE49-F238E27FC236}">
                <a16:creationId xmlns:a16="http://schemas.microsoft.com/office/drawing/2014/main" id="{4CE32880-69F9-4DEF-A541-B27EE2A23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795" y="3531500"/>
            <a:ext cx="841753" cy="84175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版面配置區 1">
            <a:extLst>
              <a:ext uri="{FF2B5EF4-FFF2-40B4-BE49-F238E27FC236}">
                <a16:creationId xmlns:a16="http://schemas.microsoft.com/office/drawing/2014/main" id="{2BFDDA9D-B776-42E8-8E77-1A0687377105}"/>
              </a:ext>
            </a:extLst>
          </p:cNvPr>
          <p:cNvSpPr>
            <a:spLocks noGrp="1"/>
          </p:cNvSpPr>
          <p:nvPr>
            <p:ph type="body" sz="quarter" idx="11"/>
          </p:nvPr>
        </p:nvSpPr>
        <p:spPr>
          <a:xfrm>
            <a:off x="457200" y="274320"/>
            <a:ext cx="6583680" cy="274320"/>
          </a:xfrm>
        </p:spPr>
        <p:txBody>
          <a:bodyPr/>
          <a:lstStyle/>
          <a:p>
            <a:r>
              <a:rPr lang="zh-TW" altLang="en-US" dirty="0">
                <a:latin typeface="Microsoft JhengHei Light" panose="020B0304030504040204" pitchFamily="34" charset="-120"/>
                <a:ea typeface="Microsoft JhengHei Light" panose="020B0304030504040204" pitchFamily="34" charset="-120"/>
              </a:rPr>
              <a:t>智慧音箱</a:t>
            </a:r>
            <a:r>
              <a:rPr lang="en-US" altLang="zh-TW" dirty="0">
                <a:latin typeface="Microsoft JhengHei Light" panose="020B0304030504040204" pitchFamily="34" charset="-120"/>
                <a:ea typeface="Microsoft JhengHei Light" panose="020B0304030504040204" pitchFamily="34" charset="-120"/>
              </a:rPr>
              <a:t>POC</a:t>
            </a:r>
            <a:endParaRPr lang="zh-TW" altLang="en-US" dirty="0">
              <a:latin typeface="Microsoft JhengHei Light" panose="020B0304030504040204" pitchFamily="34" charset="-120"/>
              <a:ea typeface="Microsoft JhengHei Light" panose="020B0304030504040204" pitchFamily="34" charset="-120"/>
            </a:endParaRPr>
          </a:p>
        </p:txBody>
      </p:sp>
      <p:sp>
        <p:nvSpPr>
          <p:cNvPr id="101" name="Title 3">
            <a:extLst>
              <a:ext uri="{FF2B5EF4-FFF2-40B4-BE49-F238E27FC236}">
                <a16:creationId xmlns:a16="http://schemas.microsoft.com/office/drawing/2014/main" id="{CCCF884C-A805-4A93-85E8-43F121D4C6E6}"/>
              </a:ext>
            </a:extLst>
          </p:cNvPr>
          <p:cNvSpPr>
            <a:spLocks noGrp="1"/>
          </p:cNvSpPr>
          <p:nvPr>
            <p:ph type="title"/>
          </p:nvPr>
        </p:nvSpPr>
        <p:spPr/>
        <p:txBody>
          <a:bodyPr/>
          <a:lstStyle/>
          <a:p>
            <a:r>
              <a:rPr lang="en-US" altLang="zh-TW" b="1" dirty="0">
                <a:latin typeface="Microsoft JhengHei Light" panose="020B0304030504040204" pitchFamily="34" charset="-120"/>
                <a:ea typeface="Microsoft JhengHei Light" panose="020B0304030504040204" pitchFamily="34" charset="-120"/>
              </a:rPr>
              <a:t>POC </a:t>
            </a:r>
            <a:r>
              <a:rPr lang="zh-TW" altLang="en-US" b="1" dirty="0">
                <a:latin typeface="Microsoft JhengHei Light" panose="020B0304030504040204" pitchFamily="34" charset="-120"/>
                <a:ea typeface="Microsoft JhengHei Light" panose="020B0304030504040204" pitchFamily="34" charset="-120"/>
              </a:rPr>
              <a:t>架構說明</a:t>
            </a:r>
            <a:endParaRPr lang="en-US" b="1" dirty="0">
              <a:latin typeface="Microsoft JhengHei Light" panose="020B0304030504040204" pitchFamily="34" charset="-120"/>
              <a:ea typeface="Microsoft JhengHei Light" panose="020B0304030504040204" pitchFamily="34" charset="-120"/>
            </a:endParaRPr>
          </a:p>
        </p:txBody>
      </p:sp>
      <p:pic>
        <p:nvPicPr>
          <p:cNvPr id="40" name="Picture 112">
            <a:extLst>
              <a:ext uri="{FF2B5EF4-FFF2-40B4-BE49-F238E27FC236}">
                <a16:creationId xmlns:a16="http://schemas.microsoft.com/office/drawing/2014/main" id="{C42CEAE9-684D-4935-9F43-65343E234CCC}"/>
              </a:ext>
            </a:extLst>
          </p:cNvPr>
          <p:cNvPicPr>
            <a:picLocks/>
          </p:cNvPicPr>
          <p:nvPr/>
        </p:nvPicPr>
        <p:blipFill>
          <a:blip r:embed="rId4"/>
          <a:stretch>
            <a:fillRect/>
          </a:stretch>
        </p:blipFill>
        <p:spPr>
          <a:xfrm>
            <a:off x="1077363" y="3550273"/>
            <a:ext cx="1463040" cy="1463040"/>
          </a:xfrm>
          <a:prstGeom prst="rect">
            <a:avLst/>
          </a:prstGeom>
        </p:spPr>
      </p:pic>
      <p:sp>
        <p:nvSpPr>
          <p:cNvPr id="42" name="文字方塊 41">
            <a:extLst>
              <a:ext uri="{FF2B5EF4-FFF2-40B4-BE49-F238E27FC236}">
                <a16:creationId xmlns:a16="http://schemas.microsoft.com/office/drawing/2014/main" id="{9B30DB36-E06E-45F7-9F3A-0D011E2C9AD0}"/>
              </a:ext>
            </a:extLst>
          </p:cNvPr>
          <p:cNvSpPr txBox="1"/>
          <p:nvPr/>
        </p:nvSpPr>
        <p:spPr>
          <a:xfrm>
            <a:off x="3008106" y="3768910"/>
            <a:ext cx="1101145" cy="366935"/>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Voice</a:t>
            </a:r>
            <a:endParaRPr lang="zh-TW" altLang="en-US" sz="2000" dirty="0" err="1">
              <a:solidFill>
                <a:schemeClr val="tx1"/>
              </a:solidFill>
              <a:latin typeface="IBM Plex Sans" charset="0"/>
              <a:ea typeface="IBM Plex Sans" charset="0"/>
              <a:cs typeface="IBM Plex Sans" charset="0"/>
            </a:endParaRPr>
          </a:p>
        </p:txBody>
      </p:sp>
      <p:pic>
        <p:nvPicPr>
          <p:cNvPr id="43" name="Picture 67" descr="A close up of a logo&#10;&#10;Description automatically generated">
            <a:extLst>
              <a:ext uri="{FF2B5EF4-FFF2-40B4-BE49-F238E27FC236}">
                <a16:creationId xmlns:a16="http://schemas.microsoft.com/office/drawing/2014/main" id="{D198AA7B-7537-478B-B836-6AC75E821974}"/>
              </a:ext>
            </a:extLst>
          </p:cNvPr>
          <p:cNvPicPr>
            <a:picLocks noChangeAspect="1"/>
          </p:cNvPicPr>
          <p:nvPr/>
        </p:nvPicPr>
        <p:blipFill>
          <a:blip r:embed="rId5"/>
          <a:stretch>
            <a:fillRect/>
          </a:stretch>
        </p:blipFill>
        <p:spPr>
          <a:xfrm>
            <a:off x="7971463" y="3510310"/>
            <a:ext cx="1234440" cy="1234440"/>
          </a:xfrm>
          <a:prstGeom prst="rect">
            <a:avLst/>
          </a:prstGeom>
        </p:spPr>
      </p:pic>
      <p:grpSp>
        <p:nvGrpSpPr>
          <p:cNvPr id="8" name="群組 7">
            <a:extLst>
              <a:ext uri="{FF2B5EF4-FFF2-40B4-BE49-F238E27FC236}">
                <a16:creationId xmlns:a16="http://schemas.microsoft.com/office/drawing/2014/main" id="{CC4743C5-4B7E-41C6-9B0C-730543B5048D}"/>
              </a:ext>
            </a:extLst>
          </p:cNvPr>
          <p:cNvGrpSpPr/>
          <p:nvPr/>
        </p:nvGrpSpPr>
        <p:grpSpPr>
          <a:xfrm>
            <a:off x="2829091" y="4093864"/>
            <a:ext cx="1463040" cy="366936"/>
            <a:chOff x="1993192" y="4963721"/>
            <a:chExt cx="999033" cy="431239"/>
          </a:xfrm>
        </p:grpSpPr>
        <p:sp>
          <p:nvSpPr>
            <p:cNvPr id="41" name="Right Arrow 429">
              <a:extLst>
                <a:ext uri="{FF2B5EF4-FFF2-40B4-BE49-F238E27FC236}">
                  <a16:creationId xmlns:a16="http://schemas.microsoft.com/office/drawing/2014/main" id="{939AC3CB-F9A3-4C59-AA9D-090D9A122153}"/>
                </a:ext>
              </a:extLst>
            </p:cNvPr>
            <p:cNvSpPr/>
            <p:nvPr/>
          </p:nvSpPr>
          <p:spPr bwMode="auto">
            <a:xfrm>
              <a:off x="2180667" y="4963722"/>
              <a:ext cx="811558" cy="431238"/>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sp>
          <p:nvSpPr>
            <p:cNvPr id="44" name="Right Arrow 429">
              <a:extLst>
                <a:ext uri="{FF2B5EF4-FFF2-40B4-BE49-F238E27FC236}">
                  <a16:creationId xmlns:a16="http://schemas.microsoft.com/office/drawing/2014/main" id="{DFB7FC84-41D0-4718-8976-DCA69CB732BF}"/>
                </a:ext>
              </a:extLst>
            </p:cNvPr>
            <p:cNvSpPr/>
            <p:nvPr/>
          </p:nvSpPr>
          <p:spPr bwMode="auto">
            <a:xfrm rot="10800000">
              <a:off x="1993192" y="4963721"/>
              <a:ext cx="811557" cy="431238"/>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grpSp>
      <p:pic>
        <p:nvPicPr>
          <p:cNvPr id="1026" name="Picture 2" descr="「html5 speech api」的圖片搜尋結果">
            <a:extLst>
              <a:ext uri="{FF2B5EF4-FFF2-40B4-BE49-F238E27FC236}">
                <a16:creationId xmlns:a16="http://schemas.microsoft.com/office/drawing/2014/main" id="{E4D83EAC-55F3-43CA-9EED-BD9AAB9F44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0189" y="3738898"/>
            <a:ext cx="1125393" cy="1125393"/>
          </a:xfrm>
          <a:prstGeom prst="rect">
            <a:avLst/>
          </a:prstGeom>
          <a:noFill/>
          <a:extLst>
            <a:ext uri="{909E8E84-426E-40DD-AFC4-6F175D3DCCD1}">
              <a14:hiddenFill xmlns:a14="http://schemas.microsoft.com/office/drawing/2010/main">
                <a:solidFill>
                  <a:srgbClr val="FFFFFF"/>
                </a:solidFill>
              </a14:hiddenFill>
            </a:ext>
          </a:extLst>
        </p:spPr>
      </p:pic>
      <p:sp>
        <p:nvSpPr>
          <p:cNvPr id="53" name="文字方塊 52">
            <a:extLst>
              <a:ext uri="{FF2B5EF4-FFF2-40B4-BE49-F238E27FC236}">
                <a16:creationId xmlns:a16="http://schemas.microsoft.com/office/drawing/2014/main" id="{1F45A16F-421A-456D-8D3E-C467A50550ED}"/>
              </a:ext>
            </a:extLst>
          </p:cNvPr>
          <p:cNvSpPr txBox="1"/>
          <p:nvPr/>
        </p:nvSpPr>
        <p:spPr>
          <a:xfrm>
            <a:off x="3750370" y="5196444"/>
            <a:ext cx="2527553" cy="373961"/>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err="1">
                <a:latin typeface="IBM Plex Sans" charset="0"/>
                <a:ea typeface="IBM Plex Sans" charset="0"/>
                <a:cs typeface="IBM Plex Sans" charset="0"/>
              </a:rPr>
              <a:t>SpeechSynthesis</a:t>
            </a:r>
            <a:endParaRPr lang="zh-TW" altLang="en-US" sz="2000" dirty="0" err="1">
              <a:solidFill>
                <a:schemeClr val="tx1"/>
              </a:solidFill>
              <a:latin typeface="IBM Plex Sans" charset="0"/>
              <a:ea typeface="IBM Plex Sans" charset="0"/>
              <a:cs typeface="IBM Plex Sans" charset="0"/>
            </a:endParaRPr>
          </a:p>
        </p:txBody>
      </p:sp>
      <p:sp>
        <p:nvSpPr>
          <p:cNvPr id="60" name="文字方塊 59">
            <a:extLst>
              <a:ext uri="{FF2B5EF4-FFF2-40B4-BE49-F238E27FC236}">
                <a16:creationId xmlns:a16="http://schemas.microsoft.com/office/drawing/2014/main" id="{71F81E28-738C-414F-A145-802A4CF81A1E}"/>
              </a:ext>
            </a:extLst>
          </p:cNvPr>
          <p:cNvSpPr txBox="1"/>
          <p:nvPr/>
        </p:nvSpPr>
        <p:spPr>
          <a:xfrm>
            <a:off x="3697771" y="4846320"/>
            <a:ext cx="2651760" cy="323358"/>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err="1">
                <a:latin typeface="IBM Plex Sans" charset="0"/>
                <a:ea typeface="IBM Plex Sans" charset="0"/>
                <a:cs typeface="IBM Plex Sans" charset="0"/>
              </a:rPr>
              <a:t>SpeechRecognition</a:t>
            </a:r>
            <a:endParaRPr lang="zh-TW" altLang="en-US" sz="2000" dirty="0" err="1">
              <a:solidFill>
                <a:schemeClr val="tx1"/>
              </a:solidFill>
              <a:latin typeface="IBM Plex Sans" charset="0"/>
              <a:ea typeface="IBM Plex Sans" charset="0"/>
              <a:cs typeface="IBM Plex Sans" charset="0"/>
            </a:endParaRPr>
          </a:p>
        </p:txBody>
      </p:sp>
      <p:grpSp>
        <p:nvGrpSpPr>
          <p:cNvPr id="13" name="群組 12">
            <a:extLst>
              <a:ext uri="{FF2B5EF4-FFF2-40B4-BE49-F238E27FC236}">
                <a16:creationId xmlns:a16="http://schemas.microsoft.com/office/drawing/2014/main" id="{753D0692-033D-406F-8E26-FBD12F0B47BD}"/>
              </a:ext>
            </a:extLst>
          </p:cNvPr>
          <p:cNvGrpSpPr/>
          <p:nvPr/>
        </p:nvGrpSpPr>
        <p:grpSpPr>
          <a:xfrm>
            <a:off x="12118321" y="3200400"/>
            <a:ext cx="1643399" cy="1746445"/>
            <a:chOff x="5383013" y="2206437"/>
            <a:chExt cx="1643399" cy="1746445"/>
          </a:xfrm>
        </p:grpSpPr>
        <p:pic>
          <p:nvPicPr>
            <p:cNvPr id="67" name="圖片 66">
              <a:extLst>
                <a:ext uri="{FF2B5EF4-FFF2-40B4-BE49-F238E27FC236}">
                  <a16:creationId xmlns:a16="http://schemas.microsoft.com/office/drawing/2014/main" id="{46F263C2-8736-4EC2-86B3-67C7C3A5D274}"/>
                </a:ext>
              </a:extLst>
            </p:cNvPr>
            <p:cNvPicPr>
              <a:picLocks noChangeAspect="1"/>
            </p:cNvPicPr>
            <p:nvPr/>
          </p:nvPicPr>
          <p:blipFill>
            <a:blip r:embed="rId7"/>
            <a:stretch>
              <a:fillRect/>
            </a:stretch>
          </p:blipFill>
          <p:spPr>
            <a:xfrm>
              <a:off x="5442557" y="2206437"/>
              <a:ext cx="1400065" cy="1400065"/>
            </a:xfrm>
            <a:prstGeom prst="rect">
              <a:avLst/>
            </a:prstGeom>
          </p:spPr>
        </p:pic>
        <p:sp>
          <p:nvSpPr>
            <p:cNvPr id="68" name="矩形 67">
              <a:extLst>
                <a:ext uri="{FF2B5EF4-FFF2-40B4-BE49-F238E27FC236}">
                  <a16:creationId xmlns:a16="http://schemas.microsoft.com/office/drawing/2014/main" id="{D1774F38-119B-4AB7-8A35-8CAC77340EC1}"/>
                </a:ext>
              </a:extLst>
            </p:cNvPr>
            <p:cNvSpPr/>
            <p:nvPr/>
          </p:nvSpPr>
          <p:spPr>
            <a:xfrm>
              <a:off x="5383013" y="3491217"/>
              <a:ext cx="1643399" cy="461665"/>
            </a:xfrm>
            <a:prstGeom prst="rect">
              <a:avLst/>
            </a:prstGeom>
          </p:spPr>
          <p:txBody>
            <a:bodyPr wrap="none">
              <a:spAutoFit/>
            </a:bodyPr>
            <a:lstStyle/>
            <a:p>
              <a:pPr algn="ctr"/>
              <a:r>
                <a:rPr lang="en-US" altLang="zh-CN" sz="2400" dirty="0">
                  <a:latin typeface="IBM Plex Sans" panose="020B0503050000000000" pitchFamily="34" charset="0"/>
                </a:rPr>
                <a:t>Dialogflow</a:t>
              </a:r>
              <a:endParaRPr lang="en-US" altLang="zh-TW" sz="2400" dirty="0">
                <a:latin typeface="IBM Plex Sans" panose="020B0503050000000000" pitchFamily="34" charset="0"/>
              </a:endParaRPr>
            </a:p>
          </p:txBody>
        </p:sp>
      </p:grpSp>
      <p:sp>
        <p:nvSpPr>
          <p:cNvPr id="70" name="文字方塊 69">
            <a:extLst>
              <a:ext uri="{FF2B5EF4-FFF2-40B4-BE49-F238E27FC236}">
                <a16:creationId xmlns:a16="http://schemas.microsoft.com/office/drawing/2014/main" id="{ABAAD945-3D21-44EA-976F-6248CDEC4ADD}"/>
              </a:ext>
            </a:extLst>
          </p:cNvPr>
          <p:cNvSpPr txBox="1"/>
          <p:nvPr/>
        </p:nvSpPr>
        <p:spPr>
          <a:xfrm>
            <a:off x="6166651" y="4045438"/>
            <a:ext cx="1143000" cy="431238"/>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solidFill>
                  <a:schemeClr val="accent2">
                    <a:lumMod val="60000"/>
                    <a:lumOff val="40000"/>
                  </a:schemeClr>
                </a:solidFill>
                <a:latin typeface="IBM Plex Sans" charset="0"/>
                <a:ea typeface="IBM Plex Sans" charset="0"/>
                <a:cs typeface="IBM Plex Sans" charset="0"/>
              </a:rPr>
              <a:t>(Text)</a:t>
            </a:r>
            <a:endParaRPr lang="zh-TW" altLang="en-US" sz="2000" dirty="0">
              <a:solidFill>
                <a:schemeClr val="accent2">
                  <a:lumMod val="60000"/>
                  <a:lumOff val="40000"/>
                </a:schemeClr>
              </a:solidFill>
              <a:latin typeface="IBM Plex Sans" charset="0"/>
              <a:ea typeface="IBM Plex Sans" charset="0"/>
              <a:cs typeface="IBM Plex Sans" charset="0"/>
            </a:endParaRPr>
          </a:p>
        </p:txBody>
      </p:sp>
      <p:sp>
        <p:nvSpPr>
          <p:cNvPr id="74" name="文字方塊 73">
            <a:extLst>
              <a:ext uri="{FF2B5EF4-FFF2-40B4-BE49-F238E27FC236}">
                <a16:creationId xmlns:a16="http://schemas.microsoft.com/office/drawing/2014/main" id="{935FF66C-356A-4BBF-8364-981FFE195F65}"/>
              </a:ext>
            </a:extLst>
          </p:cNvPr>
          <p:cNvSpPr txBox="1"/>
          <p:nvPr/>
        </p:nvSpPr>
        <p:spPr>
          <a:xfrm>
            <a:off x="9275611" y="4653557"/>
            <a:ext cx="2627130" cy="329923"/>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Intent and </a:t>
            </a:r>
            <a:r>
              <a:rPr lang="zh-TW" altLang="en-US" sz="2000" dirty="0">
                <a:latin typeface="IBM Plex Sans" charset="0"/>
                <a:ea typeface="IBM Plex Sans" charset="0"/>
                <a:cs typeface="IBM Plex Sans" charset="0"/>
              </a:rPr>
              <a:t> </a:t>
            </a:r>
            <a:r>
              <a:rPr lang="en-US" altLang="zh-TW" sz="2000" dirty="0">
                <a:latin typeface="IBM Plex Sans" charset="0"/>
                <a:ea typeface="IBM Plex Sans" charset="0"/>
                <a:cs typeface="IBM Plex Sans" charset="0"/>
              </a:rPr>
              <a:t>Entity</a:t>
            </a:r>
            <a:endParaRPr lang="zh-TW" altLang="en-US" sz="2000" dirty="0" err="1">
              <a:solidFill>
                <a:schemeClr val="tx1"/>
              </a:solidFill>
              <a:latin typeface="IBM Plex Sans" charset="0"/>
              <a:ea typeface="IBM Plex Sans" charset="0"/>
              <a:cs typeface="IBM Plex Sans" charset="0"/>
            </a:endParaRPr>
          </a:p>
        </p:txBody>
      </p:sp>
      <p:sp>
        <p:nvSpPr>
          <p:cNvPr id="108" name="文字方塊 107">
            <a:extLst>
              <a:ext uri="{FF2B5EF4-FFF2-40B4-BE49-F238E27FC236}">
                <a16:creationId xmlns:a16="http://schemas.microsoft.com/office/drawing/2014/main" id="{CC2C26D9-E8A0-4F0A-A285-7661B9168E16}"/>
              </a:ext>
            </a:extLst>
          </p:cNvPr>
          <p:cNvSpPr txBox="1"/>
          <p:nvPr/>
        </p:nvSpPr>
        <p:spPr>
          <a:xfrm>
            <a:off x="9938274" y="4003602"/>
            <a:ext cx="1143000" cy="431238"/>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solidFill>
                  <a:schemeClr val="accent2">
                    <a:lumMod val="60000"/>
                    <a:lumOff val="40000"/>
                  </a:schemeClr>
                </a:solidFill>
                <a:latin typeface="IBM Plex Sans" charset="0"/>
                <a:ea typeface="IBM Plex Sans" charset="0"/>
                <a:cs typeface="IBM Plex Sans" charset="0"/>
              </a:rPr>
              <a:t>(Text)</a:t>
            </a:r>
            <a:endParaRPr lang="zh-TW" altLang="en-US" sz="2000" dirty="0" err="1">
              <a:solidFill>
                <a:schemeClr val="accent2">
                  <a:lumMod val="60000"/>
                  <a:lumOff val="40000"/>
                </a:schemeClr>
              </a:solidFill>
              <a:latin typeface="IBM Plex Sans" charset="0"/>
              <a:ea typeface="IBM Plex Sans" charset="0"/>
              <a:cs typeface="IBM Plex Sans" charset="0"/>
            </a:endParaRPr>
          </a:p>
        </p:txBody>
      </p:sp>
      <p:grpSp>
        <p:nvGrpSpPr>
          <p:cNvPr id="23" name="群組 22">
            <a:extLst>
              <a:ext uri="{FF2B5EF4-FFF2-40B4-BE49-F238E27FC236}">
                <a16:creationId xmlns:a16="http://schemas.microsoft.com/office/drawing/2014/main" id="{1E7F1CE2-6110-4473-9DDF-DAFE49AF288A}"/>
              </a:ext>
            </a:extLst>
          </p:cNvPr>
          <p:cNvGrpSpPr/>
          <p:nvPr/>
        </p:nvGrpSpPr>
        <p:grpSpPr>
          <a:xfrm>
            <a:off x="6736962" y="461220"/>
            <a:ext cx="3726971" cy="2479003"/>
            <a:chOff x="5014424" y="500428"/>
            <a:chExt cx="3726971" cy="2479003"/>
          </a:xfrm>
        </p:grpSpPr>
        <p:grpSp>
          <p:nvGrpSpPr>
            <p:cNvPr id="19" name="群組 18">
              <a:extLst>
                <a:ext uri="{FF2B5EF4-FFF2-40B4-BE49-F238E27FC236}">
                  <a16:creationId xmlns:a16="http://schemas.microsoft.com/office/drawing/2014/main" id="{E092B474-7E54-4188-961C-B655CAC3CC5C}"/>
                </a:ext>
              </a:extLst>
            </p:cNvPr>
            <p:cNvGrpSpPr/>
            <p:nvPr/>
          </p:nvGrpSpPr>
          <p:grpSpPr>
            <a:xfrm>
              <a:off x="5293431" y="833617"/>
              <a:ext cx="3034357" cy="2145814"/>
              <a:chOff x="4276398" y="5161647"/>
              <a:chExt cx="3034357" cy="2145814"/>
            </a:xfrm>
          </p:grpSpPr>
          <p:pic>
            <p:nvPicPr>
              <p:cNvPr id="15" name="圖片 14" descr="一張含有 帽, 軟墊凳 的圖片&#10;&#10;自動產生的描述">
                <a:extLst>
                  <a:ext uri="{FF2B5EF4-FFF2-40B4-BE49-F238E27FC236}">
                    <a16:creationId xmlns:a16="http://schemas.microsoft.com/office/drawing/2014/main" id="{3A39BE80-9E7D-413B-98F0-ACB27F8CF5B1}"/>
                  </a:ext>
                </a:extLst>
              </p:cNvPr>
              <p:cNvPicPr>
                <a:picLocks noChangeAspect="1"/>
              </p:cNvPicPr>
              <p:nvPr/>
            </p:nvPicPr>
            <p:blipFill>
              <a:blip r:embed="rId8"/>
              <a:stretch>
                <a:fillRect/>
              </a:stretch>
            </p:blipFill>
            <p:spPr>
              <a:xfrm>
                <a:off x="6206987" y="5193119"/>
                <a:ext cx="863598" cy="863598"/>
              </a:xfrm>
              <a:prstGeom prst="rect">
                <a:avLst/>
              </a:prstGeom>
            </p:spPr>
          </p:pic>
          <p:pic>
            <p:nvPicPr>
              <p:cNvPr id="17" name="圖片 16">
                <a:extLst>
                  <a:ext uri="{FF2B5EF4-FFF2-40B4-BE49-F238E27FC236}">
                    <a16:creationId xmlns:a16="http://schemas.microsoft.com/office/drawing/2014/main" id="{77544739-6E58-4D99-BDBE-0119812C09C9}"/>
                  </a:ext>
                </a:extLst>
              </p:cNvPr>
              <p:cNvPicPr>
                <a:picLocks noChangeAspect="1"/>
              </p:cNvPicPr>
              <p:nvPr/>
            </p:nvPicPr>
            <p:blipFill>
              <a:blip r:embed="rId9"/>
              <a:stretch>
                <a:fillRect/>
              </a:stretch>
            </p:blipFill>
            <p:spPr>
              <a:xfrm>
                <a:off x="4649769" y="5161647"/>
                <a:ext cx="951897" cy="951897"/>
              </a:xfrm>
              <a:prstGeom prst="rect">
                <a:avLst/>
              </a:prstGeom>
            </p:spPr>
          </p:pic>
          <p:sp>
            <p:nvSpPr>
              <p:cNvPr id="85" name="文字方塊 84">
                <a:extLst>
                  <a:ext uri="{FF2B5EF4-FFF2-40B4-BE49-F238E27FC236}">
                    <a16:creationId xmlns:a16="http://schemas.microsoft.com/office/drawing/2014/main" id="{7601558B-E38B-4BF9-AEF9-C3EE63A21FDD}"/>
                  </a:ext>
                </a:extLst>
              </p:cNvPr>
              <p:cNvSpPr txBox="1"/>
              <p:nvPr/>
            </p:nvSpPr>
            <p:spPr>
              <a:xfrm>
                <a:off x="4276398" y="6261769"/>
                <a:ext cx="1655386" cy="373961"/>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User info</a:t>
                </a:r>
                <a:endParaRPr lang="zh-TW" altLang="en-US" sz="2000" dirty="0" err="1">
                  <a:solidFill>
                    <a:schemeClr val="tx1"/>
                  </a:solidFill>
                  <a:latin typeface="IBM Plex Sans" charset="0"/>
                  <a:ea typeface="IBM Plex Sans" charset="0"/>
                  <a:cs typeface="IBM Plex Sans" charset="0"/>
                </a:endParaRPr>
              </a:p>
            </p:txBody>
          </p:sp>
          <p:sp>
            <p:nvSpPr>
              <p:cNvPr id="86" name="文字方塊 85">
                <a:extLst>
                  <a:ext uri="{FF2B5EF4-FFF2-40B4-BE49-F238E27FC236}">
                    <a16:creationId xmlns:a16="http://schemas.microsoft.com/office/drawing/2014/main" id="{AE655C59-9877-45BD-8ACF-931549CB7C48}"/>
                  </a:ext>
                </a:extLst>
              </p:cNvPr>
              <p:cNvSpPr txBox="1"/>
              <p:nvPr/>
            </p:nvSpPr>
            <p:spPr>
              <a:xfrm>
                <a:off x="5149860" y="6850261"/>
                <a:ext cx="1422035" cy="457200"/>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Database</a:t>
                </a:r>
                <a:endParaRPr lang="zh-TW" altLang="en-US" sz="2000" dirty="0" err="1">
                  <a:solidFill>
                    <a:schemeClr val="tx1"/>
                  </a:solidFill>
                  <a:latin typeface="IBM Plex Sans" charset="0"/>
                  <a:ea typeface="IBM Plex Sans" charset="0"/>
                  <a:cs typeface="IBM Plex Sans" charset="0"/>
                </a:endParaRPr>
              </a:p>
            </p:txBody>
          </p:sp>
          <p:sp>
            <p:nvSpPr>
              <p:cNvPr id="97" name="文字方塊 96">
                <a:extLst>
                  <a:ext uri="{FF2B5EF4-FFF2-40B4-BE49-F238E27FC236}">
                    <a16:creationId xmlns:a16="http://schemas.microsoft.com/office/drawing/2014/main" id="{43F5E5D9-549D-44DA-B9E2-5AAED95B9F69}"/>
                  </a:ext>
                </a:extLst>
              </p:cNvPr>
              <p:cNvSpPr txBox="1"/>
              <p:nvPr/>
            </p:nvSpPr>
            <p:spPr>
              <a:xfrm>
                <a:off x="5954478" y="6261769"/>
                <a:ext cx="1356277" cy="335336"/>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IBM info</a:t>
                </a:r>
                <a:endParaRPr lang="zh-TW" altLang="en-US" sz="2000" dirty="0" err="1">
                  <a:solidFill>
                    <a:schemeClr val="tx1"/>
                  </a:solidFill>
                  <a:latin typeface="IBM Plex Sans" charset="0"/>
                  <a:ea typeface="IBM Plex Sans" charset="0"/>
                  <a:cs typeface="IBM Plex Sans" charset="0"/>
                </a:endParaRPr>
              </a:p>
            </p:txBody>
          </p:sp>
        </p:grpSp>
        <p:sp>
          <p:nvSpPr>
            <p:cNvPr id="117" name="Rounded Rectangle 430">
              <a:extLst>
                <a:ext uri="{FF2B5EF4-FFF2-40B4-BE49-F238E27FC236}">
                  <a16:creationId xmlns:a16="http://schemas.microsoft.com/office/drawing/2014/main" id="{4820E2E4-B967-498F-8D7B-0D201564741E}"/>
                </a:ext>
              </a:extLst>
            </p:cNvPr>
            <p:cNvSpPr/>
            <p:nvPr/>
          </p:nvSpPr>
          <p:spPr bwMode="auto">
            <a:xfrm>
              <a:off x="5014424" y="500428"/>
              <a:ext cx="3726971" cy="2010009"/>
            </a:xfrm>
            <a:prstGeom prst="roundRect">
              <a:avLst>
                <a:gd name="adj" fmla="val 13381"/>
              </a:avLst>
            </a:prstGeom>
            <a:solidFill>
              <a:schemeClr val="accent3">
                <a:lumMod val="75000"/>
                <a:alpha val="20000"/>
              </a:schemeClr>
            </a:solidFill>
            <a:ln w="127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grpSp>
      <p:sp>
        <p:nvSpPr>
          <p:cNvPr id="124" name="文字方塊 123">
            <a:extLst>
              <a:ext uri="{FF2B5EF4-FFF2-40B4-BE49-F238E27FC236}">
                <a16:creationId xmlns:a16="http://schemas.microsoft.com/office/drawing/2014/main" id="{1E69BF97-81E0-437E-B2C9-EECA415577C5}"/>
              </a:ext>
            </a:extLst>
          </p:cNvPr>
          <p:cNvSpPr txBox="1"/>
          <p:nvPr/>
        </p:nvSpPr>
        <p:spPr>
          <a:xfrm>
            <a:off x="8262588" y="5660165"/>
            <a:ext cx="692983" cy="374875"/>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API</a:t>
            </a:r>
            <a:endParaRPr lang="zh-TW" altLang="en-US" sz="2000" dirty="0">
              <a:solidFill>
                <a:schemeClr val="tx1"/>
              </a:solidFill>
              <a:latin typeface="IBM Plex Sans" charset="0"/>
              <a:ea typeface="IBM Plex Sans" charset="0"/>
              <a:cs typeface="IBM Plex Sans" charset="0"/>
            </a:endParaRPr>
          </a:p>
        </p:txBody>
      </p:sp>
      <p:grpSp>
        <p:nvGrpSpPr>
          <p:cNvPr id="125" name="群組 124">
            <a:extLst>
              <a:ext uri="{FF2B5EF4-FFF2-40B4-BE49-F238E27FC236}">
                <a16:creationId xmlns:a16="http://schemas.microsoft.com/office/drawing/2014/main" id="{D5CC362D-9A07-44CA-9DF7-52A46FF5B3B4}"/>
              </a:ext>
            </a:extLst>
          </p:cNvPr>
          <p:cNvGrpSpPr/>
          <p:nvPr/>
        </p:nvGrpSpPr>
        <p:grpSpPr>
          <a:xfrm>
            <a:off x="9595651" y="3652870"/>
            <a:ext cx="1950066" cy="1102009"/>
            <a:chOff x="7189215" y="3613540"/>
            <a:chExt cx="1950066" cy="1102009"/>
          </a:xfrm>
        </p:grpSpPr>
        <p:sp>
          <p:nvSpPr>
            <p:cNvPr id="126" name="Right Arrow 429">
              <a:extLst>
                <a:ext uri="{FF2B5EF4-FFF2-40B4-BE49-F238E27FC236}">
                  <a16:creationId xmlns:a16="http://schemas.microsoft.com/office/drawing/2014/main" id="{9DBD6EB2-CFFF-48A7-B553-CDFE943E4AD7}"/>
                </a:ext>
              </a:extLst>
            </p:cNvPr>
            <p:cNvSpPr/>
            <p:nvPr/>
          </p:nvSpPr>
          <p:spPr bwMode="auto">
            <a:xfrm>
              <a:off x="7208025" y="3613540"/>
              <a:ext cx="1931256" cy="406751"/>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dirty="0">
                <a:ln>
                  <a:noFill/>
                </a:ln>
                <a:solidFill>
                  <a:srgbClr val="000000"/>
                </a:solidFill>
                <a:effectLst/>
                <a:uLnTx/>
                <a:uFillTx/>
                <a:latin typeface="IBM Plex Sans" panose="020B0503050000000000" pitchFamily="34" charset="77"/>
                <a:ea typeface="Microsoft JhengHei" panose="020B0604030504040204" pitchFamily="34" charset="-120"/>
              </a:endParaRPr>
            </a:p>
          </p:txBody>
        </p:sp>
        <p:sp>
          <p:nvSpPr>
            <p:cNvPr id="127" name="Right Arrow 429">
              <a:extLst>
                <a:ext uri="{FF2B5EF4-FFF2-40B4-BE49-F238E27FC236}">
                  <a16:creationId xmlns:a16="http://schemas.microsoft.com/office/drawing/2014/main" id="{93CED6C0-6ED6-4187-8F09-01A117B6A817}"/>
                </a:ext>
              </a:extLst>
            </p:cNvPr>
            <p:cNvSpPr/>
            <p:nvPr/>
          </p:nvSpPr>
          <p:spPr bwMode="auto">
            <a:xfrm rot="10800000">
              <a:off x="7189215" y="4308606"/>
              <a:ext cx="1926958" cy="406943"/>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dirty="0">
                <a:ln>
                  <a:noFill/>
                </a:ln>
                <a:solidFill>
                  <a:srgbClr val="000000"/>
                </a:solidFill>
                <a:effectLst/>
                <a:uLnTx/>
                <a:uFillTx/>
                <a:latin typeface="IBM Plex Sans" panose="020B0503050000000000" pitchFamily="34" charset="77"/>
                <a:ea typeface="Microsoft JhengHei" panose="020B0604030504040204" pitchFamily="34" charset="-120"/>
              </a:endParaRPr>
            </a:p>
          </p:txBody>
        </p:sp>
      </p:grpSp>
      <p:sp>
        <p:nvSpPr>
          <p:cNvPr id="128" name="文字方塊 127">
            <a:extLst>
              <a:ext uri="{FF2B5EF4-FFF2-40B4-BE49-F238E27FC236}">
                <a16:creationId xmlns:a16="http://schemas.microsoft.com/office/drawing/2014/main" id="{56DF1BE4-68F4-4893-A645-E3D7F47E2249}"/>
              </a:ext>
            </a:extLst>
          </p:cNvPr>
          <p:cNvSpPr txBox="1"/>
          <p:nvPr/>
        </p:nvSpPr>
        <p:spPr>
          <a:xfrm>
            <a:off x="6000061" y="4663440"/>
            <a:ext cx="1485813" cy="406750"/>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Response</a:t>
            </a:r>
            <a:endParaRPr lang="zh-TW" altLang="en-US" sz="2000" dirty="0" err="1">
              <a:solidFill>
                <a:schemeClr val="tx1"/>
              </a:solidFill>
              <a:latin typeface="IBM Plex Sans" charset="0"/>
              <a:ea typeface="IBM Plex Sans" charset="0"/>
              <a:cs typeface="IBM Plex Sans" charset="0"/>
            </a:endParaRPr>
          </a:p>
        </p:txBody>
      </p:sp>
      <p:grpSp>
        <p:nvGrpSpPr>
          <p:cNvPr id="131" name="群組 130">
            <a:extLst>
              <a:ext uri="{FF2B5EF4-FFF2-40B4-BE49-F238E27FC236}">
                <a16:creationId xmlns:a16="http://schemas.microsoft.com/office/drawing/2014/main" id="{1DF727E9-9641-4A42-B510-0C9DCD9D2D9D}"/>
              </a:ext>
            </a:extLst>
          </p:cNvPr>
          <p:cNvGrpSpPr/>
          <p:nvPr/>
        </p:nvGrpSpPr>
        <p:grpSpPr>
          <a:xfrm>
            <a:off x="5768143" y="3723388"/>
            <a:ext cx="1950066" cy="1059606"/>
            <a:chOff x="7189215" y="3613540"/>
            <a:chExt cx="1950066" cy="1077213"/>
          </a:xfrm>
        </p:grpSpPr>
        <p:sp>
          <p:nvSpPr>
            <p:cNvPr id="132" name="Right Arrow 429">
              <a:extLst>
                <a:ext uri="{FF2B5EF4-FFF2-40B4-BE49-F238E27FC236}">
                  <a16:creationId xmlns:a16="http://schemas.microsoft.com/office/drawing/2014/main" id="{48C49662-FEC7-42A4-A517-BDB10D910773}"/>
                </a:ext>
              </a:extLst>
            </p:cNvPr>
            <p:cNvSpPr/>
            <p:nvPr/>
          </p:nvSpPr>
          <p:spPr bwMode="auto">
            <a:xfrm>
              <a:off x="7208025" y="3613540"/>
              <a:ext cx="1931256" cy="406751"/>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dirty="0">
                <a:ln>
                  <a:noFill/>
                </a:ln>
                <a:solidFill>
                  <a:srgbClr val="000000"/>
                </a:solidFill>
                <a:effectLst/>
                <a:uLnTx/>
                <a:uFillTx/>
                <a:latin typeface="IBM Plex Sans" panose="020B0503050000000000" pitchFamily="34" charset="77"/>
                <a:ea typeface="Microsoft JhengHei" panose="020B0604030504040204" pitchFamily="34" charset="-120"/>
              </a:endParaRPr>
            </a:p>
          </p:txBody>
        </p:sp>
        <p:sp>
          <p:nvSpPr>
            <p:cNvPr id="133" name="Right Arrow 429">
              <a:extLst>
                <a:ext uri="{FF2B5EF4-FFF2-40B4-BE49-F238E27FC236}">
                  <a16:creationId xmlns:a16="http://schemas.microsoft.com/office/drawing/2014/main" id="{FC71934D-313A-4FEB-9E0F-D302D16BF639}"/>
                </a:ext>
              </a:extLst>
            </p:cNvPr>
            <p:cNvSpPr/>
            <p:nvPr/>
          </p:nvSpPr>
          <p:spPr bwMode="auto">
            <a:xfrm rot="10800000">
              <a:off x="7189215" y="4259514"/>
              <a:ext cx="1926958" cy="431239"/>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grpSp>
      <p:grpSp>
        <p:nvGrpSpPr>
          <p:cNvPr id="3" name="群組 2">
            <a:extLst>
              <a:ext uri="{FF2B5EF4-FFF2-40B4-BE49-F238E27FC236}">
                <a16:creationId xmlns:a16="http://schemas.microsoft.com/office/drawing/2014/main" id="{A49D4C95-8382-4426-95AA-238A22ECB75E}"/>
              </a:ext>
            </a:extLst>
          </p:cNvPr>
          <p:cNvGrpSpPr/>
          <p:nvPr/>
        </p:nvGrpSpPr>
        <p:grpSpPr>
          <a:xfrm>
            <a:off x="5677129" y="6018079"/>
            <a:ext cx="5888561" cy="2111290"/>
            <a:chOff x="5829622" y="5899551"/>
            <a:chExt cx="5888561" cy="2111290"/>
          </a:xfrm>
        </p:grpSpPr>
        <p:sp>
          <p:nvSpPr>
            <p:cNvPr id="109" name="Rounded Rectangle 430">
              <a:extLst>
                <a:ext uri="{FF2B5EF4-FFF2-40B4-BE49-F238E27FC236}">
                  <a16:creationId xmlns:a16="http://schemas.microsoft.com/office/drawing/2014/main" id="{E455A3F8-3C7D-4143-BBE0-CFA13F457854}"/>
                </a:ext>
              </a:extLst>
            </p:cNvPr>
            <p:cNvSpPr/>
            <p:nvPr/>
          </p:nvSpPr>
          <p:spPr bwMode="auto">
            <a:xfrm>
              <a:off x="5829622" y="5899551"/>
              <a:ext cx="5888561" cy="2010009"/>
            </a:xfrm>
            <a:prstGeom prst="roundRect">
              <a:avLst>
                <a:gd name="adj" fmla="val 13381"/>
              </a:avLst>
            </a:prstGeom>
            <a:solidFill>
              <a:schemeClr val="accent3">
                <a:lumMod val="75000"/>
                <a:alpha val="20000"/>
              </a:schemeClr>
            </a:solidFill>
            <a:ln w="127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grpSp>
          <p:nvGrpSpPr>
            <p:cNvPr id="110" name="群組 109">
              <a:extLst>
                <a:ext uri="{FF2B5EF4-FFF2-40B4-BE49-F238E27FC236}">
                  <a16:creationId xmlns:a16="http://schemas.microsoft.com/office/drawing/2014/main" id="{5FF6C612-6485-4E86-B2CD-DEF64A2681A1}"/>
                </a:ext>
              </a:extLst>
            </p:cNvPr>
            <p:cNvGrpSpPr/>
            <p:nvPr/>
          </p:nvGrpSpPr>
          <p:grpSpPr>
            <a:xfrm>
              <a:off x="6101208" y="6194114"/>
              <a:ext cx="1436795" cy="1148395"/>
              <a:chOff x="10726981" y="2161525"/>
              <a:chExt cx="1219302" cy="996768"/>
            </a:xfrm>
          </p:grpSpPr>
          <p:pic>
            <p:nvPicPr>
              <p:cNvPr id="111" name="Picture 4" descr="「momo icon」的圖片搜尋結果">
                <a:extLst>
                  <a:ext uri="{FF2B5EF4-FFF2-40B4-BE49-F238E27FC236}">
                    <a16:creationId xmlns:a16="http://schemas.microsoft.com/office/drawing/2014/main" id="{9044F42A-5B0C-4BC5-A321-A9E51B612E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08427" y="2620437"/>
                <a:ext cx="537856" cy="537856"/>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python icon」的圖片搜尋結果">
                <a:extLst>
                  <a:ext uri="{FF2B5EF4-FFF2-40B4-BE49-F238E27FC236}">
                    <a16:creationId xmlns:a16="http://schemas.microsoft.com/office/drawing/2014/main" id="{7330450B-F031-4880-AA0D-3E92A406768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26981" y="2161525"/>
                <a:ext cx="984926" cy="984926"/>
              </a:xfrm>
              <a:prstGeom prst="rect">
                <a:avLst/>
              </a:prstGeom>
              <a:noFill/>
              <a:extLst>
                <a:ext uri="{909E8E84-426E-40DD-AFC4-6F175D3DCCD1}">
                  <a14:hiddenFill xmlns:a14="http://schemas.microsoft.com/office/drawing/2010/main">
                    <a:solidFill>
                      <a:srgbClr val="FFFFFF"/>
                    </a:solidFill>
                  </a14:hiddenFill>
                </a:ext>
              </a:extLst>
            </p:spPr>
          </p:pic>
        </p:grpSp>
        <p:pic>
          <p:nvPicPr>
            <p:cNvPr id="114" name="Picture 8" descr="「twilio」的圖片搜尋結果">
              <a:extLst>
                <a:ext uri="{FF2B5EF4-FFF2-40B4-BE49-F238E27FC236}">
                  <a16:creationId xmlns:a16="http://schemas.microsoft.com/office/drawing/2014/main" id="{70F04468-740A-4BB8-846F-00D22BA81A0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07737" y="6946683"/>
              <a:ext cx="1419299" cy="655061"/>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2" descr="「slack api」的圖片搜尋結果">
              <a:extLst>
                <a:ext uri="{FF2B5EF4-FFF2-40B4-BE49-F238E27FC236}">
                  <a16:creationId xmlns:a16="http://schemas.microsoft.com/office/drawing/2014/main" id="{7CBFA83F-CD23-4792-9BCF-E01F77890BEB}"/>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5072" b="88406" l="1667" r="99167">
                          <a14:foregroundMark x1="32833" y1="44928" x2="32833" y2="44928"/>
                          <a14:foregroundMark x1="75333" y1="60145" x2="75333" y2="60145"/>
                          <a14:foregroundMark x1="95167" y1="42754" x2="95167" y2="42754"/>
                          <a14:foregroundMark x1="99167" y1="44928" x2="99167" y2="44928"/>
                          <a14:foregroundMark x1="14000" y1="57971" x2="14000" y2="57971"/>
                          <a14:foregroundMark x1="10000" y1="40580" x2="10000" y2="40580"/>
                          <a14:foregroundMark x1="7500" y1="40580" x2="7500" y2="40580"/>
                          <a14:foregroundMark x1="2833" y1="40580" x2="2833" y2="40580"/>
                          <a14:foregroundMark x1="1833" y1="55797" x2="1833" y2="55797"/>
                          <a14:foregroundMark x1="5333" y1="66667" x2="5333" y2="66667"/>
                          <a14:foregroundMark x1="12000" y1="27536" x2="12000" y2="27536"/>
                          <a14:foregroundMark x1="11500" y1="5072" x2="11500" y2="5072"/>
                          <a14:foregroundMark x1="39333" y1="71014" x2="39333" y2="71014"/>
                          <a14:foregroundMark x1="14000" y1="34058" x2="14000" y2="34058"/>
                          <a14:foregroundMark x1="6333" y1="15942" x2="6333" y2="15942"/>
                          <a14:foregroundMark x1="7000" y1="66667" x2="7000" y2="66667"/>
                          <a14:foregroundMark x1="10000" y1="84783" x2="10000" y2="84783"/>
                          <a14:foregroundMark x1="5333" y1="64493" x2="5333" y2="64493"/>
                          <a14:foregroundMark x1="7500" y1="64493" x2="7500" y2="64493"/>
                          <a14:foregroundMark x1="5333" y1="60145" x2="5333" y2="60145"/>
                          <a14:foregroundMark x1="51500" y1="38406" x2="51500" y2="38406"/>
                          <a14:foregroundMark x1="24667" y1="49275" x2="24667" y2="49275"/>
                          <a14:foregroundMark x1="99167" y1="15217" x2="99167" y2="15217"/>
                          <a14:foregroundMark x1="2333" y1="59420" x2="2333" y2="59420"/>
                          <a14:foregroundMark x1="7000" y1="60870" x2="7000" y2="60870"/>
                          <a14:foregroundMark x1="11000" y1="78986" x2="11000" y2="78986"/>
                          <a14:foregroundMark x1="15167" y1="34783" x2="15167" y2="34783"/>
                          <a14:foregroundMark x1="7167" y1="63768" x2="7167" y2="63768"/>
                          <a14:foregroundMark x1="6500" y1="50725" x2="6500" y2="50725"/>
                          <a14:foregroundMark x1="75167" y1="44203" x2="75167" y2="44203"/>
                          <a14:foregroundMark x1="6333" y1="66667" x2="6333" y2="66667"/>
                        </a14:backgroundRemoval>
                      </a14:imgEffect>
                    </a14:imgLayer>
                  </a14:imgProps>
                </a:ext>
                <a:ext uri="{28A0092B-C50C-407E-A947-70E740481C1C}">
                  <a14:useLocalDpi xmlns:a14="http://schemas.microsoft.com/office/drawing/2010/main" val="0"/>
                </a:ext>
              </a:extLst>
            </a:blip>
            <a:srcRect/>
            <a:stretch>
              <a:fillRect/>
            </a:stretch>
          </p:blipFill>
          <p:spPr bwMode="auto">
            <a:xfrm>
              <a:off x="8177918" y="7147350"/>
              <a:ext cx="1364343" cy="313799"/>
            </a:xfrm>
            <a:prstGeom prst="rect">
              <a:avLst/>
            </a:prstGeom>
            <a:noFill/>
            <a:extLst>
              <a:ext uri="{909E8E84-426E-40DD-AFC4-6F175D3DCCD1}">
                <a14:hiddenFill xmlns:a14="http://schemas.microsoft.com/office/drawing/2010/main">
                  <a:solidFill>
                    <a:srgbClr val="FFFFFF"/>
                  </a:solidFill>
                </a14:hiddenFill>
              </a:ext>
            </a:extLst>
          </p:spPr>
        </p:pic>
        <p:pic>
          <p:nvPicPr>
            <p:cNvPr id="22" name="圖片 21" descr="一張含有 時鐘 的圖片&#10;&#10;自動產生的描述">
              <a:extLst>
                <a:ext uri="{FF2B5EF4-FFF2-40B4-BE49-F238E27FC236}">
                  <a16:creationId xmlns:a16="http://schemas.microsoft.com/office/drawing/2014/main" id="{34484814-CC75-4F6C-BE34-818925DC4DFB}"/>
                </a:ext>
              </a:extLst>
            </p:cNvPr>
            <p:cNvPicPr>
              <a:picLocks noChangeAspect="1"/>
            </p:cNvPicPr>
            <p:nvPr/>
          </p:nvPicPr>
          <p:blipFill>
            <a:blip r:embed="rId15"/>
            <a:stretch>
              <a:fillRect/>
            </a:stretch>
          </p:blipFill>
          <p:spPr>
            <a:xfrm>
              <a:off x="8284179" y="6130330"/>
              <a:ext cx="1167286" cy="845661"/>
            </a:xfrm>
            <a:prstGeom prst="rect">
              <a:avLst/>
            </a:prstGeom>
          </p:spPr>
        </p:pic>
        <p:pic>
          <p:nvPicPr>
            <p:cNvPr id="1034" name="Picture 10" descr="「中央氣象局 png」的圖片搜尋結果">
              <a:extLst>
                <a:ext uri="{FF2B5EF4-FFF2-40B4-BE49-F238E27FC236}">
                  <a16:creationId xmlns:a16="http://schemas.microsoft.com/office/drawing/2014/main" id="{54A3E1FB-BF9A-4552-94DA-45DEDD14864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97427" y="6240550"/>
              <a:ext cx="1167287" cy="702635"/>
            </a:xfrm>
            <a:prstGeom prst="rect">
              <a:avLst/>
            </a:prstGeom>
            <a:noFill/>
            <a:extLst>
              <a:ext uri="{909E8E84-426E-40DD-AFC4-6F175D3DCCD1}">
                <a14:hiddenFill xmlns:a14="http://schemas.microsoft.com/office/drawing/2010/main">
                  <a:solidFill>
                    <a:srgbClr val="FFFFFF"/>
                  </a:solidFill>
                </a14:hiddenFill>
              </a:ext>
            </a:extLst>
          </p:spPr>
        </p:pic>
        <p:sp>
          <p:nvSpPr>
            <p:cNvPr id="118" name="文字方塊 117">
              <a:extLst>
                <a:ext uri="{FF2B5EF4-FFF2-40B4-BE49-F238E27FC236}">
                  <a16:creationId xmlns:a16="http://schemas.microsoft.com/office/drawing/2014/main" id="{FDC4C6AC-D0DC-4233-A36D-8741E0A45612}"/>
                </a:ext>
              </a:extLst>
            </p:cNvPr>
            <p:cNvSpPr txBox="1"/>
            <p:nvPr/>
          </p:nvSpPr>
          <p:spPr>
            <a:xfrm>
              <a:off x="8807758" y="7491811"/>
              <a:ext cx="1516385" cy="481024"/>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Open API</a:t>
              </a:r>
              <a:endParaRPr lang="zh-TW" altLang="en-US" sz="2000" dirty="0">
                <a:solidFill>
                  <a:schemeClr val="tx1"/>
                </a:solidFill>
                <a:latin typeface="IBM Plex Sans" charset="0"/>
                <a:ea typeface="IBM Plex Sans" charset="0"/>
                <a:cs typeface="IBM Plex Sans" charset="0"/>
              </a:endParaRPr>
            </a:p>
          </p:txBody>
        </p:sp>
        <p:sp>
          <p:nvSpPr>
            <p:cNvPr id="123" name="文字方塊 122">
              <a:extLst>
                <a:ext uri="{FF2B5EF4-FFF2-40B4-BE49-F238E27FC236}">
                  <a16:creationId xmlns:a16="http://schemas.microsoft.com/office/drawing/2014/main" id="{C2133399-58DD-4E3B-B930-D9E581B24ABA}"/>
                </a:ext>
              </a:extLst>
            </p:cNvPr>
            <p:cNvSpPr txBox="1"/>
            <p:nvPr/>
          </p:nvSpPr>
          <p:spPr>
            <a:xfrm>
              <a:off x="5919875" y="7517299"/>
              <a:ext cx="2062432" cy="493542"/>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Customized API</a:t>
              </a:r>
              <a:endParaRPr lang="zh-TW" altLang="en-US" sz="2000" dirty="0">
                <a:solidFill>
                  <a:schemeClr val="tx1"/>
                </a:solidFill>
                <a:latin typeface="IBM Plex Sans" charset="0"/>
                <a:ea typeface="IBM Plex Sans" charset="0"/>
                <a:cs typeface="IBM Plex Sans" charset="0"/>
              </a:endParaRPr>
            </a:p>
          </p:txBody>
        </p:sp>
        <p:pic>
          <p:nvPicPr>
            <p:cNvPr id="1040" name="Picture 16">
              <a:extLst>
                <a:ext uri="{FF2B5EF4-FFF2-40B4-BE49-F238E27FC236}">
                  <a16:creationId xmlns:a16="http://schemas.microsoft.com/office/drawing/2014/main" id="{6F7A731A-ADCE-4985-B415-A454E3449AA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805686" y="6030784"/>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145" name="文字方塊 144">
              <a:extLst>
                <a:ext uri="{FF2B5EF4-FFF2-40B4-BE49-F238E27FC236}">
                  <a16:creationId xmlns:a16="http://schemas.microsoft.com/office/drawing/2014/main" id="{0460EE96-B1E1-4E56-A8B1-8E45A977F3AF}"/>
                </a:ext>
              </a:extLst>
            </p:cNvPr>
            <p:cNvSpPr txBox="1"/>
            <p:nvPr/>
          </p:nvSpPr>
          <p:spPr>
            <a:xfrm>
              <a:off x="10897828" y="6555745"/>
              <a:ext cx="669858" cy="336651"/>
            </a:xfrm>
            <a:prstGeom prst="rect">
              <a:avLst/>
            </a:prstGeom>
          </p:spPr>
          <p:txBody>
            <a:bodyPr wrap="square" lIns="91440" tIns="45720" rIns="91440" bIns="45720" rtlCol="0">
              <a:noAutofit/>
            </a:bodyPr>
            <a:lstStyle/>
            <a:p>
              <a:pPr algn="ctr">
                <a:lnSpc>
                  <a:spcPct val="105000"/>
                </a:lnSpc>
                <a:spcBef>
                  <a:spcPts val="1000"/>
                </a:spcBef>
              </a:pPr>
              <a:r>
                <a:rPr lang="en-US" altLang="zh-TW" sz="1600" dirty="0">
                  <a:latin typeface="IBM Plex Arabic Text" panose="020B0503050203000203" pitchFamily="34" charset="-78"/>
                  <a:ea typeface="IBM Plex Sans" charset="0"/>
                  <a:cs typeface="IBM Plex Arabic Text" panose="020B0503050203000203" pitchFamily="34" charset="-78"/>
                </a:rPr>
                <a:t>icon</a:t>
              </a:r>
              <a:endParaRPr lang="zh-TW" altLang="en-US" sz="1600" dirty="0" err="1">
                <a:solidFill>
                  <a:schemeClr val="tx1"/>
                </a:solidFill>
                <a:latin typeface="IBM Plex Arabic Text" panose="020B0503050203000203" pitchFamily="34" charset="-78"/>
                <a:ea typeface="IBM Plex Sans" charset="0"/>
                <a:cs typeface="IBM Plex Arabic Text" panose="020B0503050203000203" pitchFamily="34" charset="-78"/>
              </a:endParaRPr>
            </a:p>
          </p:txBody>
        </p:sp>
        <p:pic>
          <p:nvPicPr>
            <p:cNvPr id="1044" name="Picture 20" descr="「time png」的圖片搜尋結果">
              <a:extLst>
                <a:ext uri="{FF2B5EF4-FFF2-40B4-BE49-F238E27FC236}">
                  <a16:creationId xmlns:a16="http://schemas.microsoft.com/office/drawing/2014/main" id="{6FD4E6BD-33B9-4D49-A52E-A3CE5417CC1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990630" y="6939906"/>
              <a:ext cx="495076" cy="495076"/>
            </a:xfrm>
            <a:prstGeom prst="rect">
              <a:avLst/>
            </a:prstGeom>
            <a:noFill/>
            <a:extLst>
              <a:ext uri="{909E8E84-426E-40DD-AFC4-6F175D3DCCD1}">
                <a14:hiddenFill xmlns:a14="http://schemas.microsoft.com/office/drawing/2010/main">
                  <a:solidFill>
                    <a:srgbClr val="FFFFFF"/>
                  </a:solidFill>
                </a14:hiddenFill>
              </a:ext>
            </a:extLst>
          </p:spPr>
        </p:pic>
        <p:sp>
          <p:nvSpPr>
            <p:cNvPr id="148" name="文字方塊 147">
              <a:extLst>
                <a:ext uri="{FF2B5EF4-FFF2-40B4-BE49-F238E27FC236}">
                  <a16:creationId xmlns:a16="http://schemas.microsoft.com/office/drawing/2014/main" id="{57FB8897-D105-4CEA-BD9C-2A37799C82D2}"/>
                </a:ext>
              </a:extLst>
            </p:cNvPr>
            <p:cNvSpPr txBox="1"/>
            <p:nvPr/>
          </p:nvSpPr>
          <p:spPr>
            <a:xfrm>
              <a:off x="10897828" y="7367198"/>
              <a:ext cx="762000" cy="313799"/>
            </a:xfrm>
            <a:prstGeom prst="rect">
              <a:avLst/>
            </a:prstGeom>
          </p:spPr>
          <p:txBody>
            <a:bodyPr wrap="square" lIns="91440" tIns="45720" rIns="91440" bIns="45720" rtlCol="0">
              <a:noAutofit/>
            </a:bodyPr>
            <a:lstStyle/>
            <a:p>
              <a:pPr algn="ctr">
                <a:lnSpc>
                  <a:spcPct val="105000"/>
                </a:lnSpc>
                <a:spcBef>
                  <a:spcPts val="1000"/>
                </a:spcBef>
              </a:pPr>
              <a:r>
                <a:rPr lang="en-US" altLang="zh-TW" sz="1600" dirty="0">
                  <a:latin typeface="IBM Plex Arabic Text" panose="020B0503050203000203" pitchFamily="34" charset="-78"/>
                  <a:ea typeface="IBM Plex Sans" charset="0"/>
                  <a:cs typeface="IBM Plex Arabic Text" panose="020B0503050203000203" pitchFamily="34" charset="-78"/>
                </a:rPr>
                <a:t>time</a:t>
              </a:r>
              <a:endParaRPr lang="zh-TW" altLang="en-US" sz="1600" dirty="0" err="1">
                <a:solidFill>
                  <a:schemeClr val="tx1"/>
                </a:solidFill>
                <a:latin typeface="IBM Plex Arabic Text" panose="020B0503050203000203" pitchFamily="34" charset="-78"/>
                <a:ea typeface="IBM Plex Sans" charset="0"/>
                <a:cs typeface="IBM Plex Arabic Text" panose="020B0503050203000203" pitchFamily="34" charset="-78"/>
              </a:endParaRPr>
            </a:p>
          </p:txBody>
        </p:sp>
        <p:cxnSp>
          <p:nvCxnSpPr>
            <p:cNvPr id="26" name="直線接點 25">
              <a:extLst>
                <a:ext uri="{FF2B5EF4-FFF2-40B4-BE49-F238E27FC236}">
                  <a16:creationId xmlns:a16="http://schemas.microsoft.com/office/drawing/2014/main" id="{F721CB84-8928-489F-8D79-4D57789120AE}"/>
                </a:ext>
              </a:extLst>
            </p:cNvPr>
            <p:cNvCxnSpPr/>
            <p:nvPr/>
          </p:nvCxnSpPr>
          <p:spPr>
            <a:xfrm>
              <a:off x="8049825" y="6130330"/>
              <a:ext cx="0" cy="1550667"/>
            </a:xfrm>
            <a:prstGeom prst="line">
              <a:avLst/>
            </a:prstGeom>
            <a:ln>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55" name="文字方塊 154">
            <a:extLst>
              <a:ext uri="{FF2B5EF4-FFF2-40B4-BE49-F238E27FC236}">
                <a16:creationId xmlns:a16="http://schemas.microsoft.com/office/drawing/2014/main" id="{387BDF3C-C569-4C7A-A6BF-5919FA048C55}"/>
              </a:ext>
            </a:extLst>
          </p:cNvPr>
          <p:cNvSpPr txBox="1"/>
          <p:nvPr/>
        </p:nvSpPr>
        <p:spPr>
          <a:xfrm>
            <a:off x="9802425" y="3383280"/>
            <a:ext cx="1485813" cy="406750"/>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Request</a:t>
            </a:r>
            <a:endParaRPr lang="zh-TW" altLang="en-US" sz="2000" dirty="0" err="1">
              <a:solidFill>
                <a:schemeClr val="tx1"/>
              </a:solidFill>
              <a:latin typeface="IBM Plex Sans" charset="0"/>
              <a:ea typeface="IBM Plex Sans" charset="0"/>
              <a:cs typeface="IBM Plex Sans" charset="0"/>
            </a:endParaRPr>
          </a:p>
        </p:txBody>
      </p:sp>
      <p:grpSp>
        <p:nvGrpSpPr>
          <p:cNvPr id="59" name="群組 58">
            <a:extLst>
              <a:ext uri="{FF2B5EF4-FFF2-40B4-BE49-F238E27FC236}">
                <a16:creationId xmlns:a16="http://schemas.microsoft.com/office/drawing/2014/main" id="{A06A32FE-8C27-483C-80D7-E77E37514F7E}"/>
              </a:ext>
            </a:extLst>
          </p:cNvPr>
          <p:cNvGrpSpPr/>
          <p:nvPr/>
        </p:nvGrpSpPr>
        <p:grpSpPr>
          <a:xfrm rot="5400000" flipH="1" flipV="1">
            <a:off x="8353288" y="2988095"/>
            <a:ext cx="517643" cy="259506"/>
            <a:chOff x="1993192" y="4963721"/>
            <a:chExt cx="999033" cy="431239"/>
          </a:xfrm>
        </p:grpSpPr>
        <p:sp>
          <p:nvSpPr>
            <p:cNvPr id="61" name="Right Arrow 429">
              <a:extLst>
                <a:ext uri="{FF2B5EF4-FFF2-40B4-BE49-F238E27FC236}">
                  <a16:creationId xmlns:a16="http://schemas.microsoft.com/office/drawing/2014/main" id="{01BBAE6D-B0FC-4009-B9EC-12549044830C}"/>
                </a:ext>
              </a:extLst>
            </p:cNvPr>
            <p:cNvSpPr/>
            <p:nvPr/>
          </p:nvSpPr>
          <p:spPr bwMode="auto">
            <a:xfrm>
              <a:off x="2180667" y="4963722"/>
              <a:ext cx="811558" cy="431238"/>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sp>
          <p:nvSpPr>
            <p:cNvPr id="62" name="Right Arrow 429">
              <a:extLst>
                <a:ext uri="{FF2B5EF4-FFF2-40B4-BE49-F238E27FC236}">
                  <a16:creationId xmlns:a16="http://schemas.microsoft.com/office/drawing/2014/main" id="{73BD5C63-0991-4739-8B62-E74E8CB3D165}"/>
                </a:ext>
              </a:extLst>
            </p:cNvPr>
            <p:cNvSpPr/>
            <p:nvPr/>
          </p:nvSpPr>
          <p:spPr bwMode="auto">
            <a:xfrm rot="10800000">
              <a:off x="1993192" y="4963721"/>
              <a:ext cx="811557" cy="431238"/>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grpSp>
      <p:grpSp>
        <p:nvGrpSpPr>
          <p:cNvPr id="63" name="群組 62">
            <a:extLst>
              <a:ext uri="{FF2B5EF4-FFF2-40B4-BE49-F238E27FC236}">
                <a16:creationId xmlns:a16="http://schemas.microsoft.com/office/drawing/2014/main" id="{E99D5790-95C9-413F-A829-59600A086ACE}"/>
              </a:ext>
            </a:extLst>
          </p:cNvPr>
          <p:cNvGrpSpPr/>
          <p:nvPr/>
        </p:nvGrpSpPr>
        <p:grpSpPr>
          <a:xfrm rot="5400000" flipH="1" flipV="1">
            <a:off x="8327292" y="5295429"/>
            <a:ext cx="517643" cy="259506"/>
            <a:chOff x="1993192" y="4963721"/>
            <a:chExt cx="999033" cy="431239"/>
          </a:xfrm>
        </p:grpSpPr>
        <p:sp>
          <p:nvSpPr>
            <p:cNvPr id="64" name="Right Arrow 429">
              <a:extLst>
                <a:ext uri="{FF2B5EF4-FFF2-40B4-BE49-F238E27FC236}">
                  <a16:creationId xmlns:a16="http://schemas.microsoft.com/office/drawing/2014/main" id="{4C914759-41A6-482B-A582-17972DBE45FD}"/>
                </a:ext>
              </a:extLst>
            </p:cNvPr>
            <p:cNvSpPr/>
            <p:nvPr/>
          </p:nvSpPr>
          <p:spPr bwMode="auto">
            <a:xfrm>
              <a:off x="2180667" y="4963722"/>
              <a:ext cx="811558" cy="431238"/>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sp>
          <p:nvSpPr>
            <p:cNvPr id="65" name="Right Arrow 429">
              <a:extLst>
                <a:ext uri="{FF2B5EF4-FFF2-40B4-BE49-F238E27FC236}">
                  <a16:creationId xmlns:a16="http://schemas.microsoft.com/office/drawing/2014/main" id="{994D8AD3-0D59-4D11-B724-7F6F514FF603}"/>
                </a:ext>
              </a:extLst>
            </p:cNvPr>
            <p:cNvSpPr/>
            <p:nvPr/>
          </p:nvSpPr>
          <p:spPr bwMode="auto">
            <a:xfrm rot="10800000">
              <a:off x="1993192" y="4963721"/>
              <a:ext cx="811557" cy="431238"/>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grpSp>
      <p:pic>
        <p:nvPicPr>
          <p:cNvPr id="69" name="圖片 68">
            <a:extLst>
              <a:ext uri="{FF2B5EF4-FFF2-40B4-BE49-F238E27FC236}">
                <a16:creationId xmlns:a16="http://schemas.microsoft.com/office/drawing/2014/main" id="{265D3FA8-91EA-48BF-80E0-0D65EEFEFE73}"/>
              </a:ext>
            </a:extLst>
          </p:cNvPr>
          <p:cNvPicPr>
            <a:picLocks noChangeAspect="1"/>
          </p:cNvPicPr>
          <p:nvPr/>
        </p:nvPicPr>
        <p:blipFill rotWithShape="1">
          <a:blip r:embed="rId19"/>
          <a:srcRect r="50032"/>
          <a:stretch/>
        </p:blipFill>
        <p:spPr>
          <a:xfrm>
            <a:off x="7971463" y="3430736"/>
            <a:ext cx="1244056" cy="1660641"/>
          </a:xfrm>
          <a:prstGeom prst="rect">
            <a:avLst/>
          </a:prstGeom>
        </p:spPr>
      </p:pic>
    </p:spTree>
    <p:extLst>
      <p:ext uri="{BB962C8B-B14F-4D97-AF65-F5344CB8AC3E}">
        <p14:creationId xmlns:p14="http://schemas.microsoft.com/office/powerpoint/2010/main" val="3082065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3" name="群組 172">
            <a:extLst>
              <a:ext uri="{FF2B5EF4-FFF2-40B4-BE49-F238E27FC236}">
                <a16:creationId xmlns:a16="http://schemas.microsoft.com/office/drawing/2014/main" id="{A3680A79-759D-4134-B4B3-A10493EEA9E1}"/>
              </a:ext>
            </a:extLst>
          </p:cNvPr>
          <p:cNvGrpSpPr/>
          <p:nvPr/>
        </p:nvGrpSpPr>
        <p:grpSpPr>
          <a:xfrm>
            <a:off x="5140284" y="4568072"/>
            <a:ext cx="4342281" cy="2760065"/>
            <a:chOff x="291551" y="1567595"/>
            <a:chExt cx="4342281" cy="2760065"/>
          </a:xfrm>
        </p:grpSpPr>
        <p:sp>
          <p:nvSpPr>
            <p:cNvPr id="174" name="Rectangle 14">
              <a:extLst>
                <a:ext uri="{FF2B5EF4-FFF2-40B4-BE49-F238E27FC236}">
                  <a16:creationId xmlns:a16="http://schemas.microsoft.com/office/drawing/2014/main" id="{E279F018-A8ED-41AA-A02C-7D092DAE7A6A}"/>
                </a:ext>
              </a:extLst>
            </p:cNvPr>
            <p:cNvSpPr/>
            <p:nvPr/>
          </p:nvSpPr>
          <p:spPr>
            <a:xfrm>
              <a:off x="298470" y="1567595"/>
              <a:ext cx="4320914" cy="670814"/>
            </a:xfrm>
            <a:prstGeom prst="rect">
              <a:avLst/>
            </a:prstGeom>
            <a:solidFill>
              <a:srgbClr val="0039B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175" name="Rectangle 14">
              <a:extLst>
                <a:ext uri="{FF2B5EF4-FFF2-40B4-BE49-F238E27FC236}">
                  <a16:creationId xmlns:a16="http://schemas.microsoft.com/office/drawing/2014/main" id="{1A1F4FAF-E6AA-42CA-BAC1-FB468F9F10FB}"/>
                </a:ext>
              </a:extLst>
            </p:cNvPr>
            <p:cNvSpPr/>
            <p:nvPr/>
          </p:nvSpPr>
          <p:spPr>
            <a:xfrm>
              <a:off x="291551" y="2710595"/>
              <a:ext cx="4335057" cy="1612362"/>
            </a:xfrm>
            <a:prstGeom prst="rect">
              <a:avLst/>
            </a:prstGeom>
            <a:solidFill>
              <a:schemeClr val="bg2">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endParaRPr lang="en-US" sz="2000" dirty="0">
                <a:solidFill>
                  <a:srgbClr val="051243"/>
                </a:solidFill>
                <a:latin typeface="Microsoft JhengHei Light" panose="020B0304030504040204" pitchFamily="34" charset="-120"/>
                <a:ea typeface="Microsoft JhengHei Light" panose="020B0304030504040204" pitchFamily="34" charset="-120"/>
              </a:endParaRPr>
            </a:p>
          </p:txBody>
        </p:sp>
        <p:sp>
          <p:nvSpPr>
            <p:cNvPr id="176" name="矩形 38">
              <a:extLst>
                <a:ext uri="{FF2B5EF4-FFF2-40B4-BE49-F238E27FC236}">
                  <a16:creationId xmlns:a16="http://schemas.microsoft.com/office/drawing/2014/main" id="{B6B164F9-DA31-4A48-9EBE-B8990B85C2A7}"/>
                </a:ext>
              </a:extLst>
            </p:cNvPr>
            <p:cNvSpPr/>
            <p:nvPr/>
          </p:nvSpPr>
          <p:spPr>
            <a:xfrm>
              <a:off x="298775" y="1734688"/>
              <a:ext cx="4335057" cy="38824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TW" altLang="en-US" sz="2000" b="1" dirty="0">
                  <a:solidFill>
                    <a:schemeClr val="bg2"/>
                  </a:solidFill>
                  <a:latin typeface="Microsoft JhengHei" panose="020B0604030504040204" pitchFamily="34" charset="-120"/>
                  <a:ea typeface="Microsoft JhengHei" panose="020B0604030504040204" pitchFamily="34" charset="-120"/>
                </a:rPr>
                <a:t>簡訊</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p:txBody>
        </p:sp>
        <p:sp>
          <p:nvSpPr>
            <p:cNvPr id="177" name="文字方塊 35">
              <a:extLst>
                <a:ext uri="{FF2B5EF4-FFF2-40B4-BE49-F238E27FC236}">
                  <a16:creationId xmlns:a16="http://schemas.microsoft.com/office/drawing/2014/main" id="{9AE73D68-63F3-40C5-AB99-69FB0709CEAF}"/>
                </a:ext>
              </a:extLst>
            </p:cNvPr>
            <p:cNvSpPr txBox="1"/>
            <p:nvPr/>
          </p:nvSpPr>
          <p:spPr>
            <a:xfrm>
              <a:off x="339390" y="2736161"/>
              <a:ext cx="4253826" cy="1591499"/>
            </a:xfrm>
            <a:prstGeom prst="rect">
              <a:avLst/>
            </a:prstGeom>
          </p:spPr>
          <p:txBody>
            <a:bodyPr wrap="square" lIns="91440" tIns="45720" rIns="91440" bIns="45720" rtlCol="0">
              <a:noAutofit/>
            </a:bodyPr>
            <a:lstStyle/>
            <a:p>
              <a:pPr marL="342900" indent="-342900">
                <a:lnSpc>
                  <a:spcPct val="105000"/>
                </a:lnSpc>
                <a:spcBef>
                  <a:spcPts val="1000"/>
                </a:spcBef>
                <a:buFont typeface="Arial" panose="020B0604020202020204" pitchFamily="34" charset="0"/>
                <a:buChar char="•"/>
                <a:defRPr/>
              </a:pPr>
              <a:r>
                <a:rPr lang="zh-TW" altLang="en-US" sz="1600" dirty="0">
                  <a:solidFill>
                    <a:srgbClr val="000000"/>
                  </a:solidFill>
                  <a:latin typeface="+mn-ea"/>
                  <a:cs typeface="IBM Plex Sans" charset="0"/>
                </a:rPr>
                <a:t>註冊並取得一組電話號碼</a:t>
              </a:r>
              <a:endParaRPr lang="en-US" altLang="zh-TW" sz="1600" dirty="0">
                <a:solidFill>
                  <a:srgbClr val="000000"/>
                </a:solidFill>
                <a:latin typeface="+mn-ea"/>
                <a:cs typeface="IBM Plex Sans" charset="0"/>
              </a:endParaRPr>
            </a:p>
            <a:p>
              <a:pPr marL="342900" indent="-342900">
                <a:lnSpc>
                  <a:spcPct val="105000"/>
                </a:lnSpc>
                <a:spcBef>
                  <a:spcPts val="1000"/>
                </a:spcBef>
                <a:buFont typeface="Arial" panose="020B0604020202020204" pitchFamily="34" charset="0"/>
                <a:buChar char="•"/>
                <a:defRPr/>
              </a:pPr>
              <a:r>
                <a:rPr lang="zh-TW" altLang="en-US" sz="1600" dirty="0">
                  <a:solidFill>
                    <a:srgbClr val="000000"/>
                  </a:solidFill>
                  <a:latin typeface="+mn-ea"/>
                  <a:cs typeface="IBM Plex Sans" charset="0"/>
                </a:rPr>
                <a:t>認證電話號碼</a:t>
              </a:r>
              <a:endParaRPr lang="en-US" altLang="zh-TW" sz="1600" dirty="0">
                <a:solidFill>
                  <a:srgbClr val="000000"/>
                </a:solidFill>
                <a:latin typeface="+mn-ea"/>
                <a:cs typeface="IBM Plex Sans" charset="0"/>
              </a:endParaRPr>
            </a:p>
            <a:p>
              <a:pPr marL="342900" indent="-342900">
                <a:lnSpc>
                  <a:spcPct val="105000"/>
                </a:lnSpc>
                <a:spcBef>
                  <a:spcPts val="1000"/>
                </a:spcBef>
                <a:buFont typeface="Arial" panose="020B0604020202020204" pitchFamily="34" charset="0"/>
                <a:buChar char="•"/>
                <a:defRPr/>
              </a:pPr>
              <a:r>
                <a:rPr lang="zh-TW" altLang="en-US" sz="1600" dirty="0">
                  <a:solidFill>
                    <a:srgbClr val="000000"/>
                  </a:solidFill>
                  <a:latin typeface="+mn-ea"/>
                  <a:cs typeface="IBM Plex Sans" charset="0"/>
                </a:rPr>
                <a:t>透過</a:t>
              </a:r>
              <a:r>
                <a:rPr lang="en-US" altLang="zh-TW" sz="1600" dirty="0">
                  <a:solidFill>
                    <a:srgbClr val="000000"/>
                  </a:solidFill>
                  <a:latin typeface="+mn-ea"/>
                  <a:cs typeface="IBM Plex Sans" charset="0"/>
                </a:rPr>
                <a:t>Python API </a:t>
              </a:r>
              <a:r>
                <a:rPr lang="zh-TW" altLang="en-US" sz="1600" dirty="0">
                  <a:solidFill>
                    <a:srgbClr val="000000"/>
                  </a:solidFill>
                  <a:latin typeface="+mn-ea"/>
                  <a:cs typeface="IBM Plex Sans" charset="0"/>
                </a:rPr>
                <a:t>發送客製化簡訊</a:t>
              </a:r>
              <a:endParaRPr lang="en-US" altLang="zh-TW" sz="1600" dirty="0">
                <a:solidFill>
                  <a:srgbClr val="000000"/>
                </a:solidFill>
                <a:latin typeface="+mn-ea"/>
                <a:cs typeface="IBM Plex Sans" charset="0"/>
              </a:endParaRPr>
            </a:p>
            <a:p>
              <a:pPr marL="342900" indent="-342900">
                <a:lnSpc>
                  <a:spcPct val="105000"/>
                </a:lnSpc>
                <a:spcBef>
                  <a:spcPts val="1000"/>
                </a:spcBef>
                <a:buFont typeface="Arial" panose="020B0604020202020204" pitchFamily="34" charset="0"/>
                <a:buChar char="•"/>
                <a:defRPr/>
              </a:pPr>
              <a:endParaRPr lang="en-US" altLang="zh-TW" sz="1600" dirty="0">
                <a:solidFill>
                  <a:srgbClr val="000000"/>
                </a:solidFill>
                <a:latin typeface="+mn-ea"/>
                <a:cs typeface="IBM Plex Sans" charset="0"/>
              </a:endParaRPr>
            </a:p>
            <a:p>
              <a:pPr marL="342900" indent="-342900">
                <a:lnSpc>
                  <a:spcPct val="105000"/>
                </a:lnSpc>
                <a:spcBef>
                  <a:spcPts val="1000"/>
                </a:spcBef>
                <a:buFont typeface="Arial" panose="020B0604020202020204" pitchFamily="34" charset="0"/>
                <a:buChar char="•"/>
                <a:defRPr/>
              </a:pPr>
              <a:endParaRPr kumimoji="0" lang="en-US" altLang="zh-TW" sz="1600" b="0" i="0" u="none" strike="noStrike" kern="1200" cap="none" spc="0" normalizeH="0" baseline="0" noProof="0" dirty="0">
                <a:ln>
                  <a:noFill/>
                </a:ln>
                <a:solidFill>
                  <a:srgbClr val="000000"/>
                </a:solidFill>
                <a:effectLst/>
                <a:uLnTx/>
                <a:uFillTx/>
                <a:latin typeface="+mn-ea"/>
                <a:cs typeface="IBM Plex Sans" charset="0"/>
              </a:endParaRPr>
            </a:p>
          </p:txBody>
        </p:sp>
      </p:grpSp>
      <p:sp>
        <p:nvSpPr>
          <p:cNvPr id="179" name="Rectangle 14">
            <a:extLst>
              <a:ext uri="{FF2B5EF4-FFF2-40B4-BE49-F238E27FC236}">
                <a16:creationId xmlns:a16="http://schemas.microsoft.com/office/drawing/2014/main" id="{F6B97430-24D3-4589-8E7A-D23669E7C6AD}"/>
              </a:ext>
            </a:extLst>
          </p:cNvPr>
          <p:cNvSpPr/>
          <p:nvPr/>
        </p:nvSpPr>
        <p:spPr>
          <a:xfrm>
            <a:off x="5143341" y="5235554"/>
            <a:ext cx="4332000" cy="475518"/>
          </a:xfrm>
          <a:prstGeom prst="rect">
            <a:avLst/>
          </a:prstGeom>
          <a:solidFill>
            <a:srgbClr val="CFE2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TW" altLang="en-US" sz="1800" b="1" dirty="0">
                <a:solidFill>
                  <a:schemeClr val="bg1"/>
                </a:solidFill>
                <a:latin typeface="Microsoft JhengHei" panose="020B0604030504040204" pitchFamily="34" charset="-120"/>
                <a:ea typeface="Microsoft JhengHei" panose="020B0604030504040204" pitchFamily="34" charset="-120"/>
              </a:rPr>
              <a:t>發送客製化簡訊</a:t>
            </a:r>
            <a:endParaRPr kumimoji="1" lang="en-US" sz="1800" b="1" dirty="0">
              <a:solidFill>
                <a:schemeClr val="bg1"/>
              </a:solidFill>
              <a:latin typeface="Microsoft JhengHei" panose="020B0604030504040204" pitchFamily="34" charset="-120"/>
              <a:ea typeface="Microsoft JhengHei" panose="020B0604030504040204" pitchFamily="34" charset="-120"/>
            </a:endParaRPr>
          </a:p>
        </p:txBody>
      </p:sp>
      <p:grpSp>
        <p:nvGrpSpPr>
          <p:cNvPr id="180" name="群組 179">
            <a:extLst>
              <a:ext uri="{FF2B5EF4-FFF2-40B4-BE49-F238E27FC236}">
                <a16:creationId xmlns:a16="http://schemas.microsoft.com/office/drawing/2014/main" id="{54069032-4206-4BF8-9C87-7C6A87437A51}"/>
              </a:ext>
            </a:extLst>
          </p:cNvPr>
          <p:cNvGrpSpPr/>
          <p:nvPr/>
        </p:nvGrpSpPr>
        <p:grpSpPr>
          <a:xfrm>
            <a:off x="9974732" y="4575081"/>
            <a:ext cx="4342281" cy="2760065"/>
            <a:chOff x="291551" y="1567595"/>
            <a:chExt cx="4342281" cy="2760065"/>
          </a:xfrm>
        </p:grpSpPr>
        <p:sp>
          <p:nvSpPr>
            <p:cNvPr id="181" name="Rectangle 14">
              <a:extLst>
                <a:ext uri="{FF2B5EF4-FFF2-40B4-BE49-F238E27FC236}">
                  <a16:creationId xmlns:a16="http://schemas.microsoft.com/office/drawing/2014/main" id="{DEEFAD9B-E522-4F42-BA5E-4A2AEFAE543C}"/>
                </a:ext>
              </a:extLst>
            </p:cNvPr>
            <p:cNvSpPr/>
            <p:nvPr/>
          </p:nvSpPr>
          <p:spPr>
            <a:xfrm>
              <a:off x="298470" y="1567595"/>
              <a:ext cx="4311629" cy="670814"/>
            </a:xfrm>
            <a:prstGeom prst="rect">
              <a:avLst/>
            </a:prstGeom>
            <a:solidFill>
              <a:srgbClr val="0039B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182" name="Rectangle 14">
              <a:extLst>
                <a:ext uri="{FF2B5EF4-FFF2-40B4-BE49-F238E27FC236}">
                  <a16:creationId xmlns:a16="http://schemas.microsoft.com/office/drawing/2014/main" id="{5221DB73-5E64-4295-829E-C9556FE99EED}"/>
                </a:ext>
              </a:extLst>
            </p:cNvPr>
            <p:cNvSpPr/>
            <p:nvPr/>
          </p:nvSpPr>
          <p:spPr>
            <a:xfrm>
              <a:off x="291551" y="2710595"/>
              <a:ext cx="4335057" cy="1612362"/>
            </a:xfrm>
            <a:prstGeom prst="rect">
              <a:avLst/>
            </a:prstGeom>
            <a:solidFill>
              <a:schemeClr val="bg2">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endParaRPr lang="en-US" sz="2000" dirty="0">
                <a:solidFill>
                  <a:srgbClr val="051243"/>
                </a:solidFill>
                <a:latin typeface="Microsoft JhengHei Light" panose="020B0304030504040204" pitchFamily="34" charset="-120"/>
                <a:ea typeface="Microsoft JhengHei Light" panose="020B0304030504040204" pitchFamily="34" charset="-120"/>
              </a:endParaRPr>
            </a:p>
          </p:txBody>
        </p:sp>
        <p:sp>
          <p:nvSpPr>
            <p:cNvPr id="183" name="矩形 38">
              <a:extLst>
                <a:ext uri="{FF2B5EF4-FFF2-40B4-BE49-F238E27FC236}">
                  <a16:creationId xmlns:a16="http://schemas.microsoft.com/office/drawing/2014/main" id="{3168EF7F-60CC-493F-8E72-9B94330C9EB2}"/>
                </a:ext>
              </a:extLst>
            </p:cNvPr>
            <p:cNvSpPr/>
            <p:nvPr/>
          </p:nvSpPr>
          <p:spPr>
            <a:xfrm>
              <a:off x="298775" y="1734688"/>
              <a:ext cx="4335057" cy="38824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TW" sz="2000" b="1" dirty="0">
                  <a:solidFill>
                    <a:schemeClr val="bg2"/>
                  </a:solidFill>
                  <a:latin typeface="Microsoft JhengHei" panose="020B0604030504040204" pitchFamily="34" charset="-120"/>
                  <a:ea typeface="Microsoft JhengHei" panose="020B0604030504040204" pitchFamily="34" charset="-120"/>
                </a:rPr>
                <a:t>Slack</a:t>
              </a:r>
            </a:p>
          </p:txBody>
        </p:sp>
        <p:sp>
          <p:nvSpPr>
            <p:cNvPr id="184" name="文字方塊 35">
              <a:extLst>
                <a:ext uri="{FF2B5EF4-FFF2-40B4-BE49-F238E27FC236}">
                  <a16:creationId xmlns:a16="http://schemas.microsoft.com/office/drawing/2014/main" id="{3A6A7F23-231E-48E7-A407-39A67EC145EE}"/>
                </a:ext>
              </a:extLst>
            </p:cNvPr>
            <p:cNvSpPr txBox="1"/>
            <p:nvPr/>
          </p:nvSpPr>
          <p:spPr>
            <a:xfrm>
              <a:off x="339390" y="2736161"/>
              <a:ext cx="4253826" cy="1591499"/>
            </a:xfrm>
            <a:prstGeom prst="rect">
              <a:avLst/>
            </a:prstGeom>
          </p:spPr>
          <p:txBody>
            <a:bodyPr wrap="square" lIns="91440" tIns="45720" rIns="91440" bIns="45720" rtlCol="0">
              <a:noAutofit/>
            </a:bodyPr>
            <a:lstStyle/>
            <a:p>
              <a:pPr marL="342900" indent="-342900">
                <a:lnSpc>
                  <a:spcPct val="105000"/>
                </a:lnSpc>
                <a:spcBef>
                  <a:spcPts val="1000"/>
                </a:spcBef>
                <a:buFont typeface="Arial" panose="020B0604020202020204" pitchFamily="34" charset="0"/>
                <a:buChar char="•"/>
                <a:defRPr/>
              </a:pPr>
              <a:r>
                <a:rPr lang="zh-TW" altLang="en-US" sz="1600" dirty="0">
                  <a:solidFill>
                    <a:srgbClr val="000000"/>
                  </a:solidFill>
                  <a:latin typeface="+mn-ea"/>
                  <a:cs typeface="IBM Plex Sans" charset="0"/>
                </a:rPr>
                <a:t>註冊</a:t>
              </a:r>
              <a:r>
                <a:rPr lang="en-US" altLang="zh-TW" sz="1600" dirty="0">
                  <a:solidFill>
                    <a:srgbClr val="000000"/>
                  </a:solidFill>
                  <a:latin typeface="+mn-ea"/>
                  <a:cs typeface="IBM Plex Sans" charset="0"/>
                </a:rPr>
                <a:t>AI</a:t>
              </a:r>
              <a:r>
                <a:rPr lang="zh-TW" altLang="en-US" sz="1600" dirty="0">
                  <a:solidFill>
                    <a:srgbClr val="000000"/>
                  </a:solidFill>
                  <a:latin typeface="+mn-ea"/>
                  <a:cs typeface="IBM Plex Sans" charset="0"/>
                </a:rPr>
                <a:t>到特定</a:t>
              </a:r>
              <a:r>
                <a:rPr lang="en-US" altLang="zh-TW" sz="1600" dirty="0">
                  <a:solidFill>
                    <a:srgbClr val="000000"/>
                  </a:solidFill>
                  <a:latin typeface="+mn-ea"/>
                  <a:cs typeface="IBM Plex Sans" charset="0"/>
                </a:rPr>
                <a:t>workspace</a:t>
              </a:r>
              <a:r>
                <a:rPr lang="zh-TW" altLang="en-US" sz="1600" dirty="0">
                  <a:solidFill>
                    <a:srgbClr val="000000"/>
                  </a:solidFill>
                  <a:latin typeface="+mn-ea"/>
                  <a:cs typeface="IBM Plex Sans" charset="0"/>
                </a:rPr>
                <a:t>並取得</a:t>
              </a:r>
              <a:r>
                <a:rPr lang="en-US" altLang="zh-TW" sz="1600" dirty="0">
                  <a:solidFill>
                    <a:srgbClr val="000000"/>
                  </a:solidFill>
                  <a:latin typeface="+mn-ea"/>
                  <a:cs typeface="IBM Plex Sans" charset="0"/>
                </a:rPr>
                <a:t>API</a:t>
              </a:r>
              <a:r>
                <a:rPr lang="zh-TW" altLang="en-US" sz="1600" dirty="0">
                  <a:solidFill>
                    <a:srgbClr val="000000"/>
                  </a:solidFill>
                  <a:latin typeface="+mn-ea"/>
                  <a:cs typeface="IBM Plex Sans" charset="0"/>
                </a:rPr>
                <a:t>的</a:t>
              </a:r>
              <a:r>
                <a:rPr lang="en-US" altLang="zh-TW" sz="1600" dirty="0">
                  <a:solidFill>
                    <a:srgbClr val="000000"/>
                  </a:solidFill>
                  <a:latin typeface="+mn-ea"/>
                  <a:cs typeface="IBM Plex Sans" charset="0"/>
                </a:rPr>
                <a:t>Key</a:t>
              </a:r>
            </a:p>
            <a:p>
              <a:pPr marL="342900" indent="-342900">
                <a:lnSpc>
                  <a:spcPct val="105000"/>
                </a:lnSpc>
                <a:spcBef>
                  <a:spcPts val="1000"/>
                </a:spcBef>
                <a:buFont typeface="Arial" panose="020B0604020202020204" pitchFamily="34" charset="0"/>
                <a:buChar char="•"/>
                <a:defRPr/>
              </a:pPr>
              <a:r>
                <a:rPr kumimoji="0" lang="zh-TW" altLang="en-US" sz="1600" b="0" i="0" u="none" strike="noStrike" kern="1200" cap="none" spc="0" normalizeH="0" baseline="0" noProof="0" dirty="0">
                  <a:ln>
                    <a:noFill/>
                  </a:ln>
                  <a:solidFill>
                    <a:srgbClr val="000000"/>
                  </a:solidFill>
                  <a:effectLst/>
                  <a:uLnTx/>
                  <a:uFillTx/>
                  <a:latin typeface="+mn-ea"/>
                  <a:cs typeface="IBM Plex Sans" charset="0"/>
                </a:rPr>
                <a:t>發送</a:t>
              </a:r>
              <a:r>
                <a:rPr kumimoji="0" lang="en-US" altLang="zh-TW" sz="1600" b="0" i="0" u="none" strike="noStrike" kern="1200" cap="none" spc="0" normalizeH="0" baseline="0" noProof="0" dirty="0">
                  <a:ln>
                    <a:noFill/>
                  </a:ln>
                  <a:solidFill>
                    <a:srgbClr val="000000"/>
                  </a:solidFill>
                  <a:effectLst/>
                  <a:uLnTx/>
                  <a:uFillTx/>
                  <a:latin typeface="+mn-ea"/>
                  <a:cs typeface="IBM Plex Sans" charset="0"/>
                </a:rPr>
                <a:t>request</a:t>
              </a:r>
              <a:r>
                <a:rPr kumimoji="0" lang="zh-TW" altLang="en-US" sz="1600" b="0" i="0" u="none" strike="noStrike" kern="1200" cap="none" spc="0" normalizeH="0" baseline="0" noProof="0" dirty="0">
                  <a:ln>
                    <a:noFill/>
                  </a:ln>
                  <a:solidFill>
                    <a:srgbClr val="000000"/>
                  </a:solidFill>
                  <a:effectLst/>
                  <a:uLnTx/>
                  <a:uFillTx/>
                  <a:latin typeface="+mn-ea"/>
                  <a:cs typeface="IBM Plex Sans" charset="0"/>
                </a:rPr>
                <a:t>與</a:t>
              </a:r>
              <a:r>
                <a:rPr kumimoji="0" lang="en-US" altLang="zh-TW" sz="1600" b="0" i="0" u="none" strike="noStrike" kern="1200" cap="none" spc="0" normalizeH="0" baseline="0" noProof="0" dirty="0">
                  <a:ln>
                    <a:noFill/>
                  </a:ln>
                  <a:solidFill>
                    <a:srgbClr val="000000"/>
                  </a:solidFill>
                  <a:effectLst/>
                  <a:uLnTx/>
                  <a:uFillTx/>
                  <a:latin typeface="+mn-ea"/>
                  <a:cs typeface="IBM Plex Sans" charset="0"/>
                </a:rPr>
                <a:t>Json</a:t>
              </a:r>
              <a:r>
                <a:rPr kumimoji="0" lang="zh-TW" altLang="en-US" sz="1600" b="0" i="0" u="none" strike="noStrike" kern="1200" cap="none" spc="0" normalizeH="0" baseline="0" noProof="0" dirty="0">
                  <a:ln>
                    <a:noFill/>
                  </a:ln>
                  <a:solidFill>
                    <a:srgbClr val="000000"/>
                  </a:solidFill>
                  <a:effectLst/>
                  <a:uLnTx/>
                  <a:uFillTx/>
                  <a:latin typeface="+mn-ea"/>
                  <a:cs typeface="IBM Plex Sans" charset="0"/>
                </a:rPr>
                <a:t>內容至特定</a:t>
              </a:r>
              <a:r>
                <a:rPr kumimoji="0" lang="en-US" altLang="zh-TW" sz="1600" b="0" i="0" u="none" strike="noStrike" kern="1200" cap="none" spc="0" normalizeH="0" baseline="0" noProof="0" dirty="0">
                  <a:ln>
                    <a:noFill/>
                  </a:ln>
                  <a:solidFill>
                    <a:srgbClr val="000000"/>
                  </a:solidFill>
                  <a:effectLst/>
                  <a:uLnTx/>
                  <a:uFillTx/>
                  <a:latin typeface="+mn-ea"/>
                  <a:cs typeface="IBM Plex Sans" charset="0"/>
                </a:rPr>
                <a:t>URL</a:t>
              </a:r>
            </a:p>
            <a:p>
              <a:pPr marL="342900" indent="-342900">
                <a:lnSpc>
                  <a:spcPct val="105000"/>
                </a:lnSpc>
                <a:spcBef>
                  <a:spcPts val="1000"/>
                </a:spcBef>
                <a:buFont typeface="Arial" panose="020B0604020202020204" pitchFamily="34" charset="0"/>
                <a:buChar char="•"/>
                <a:defRPr/>
              </a:pPr>
              <a:r>
                <a:rPr lang="zh-TW" altLang="en-US" sz="1600" dirty="0">
                  <a:solidFill>
                    <a:srgbClr val="000000"/>
                  </a:solidFill>
                  <a:latin typeface="+mn-ea"/>
                  <a:cs typeface="IBM Plex Sans" charset="0"/>
                </a:rPr>
                <a:t>內容由</a:t>
              </a:r>
              <a:r>
                <a:rPr lang="en-US" altLang="zh-TW" sz="1600" dirty="0">
                  <a:solidFill>
                    <a:srgbClr val="000000"/>
                  </a:solidFill>
                  <a:latin typeface="+mn-ea"/>
                  <a:cs typeface="IBM Plex Sans" charset="0"/>
                </a:rPr>
                <a:t>AI</a:t>
              </a:r>
              <a:r>
                <a:rPr lang="zh-TW" altLang="en-US" sz="1600" dirty="0">
                  <a:solidFill>
                    <a:srgbClr val="000000"/>
                  </a:solidFill>
                  <a:latin typeface="+mn-ea"/>
                  <a:cs typeface="IBM Plex Sans" charset="0"/>
                </a:rPr>
                <a:t>身分發送到群組</a:t>
              </a:r>
              <a:endParaRPr kumimoji="0" lang="en-US" altLang="zh-TW" sz="1600" b="0" i="0" u="none" strike="noStrike" kern="1200" cap="none" spc="0" normalizeH="0" baseline="0" noProof="0" dirty="0">
                <a:ln>
                  <a:noFill/>
                </a:ln>
                <a:solidFill>
                  <a:srgbClr val="000000"/>
                </a:solidFill>
                <a:effectLst/>
                <a:uLnTx/>
                <a:uFillTx/>
                <a:latin typeface="+mn-ea"/>
                <a:cs typeface="IBM Plex Sans" charset="0"/>
              </a:endParaRPr>
            </a:p>
          </p:txBody>
        </p:sp>
      </p:grpSp>
      <p:sp>
        <p:nvSpPr>
          <p:cNvPr id="185" name="Rectangle 14">
            <a:extLst>
              <a:ext uri="{FF2B5EF4-FFF2-40B4-BE49-F238E27FC236}">
                <a16:creationId xmlns:a16="http://schemas.microsoft.com/office/drawing/2014/main" id="{ADF3122D-4CBC-49AD-8BE0-A941676869E2}"/>
              </a:ext>
            </a:extLst>
          </p:cNvPr>
          <p:cNvSpPr/>
          <p:nvPr/>
        </p:nvSpPr>
        <p:spPr>
          <a:xfrm>
            <a:off x="9977789" y="5242563"/>
            <a:ext cx="4331999" cy="475518"/>
          </a:xfrm>
          <a:prstGeom prst="rect">
            <a:avLst/>
          </a:prstGeom>
          <a:solidFill>
            <a:srgbClr val="CFE2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TW" altLang="en-US" sz="1800" b="1" dirty="0">
                <a:solidFill>
                  <a:schemeClr val="bg1"/>
                </a:solidFill>
                <a:latin typeface="Microsoft JhengHei" panose="020B0604030504040204" pitchFamily="34" charset="-120"/>
                <a:ea typeface="Microsoft JhengHei" panose="020B0604030504040204" pitchFamily="34" charset="-120"/>
              </a:rPr>
              <a:t>發送訊息到群組</a:t>
            </a:r>
            <a:endParaRPr kumimoji="1" lang="en-US" sz="1800" b="1" dirty="0">
              <a:solidFill>
                <a:schemeClr val="bg1"/>
              </a:solidFill>
              <a:latin typeface="Microsoft JhengHei" panose="020B0604030504040204" pitchFamily="34" charset="-120"/>
              <a:ea typeface="Microsoft JhengHei" panose="020B0604030504040204" pitchFamily="34" charset="-120"/>
            </a:endParaRPr>
          </a:p>
        </p:txBody>
      </p:sp>
      <p:grpSp>
        <p:nvGrpSpPr>
          <p:cNvPr id="186" name="群組 185">
            <a:extLst>
              <a:ext uri="{FF2B5EF4-FFF2-40B4-BE49-F238E27FC236}">
                <a16:creationId xmlns:a16="http://schemas.microsoft.com/office/drawing/2014/main" id="{15CEAB45-EDA5-4F55-BB1A-9F0CC013EBED}"/>
              </a:ext>
            </a:extLst>
          </p:cNvPr>
          <p:cNvGrpSpPr/>
          <p:nvPr/>
        </p:nvGrpSpPr>
        <p:grpSpPr>
          <a:xfrm>
            <a:off x="298775" y="4575081"/>
            <a:ext cx="4342281" cy="2760065"/>
            <a:chOff x="291551" y="1567595"/>
            <a:chExt cx="4342281" cy="2760065"/>
          </a:xfrm>
        </p:grpSpPr>
        <p:sp>
          <p:nvSpPr>
            <p:cNvPr id="187" name="Rectangle 14">
              <a:extLst>
                <a:ext uri="{FF2B5EF4-FFF2-40B4-BE49-F238E27FC236}">
                  <a16:creationId xmlns:a16="http://schemas.microsoft.com/office/drawing/2014/main" id="{A2C91855-F10A-4596-A3AF-A262CC0EDB17}"/>
                </a:ext>
              </a:extLst>
            </p:cNvPr>
            <p:cNvSpPr/>
            <p:nvPr/>
          </p:nvSpPr>
          <p:spPr>
            <a:xfrm>
              <a:off x="298471" y="1567595"/>
              <a:ext cx="4310966" cy="670814"/>
            </a:xfrm>
            <a:prstGeom prst="rect">
              <a:avLst/>
            </a:prstGeom>
            <a:solidFill>
              <a:srgbClr val="0039B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188" name="Rectangle 14">
              <a:extLst>
                <a:ext uri="{FF2B5EF4-FFF2-40B4-BE49-F238E27FC236}">
                  <a16:creationId xmlns:a16="http://schemas.microsoft.com/office/drawing/2014/main" id="{575AB0A7-8C93-4445-8CF4-196577357FCB}"/>
                </a:ext>
              </a:extLst>
            </p:cNvPr>
            <p:cNvSpPr/>
            <p:nvPr/>
          </p:nvSpPr>
          <p:spPr>
            <a:xfrm>
              <a:off x="291551" y="2710595"/>
              <a:ext cx="4335057" cy="1612362"/>
            </a:xfrm>
            <a:prstGeom prst="rect">
              <a:avLst/>
            </a:prstGeom>
            <a:solidFill>
              <a:schemeClr val="bg2">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endParaRPr lang="en-US" sz="2000" dirty="0">
                <a:solidFill>
                  <a:srgbClr val="051243"/>
                </a:solidFill>
                <a:latin typeface="Microsoft JhengHei Light" panose="020B0304030504040204" pitchFamily="34" charset="-120"/>
                <a:ea typeface="Microsoft JhengHei Light" panose="020B0304030504040204" pitchFamily="34" charset="-120"/>
              </a:endParaRPr>
            </a:p>
          </p:txBody>
        </p:sp>
        <p:sp>
          <p:nvSpPr>
            <p:cNvPr id="189" name="矩形 38">
              <a:extLst>
                <a:ext uri="{FF2B5EF4-FFF2-40B4-BE49-F238E27FC236}">
                  <a16:creationId xmlns:a16="http://schemas.microsoft.com/office/drawing/2014/main" id="{5AD1CEAC-C8C2-4598-BA5C-151F61B2314E}"/>
                </a:ext>
              </a:extLst>
            </p:cNvPr>
            <p:cNvSpPr/>
            <p:nvPr/>
          </p:nvSpPr>
          <p:spPr>
            <a:xfrm>
              <a:off x="298775" y="1734688"/>
              <a:ext cx="4335057" cy="38824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TW" altLang="en-US" sz="2000" b="1" dirty="0">
                  <a:solidFill>
                    <a:schemeClr val="bg2"/>
                  </a:solidFill>
                  <a:latin typeface="Microsoft JhengHei" panose="020B0604030504040204" pitchFamily="34" charset="-120"/>
                  <a:ea typeface="Microsoft JhengHei" panose="020B0604030504040204" pitchFamily="34" charset="-120"/>
                </a:rPr>
                <a:t>電話</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p:txBody>
        </p:sp>
        <p:sp>
          <p:nvSpPr>
            <p:cNvPr id="190" name="文字方塊 35">
              <a:extLst>
                <a:ext uri="{FF2B5EF4-FFF2-40B4-BE49-F238E27FC236}">
                  <a16:creationId xmlns:a16="http://schemas.microsoft.com/office/drawing/2014/main" id="{7B7AD6A5-524D-475B-BE1D-8ED01F9262B0}"/>
                </a:ext>
              </a:extLst>
            </p:cNvPr>
            <p:cNvSpPr txBox="1"/>
            <p:nvPr/>
          </p:nvSpPr>
          <p:spPr>
            <a:xfrm>
              <a:off x="339390" y="2736161"/>
              <a:ext cx="4253826" cy="1591499"/>
            </a:xfrm>
            <a:prstGeom prst="rect">
              <a:avLst/>
            </a:prstGeom>
          </p:spPr>
          <p:txBody>
            <a:bodyPr wrap="square" lIns="91440" tIns="45720" rIns="91440" bIns="45720" rtlCol="0">
              <a:noAutofit/>
            </a:bodyPr>
            <a:lstStyle/>
            <a:p>
              <a:pPr marL="342900" indent="-342900">
                <a:lnSpc>
                  <a:spcPct val="105000"/>
                </a:lnSpc>
                <a:spcBef>
                  <a:spcPts val="1000"/>
                </a:spcBef>
                <a:buFont typeface="Arial" panose="020B0604020202020204" pitchFamily="34" charset="0"/>
                <a:buChar char="•"/>
                <a:defRPr/>
              </a:pPr>
              <a:r>
                <a:rPr lang="zh-TW" altLang="en-US" sz="1600" dirty="0">
                  <a:solidFill>
                    <a:srgbClr val="000000"/>
                  </a:solidFill>
                  <a:latin typeface="+mn-ea"/>
                  <a:cs typeface="IBM Plex Sans" charset="0"/>
                </a:rPr>
                <a:t>註冊並取得一組電話號碼</a:t>
              </a:r>
              <a:endParaRPr lang="en-US" altLang="zh-TW" sz="1600" dirty="0">
                <a:solidFill>
                  <a:srgbClr val="000000"/>
                </a:solidFill>
                <a:latin typeface="+mn-ea"/>
                <a:cs typeface="IBM Plex Sans" charset="0"/>
              </a:endParaRPr>
            </a:p>
            <a:p>
              <a:pPr marL="342900" indent="-342900">
                <a:lnSpc>
                  <a:spcPct val="105000"/>
                </a:lnSpc>
                <a:spcBef>
                  <a:spcPts val="1000"/>
                </a:spcBef>
                <a:buFont typeface="Arial" panose="020B0604020202020204" pitchFamily="34" charset="0"/>
                <a:buChar char="•"/>
                <a:defRPr/>
              </a:pPr>
              <a:r>
                <a:rPr kumimoji="0" lang="zh-TW" altLang="en-US" sz="1600" b="0" i="0" u="none" strike="noStrike" kern="1200" cap="none" spc="0" normalizeH="0" baseline="0" noProof="0" dirty="0">
                  <a:ln>
                    <a:noFill/>
                  </a:ln>
                  <a:solidFill>
                    <a:srgbClr val="000000"/>
                  </a:solidFill>
                  <a:effectLst/>
                  <a:uLnTx/>
                  <a:uFillTx/>
                  <a:latin typeface="+mn-ea"/>
                  <a:cs typeface="IBM Plex Sans" charset="0"/>
                </a:rPr>
                <a:t>取得一組特定</a:t>
              </a:r>
              <a:r>
                <a:rPr kumimoji="0" lang="en-US" altLang="zh-TW" sz="1600" b="0" i="0" u="none" strike="noStrike" kern="1200" cap="none" spc="0" normalizeH="0" baseline="0" noProof="0" dirty="0">
                  <a:ln>
                    <a:noFill/>
                  </a:ln>
                  <a:solidFill>
                    <a:srgbClr val="000000"/>
                  </a:solidFill>
                  <a:effectLst/>
                  <a:uLnTx/>
                  <a:uFillTx/>
                  <a:latin typeface="+mn-ea"/>
                  <a:cs typeface="IBM Plex Sans" charset="0"/>
                </a:rPr>
                <a:t>URL</a:t>
              </a:r>
            </a:p>
            <a:p>
              <a:pPr marL="342900" indent="-342900">
                <a:lnSpc>
                  <a:spcPct val="105000"/>
                </a:lnSpc>
                <a:spcBef>
                  <a:spcPts val="1000"/>
                </a:spcBef>
                <a:buFont typeface="Arial" panose="020B0604020202020204" pitchFamily="34" charset="0"/>
                <a:buChar char="•"/>
                <a:defRPr/>
              </a:pPr>
              <a:r>
                <a:rPr lang="zh-TW" altLang="en-US" sz="1600" dirty="0">
                  <a:solidFill>
                    <a:srgbClr val="000000"/>
                  </a:solidFill>
                  <a:latin typeface="+mn-ea"/>
                  <a:cs typeface="IBM Plex Sans" charset="0"/>
                </a:rPr>
                <a:t>認證電話號碼</a:t>
              </a:r>
              <a:endParaRPr kumimoji="0" lang="en-US" altLang="zh-TW" sz="1600" b="0" i="0" u="none" strike="noStrike" kern="1200" cap="none" spc="0" normalizeH="0" baseline="0" noProof="0" dirty="0">
                <a:ln>
                  <a:noFill/>
                </a:ln>
                <a:solidFill>
                  <a:srgbClr val="000000"/>
                </a:solidFill>
                <a:effectLst/>
                <a:uLnTx/>
                <a:uFillTx/>
                <a:latin typeface="+mn-ea"/>
                <a:cs typeface="IBM Plex Sans" charset="0"/>
              </a:endParaRPr>
            </a:p>
            <a:p>
              <a:pPr marL="342900" indent="-342900">
                <a:lnSpc>
                  <a:spcPct val="105000"/>
                </a:lnSpc>
                <a:spcBef>
                  <a:spcPts val="1000"/>
                </a:spcBef>
                <a:buFont typeface="Arial" panose="020B0604020202020204" pitchFamily="34" charset="0"/>
                <a:buChar char="•"/>
                <a:defRPr/>
              </a:pPr>
              <a:r>
                <a:rPr lang="zh-TW" altLang="en-US" sz="1600" dirty="0">
                  <a:solidFill>
                    <a:srgbClr val="000000"/>
                  </a:solidFill>
                  <a:latin typeface="+mn-ea"/>
                  <a:cs typeface="IBM Plex Sans" charset="0"/>
                </a:rPr>
                <a:t>透過</a:t>
              </a:r>
              <a:r>
                <a:rPr lang="en-US" altLang="zh-TW" sz="1600" dirty="0">
                  <a:solidFill>
                    <a:srgbClr val="000000"/>
                  </a:solidFill>
                  <a:latin typeface="+mn-ea"/>
                  <a:cs typeface="IBM Plex Sans" charset="0"/>
                </a:rPr>
                <a:t>Python API </a:t>
              </a:r>
              <a:r>
                <a:rPr lang="zh-TW" altLang="en-US" sz="1600" dirty="0">
                  <a:solidFill>
                    <a:srgbClr val="000000"/>
                  </a:solidFill>
                  <a:latin typeface="+mn-ea"/>
                  <a:cs typeface="IBM Plex Sans" charset="0"/>
                </a:rPr>
                <a:t>建立通話連線</a:t>
              </a:r>
              <a:endParaRPr kumimoji="0" lang="en-US" altLang="zh-TW" sz="1600" b="0" i="0" u="none" strike="noStrike" kern="1200" cap="none" spc="0" normalizeH="0" baseline="0" noProof="0" dirty="0">
                <a:ln>
                  <a:noFill/>
                </a:ln>
                <a:solidFill>
                  <a:srgbClr val="000000"/>
                </a:solidFill>
                <a:effectLst/>
                <a:uLnTx/>
                <a:uFillTx/>
                <a:latin typeface="+mn-ea"/>
                <a:cs typeface="IBM Plex Sans" charset="0"/>
              </a:endParaRPr>
            </a:p>
          </p:txBody>
        </p:sp>
      </p:grpSp>
      <p:sp>
        <p:nvSpPr>
          <p:cNvPr id="193" name="Rectangle 14">
            <a:extLst>
              <a:ext uri="{FF2B5EF4-FFF2-40B4-BE49-F238E27FC236}">
                <a16:creationId xmlns:a16="http://schemas.microsoft.com/office/drawing/2014/main" id="{0A533F39-EA8F-486A-8751-A2587D8E54C8}"/>
              </a:ext>
            </a:extLst>
          </p:cNvPr>
          <p:cNvSpPr/>
          <p:nvPr/>
        </p:nvSpPr>
        <p:spPr>
          <a:xfrm>
            <a:off x="301832" y="5242563"/>
            <a:ext cx="4322552" cy="475518"/>
          </a:xfrm>
          <a:prstGeom prst="rect">
            <a:avLst/>
          </a:prstGeom>
          <a:solidFill>
            <a:srgbClr val="CFE2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TW" altLang="en-US" sz="1800" b="1" dirty="0">
                <a:solidFill>
                  <a:schemeClr val="bg1"/>
                </a:solidFill>
                <a:latin typeface="Microsoft JhengHei" panose="020B0604030504040204" pitchFamily="34" charset="-120"/>
                <a:ea typeface="Microsoft JhengHei" panose="020B0604030504040204" pitchFamily="34" charset="-120"/>
              </a:rPr>
              <a:t>撥打電話</a:t>
            </a:r>
            <a:endParaRPr kumimoji="1" lang="en-US" sz="1800" b="1" dirty="0">
              <a:solidFill>
                <a:schemeClr val="bg1"/>
              </a:solidFill>
              <a:latin typeface="Microsoft JhengHei" panose="020B0604030504040204" pitchFamily="34" charset="-120"/>
              <a:ea typeface="Microsoft JhengHei" panose="020B0604030504040204" pitchFamily="34" charset="-120"/>
            </a:endParaRPr>
          </a:p>
        </p:txBody>
      </p:sp>
      <p:grpSp>
        <p:nvGrpSpPr>
          <p:cNvPr id="128" name="群組 127">
            <a:extLst>
              <a:ext uri="{FF2B5EF4-FFF2-40B4-BE49-F238E27FC236}">
                <a16:creationId xmlns:a16="http://schemas.microsoft.com/office/drawing/2014/main" id="{594B01ED-E689-41F8-BA1E-F897DC5BDCF3}"/>
              </a:ext>
            </a:extLst>
          </p:cNvPr>
          <p:cNvGrpSpPr/>
          <p:nvPr/>
        </p:nvGrpSpPr>
        <p:grpSpPr>
          <a:xfrm>
            <a:off x="5133060" y="1560586"/>
            <a:ext cx="4342281" cy="2760065"/>
            <a:chOff x="291551" y="1567595"/>
            <a:chExt cx="4342281" cy="2760065"/>
          </a:xfrm>
        </p:grpSpPr>
        <p:sp>
          <p:nvSpPr>
            <p:cNvPr id="129" name="Rectangle 14">
              <a:extLst>
                <a:ext uri="{FF2B5EF4-FFF2-40B4-BE49-F238E27FC236}">
                  <a16:creationId xmlns:a16="http://schemas.microsoft.com/office/drawing/2014/main" id="{01C5086A-531A-42A7-84C6-1EA4E990301C}"/>
                </a:ext>
              </a:extLst>
            </p:cNvPr>
            <p:cNvSpPr/>
            <p:nvPr/>
          </p:nvSpPr>
          <p:spPr>
            <a:xfrm>
              <a:off x="298470" y="1567595"/>
              <a:ext cx="4328138" cy="670814"/>
            </a:xfrm>
            <a:prstGeom prst="rect">
              <a:avLst/>
            </a:prstGeom>
            <a:solidFill>
              <a:srgbClr val="0039B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130" name="Rectangle 14">
              <a:extLst>
                <a:ext uri="{FF2B5EF4-FFF2-40B4-BE49-F238E27FC236}">
                  <a16:creationId xmlns:a16="http://schemas.microsoft.com/office/drawing/2014/main" id="{723CC5E2-8789-49AB-A8A0-91C9BFA94EB6}"/>
                </a:ext>
              </a:extLst>
            </p:cNvPr>
            <p:cNvSpPr/>
            <p:nvPr/>
          </p:nvSpPr>
          <p:spPr>
            <a:xfrm>
              <a:off x="291551" y="2710595"/>
              <a:ext cx="4335057" cy="1612362"/>
            </a:xfrm>
            <a:prstGeom prst="rect">
              <a:avLst/>
            </a:prstGeom>
            <a:solidFill>
              <a:schemeClr val="bg2">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endParaRPr lang="en-US" sz="2000" dirty="0">
                <a:solidFill>
                  <a:srgbClr val="051243"/>
                </a:solidFill>
                <a:latin typeface="Microsoft JhengHei Light" panose="020B0304030504040204" pitchFamily="34" charset="-120"/>
                <a:ea typeface="Microsoft JhengHei Light" panose="020B0304030504040204" pitchFamily="34" charset="-120"/>
              </a:endParaRPr>
            </a:p>
          </p:txBody>
        </p:sp>
        <p:sp>
          <p:nvSpPr>
            <p:cNvPr id="131" name="矩形 38">
              <a:extLst>
                <a:ext uri="{FF2B5EF4-FFF2-40B4-BE49-F238E27FC236}">
                  <a16:creationId xmlns:a16="http://schemas.microsoft.com/office/drawing/2014/main" id="{87A50655-36FB-4AD5-B79E-898A2BA5A5AA}"/>
                </a:ext>
              </a:extLst>
            </p:cNvPr>
            <p:cNvSpPr/>
            <p:nvPr/>
          </p:nvSpPr>
          <p:spPr>
            <a:xfrm>
              <a:off x="298775" y="1734688"/>
              <a:ext cx="4335057" cy="38824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TW" altLang="en-US" sz="2000" b="1" dirty="0">
                  <a:solidFill>
                    <a:schemeClr val="bg2"/>
                  </a:solidFill>
                  <a:latin typeface="Microsoft JhengHei" panose="020B0604030504040204" pitchFamily="34" charset="-120"/>
                  <a:ea typeface="Microsoft JhengHei" panose="020B0604030504040204" pitchFamily="34" charset="-120"/>
                </a:rPr>
                <a:t>氣象</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p:txBody>
        </p:sp>
        <p:sp>
          <p:nvSpPr>
            <p:cNvPr id="132" name="文字方塊 35">
              <a:extLst>
                <a:ext uri="{FF2B5EF4-FFF2-40B4-BE49-F238E27FC236}">
                  <a16:creationId xmlns:a16="http://schemas.microsoft.com/office/drawing/2014/main" id="{5C9733B9-BC06-48F9-A18C-4EEDB4C3AC99}"/>
                </a:ext>
              </a:extLst>
            </p:cNvPr>
            <p:cNvSpPr txBox="1"/>
            <p:nvPr/>
          </p:nvSpPr>
          <p:spPr>
            <a:xfrm>
              <a:off x="339390" y="2736161"/>
              <a:ext cx="4253826" cy="1591499"/>
            </a:xfrm>
            <a:prstGeom prst="rect">
              <a:avLst/>
            </a:prstGeom>
          </p:spPr>
          <p:txBody>
            <a:bodyPr wrap="square" lIns="91440" tIns="45720" rIns="91440" bIns="45720" rtlCol="0">
              <a:noAutofit/>
            </a:bodyPr>
            <a:lstStyle/>
            <a:p>
              <a:pPr marL="342900" indent="-342900">
                <a:lnSpc>
                  <a:spcPct val="105000"/>
                </a:lnSpc>
                <a:spcBef>
                  <a:spcPts val="1000"/>
                </a:spcBef>
                <a:buFont typeface="Arial" panose="020B0604020202020204" pitchFamily="34" charset="0"/>
                <a:buChar char="•"/>
                <a:defRPr/>
              </a:pPr>
              <a:r>
                <a:rPr lang="zh-TW" altLang="en-US" sz="1600" dirty="0">
                  <a:solidFill>
                    <a:srgbClr val="000000"/>
                  </a:solidFill>
                  <a:latin typeface="+mn-ea"/>
                  <a:cs typeface="IBM Plex Sans" charset="0"/>
                </a:rPr>
                <a:t>註冊並取得</a:t>
              </a:r>
              <a:r>
                <a:rPr lang="en-US" altLang="zh-TW" sz="1600" dirty="0">
                  <a:solidFill>
                    <a:srgbClr val="000000"/>
                  </a:solidFill>
                  <a:latin typeface="+mn-ea"/>
                  <a:cs typeface="IBM Plex Sans" charset="0"/>
                </a:rPr>
                <a:t>API</a:t>
              </a:r>
              <a:r>
                <a:rPr lang="zh-TW" altLang="en-US" sz="1600" dirty="0">
                  <a:solidFill>
                    <a:srgbClr val="000000"/>
                  </a:solidFill>
                  <a:latin typeface="+mn-ea"/>
                  <a:cs typeface="IBM Plex Sans" charset="0"/>
                </a:rPr>
                <a:t>的</a:t>
              </a:r>
              <a:r>
                <a:rPr lang="en-US" altLang="zh-TW" sz="1600" dirty="0">
                  <a:solidFill>
                    <a:srgbClr val="000000"/>
                  </a:solidFill>
                  <a:latin typeface="+mn-ea"/>
                  <a:cs typeface="IBM Plex Sans" charset="0"/>
                </a:rPr>
                <a:t>KEY</a:t>
              </a:r>
            </a:p>
            <a:p>
              <a:pPr marL="342900" indent="-342900">
                <a:lnSpc>
                  <a:spcPct val="105000"/>
                </a:lnSpc>
                <a:spcBef>
                  <a:spcPts val="1000"/>
                </a:spcBef>
                <a:buFont typeface="Arial" panose="020B0604020202020204" pitchFamily="34" charset="0"/>
                <a:buChar char="•"/>
                <a:defRPr/>
              </a:pPr>
              <a:r>
                <a:rPr kumimoji="0" lang="zh-TW" altLang="en-US" sz="1600" b="0" i="0" u="none" strike="noStrike" kern="1200" cap="none" spc="0" normalizeH="0" baseline="0" noProof="0" dirty="0">
                  <a:ln>
                    <a:noFill/>
                  </a:ln>
                  <a:solidFill>
                    <a:srgbClr val="000000"/>
                  </a:solidFill>
                  <a:effectLst/>
                  <a:uLnTx/>
                  <a:uFillTx/>
                  <a:latin typeface="+mn-ea"/>
                  <a:cs typeface="IBM Plex Sans" charset="0"/>
                </a:rPr>
                <a:t>依照地區關鍵字，發送</a:t>
              </a:r>
              <a:r>
                <a:rPr kumimoji="0" lang="en-US" altLang="zh-TW" sz="1600" b="0" i="0" u="none" strike="noStrike" kern="1200" cap="none" spc="0" normalizeH="0" baseline="0" noProof="0" dirty="0">
                  <a:ln>
                    <a:noFill/>
                  </a:ln>
                  <a:solidFill>
                    <a:srgbClr val="000000"/>
                  </a:solidFill>
                  <a:effectLst/>
                  <a:uLnTx/>
                  <a:uFillTx/>
                  <a:latin typeface="+mn-ea"/>
                  <a:cs typeface="IBM Plex Sans" charset="0"/>
                </a:rPr>
                <a:t>http get request</a:t>
              </a:r>
            </a:p>
            <a:p>
              <a:pPr marL="342900" indent="-342900">
                <a:lnSpc>
                  <a:spcPct val="105000"/>
                </a:lnSpc>
                <a:spcBef>
                  <a:spcPts val="1000"/>
                </a:spcBef>
                <a:buFont typeface="Arial" panose="020B0604020202020204" pitchFamily="34" charset="0"/>
                <a:buChar char="•"/>
                <a:defRPr/>
              </a:pPr>
              <a:r>
                <a:rPr lang="zh-TW" altLang="en-US" sz="1600" dirty="0">
                  <a:solidFill>
                    <a:srgbClr val="000000"/>
                  </a:solidFill>
                  <a:latin typeface="+mn-ea"/>
                  <a:cs typeface="IBM Plex Sans" charset="0"/>
                </a:rPr>
                <a:t>依照時間關鍵字，取得</a:t>
              </a:r>
              <a:r>
                <a:rPr kumimoji="0" lang="zh-TW" altLang="en-US" sz="1600" b="0" i="0" u="none" strike="noStrike" kern="1200" cap="none" spc="0" normalizeH="0" baseline="0" noProof="0" dirty="0">
                  <a:ln>
                    <a:noFill/>
                  </a:ln>
                  <a:solidFill>
                    <a:srgbClr val="000000"/>
                  </a:solidFill>
                  <a:effectLst/>
                  <a:uLnTx/>
                  <a:uFillTx/>
                  <a:latin typeface="+mn-ea"/>
                  <a:cs typeface="IBM Plex Sans" charset="0"/>
                </a:rPr>
                <a:t>天氣</a:t>
              </a:r>
              <a:endParaRPr kumimoji="0" lang="en-US" altLang="zh-TW" sz="1600" b="0" i="0" u="none" strike="noStrike" kern="1200" cap="none" spc="0" normalizeH="0" baseline="0" noProof="0" dirty="0">
                <a:ln>
                  <a:noFill/>
                </a:ln>
                <a:solidFill>
                  <a:srgbClr val="000000"/>
                </a:solidFill>
                <a:effectLst/>
                <a:uLnTx/>
                <a:uFillTx/>
                <a:latin typeface="+mn-ea"/>
                <a:cs typeface="IBM Plex Sans" charset="0"/>
              </a:endParaRPr>
            </a:p>
          </p:txBody>
        </p:sp>
      </p:grpSp>
      <p:pic>
        <p:nvPicPr>
          <p:cNvPr id="70" name="Picture 10" descr="「中央氣象局 png」的圖片搜尋結果">
            <a:extLst>
              <a:ext uri="{FF2B5EF4-FFF2-40B4-BE49-F238E27FC236}">
                <a16:creationId xmlns:a16="http://schemas.microsoft.com/office/drawing/2014/main" id="{1F79E2A2-E2CB-43BB-A6F3-7F389834A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3090" y="3473121"/>
            <a:ext cx="1167287" cy="702635"/>
          </a:xfrm>
          <a:prstGeom prst="rect">
            <a:avLst/>
          </a:prstGeom>
          <a:noFill/>
          <a:extLst>
            <a:ext uri="{909E8E84-426E-40DD-AFC4-6F175D3DCCD1}">
              <a14:hiddenFill xmlns:a14="http://schemas.microsoft.com/office/drawing/2010/main">
                <a:solidFill>
                  <a:srgbClr val="FFFFFF"/>
                </a:solidFill>
              </a14:hiddenFill>
            </a:ext>
          </a:extLst>
        </p:spPr>
      </p:pic>
      <p:sp>
        <p:nvSpPr>
          <p:cNvPr id="133" name="Rectangle 14">
            <a:extLst>
              <a:ext uri="{FF2B5EF4-FFF2-40B4-BE49-F238E27FC236}">
                <a16:creationId xmlns:a16="http://schemas.microsoft.com/office/drawing/2014/main" id="{F8461EB7-12D7-47CA-B593-B31709CF9E9E}"/>
              </a:ext>
            </a:extLst>
          </p:cNvPr>
          <p:cNvSpPr/>
          <p:nvPr/>
        </p:nvSpPr>
        <p:spPr>
          <a:xfrm>
            <a:off x="5136117" y="2228068"/>
            <a:ext cx="4332000" cy="475518"/>
          </a:xfrm>
          <a:prstGeom prst="rect">
            <a:avLst/>
          </a:prstGeom>
          <a:solidFill>
            <a:srgbClr val="CFE2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TW" altLang="en-US" sz="1800" b="1" dirty="0">
                <a:solidFill>
                  <a:schemeClr val="bg1"/>
                </a:solidFill>
                <a:latin typeface="Microsoft JhengHei" panose="020B0604030504040204" pitchFamily="34" charset="-120"/>
                <a:ea typeface="Microsoft JhengHei" panose="020B0604030504040204" pitchFamily="34" charset="-120"/>
              </a:rPr>
              <a:t>依照地區與時間關鍵字，取得天氣資訊</a:t>
            </a:r>
            <a:endParaRPr kumimoji="1" lang="en-US" sz="1800" b="1" dirty="0">
              <a:solidFill>
                <a:schemeClr val="bg1"/>
              </a:solidFill>
              <a:latin typeface="Microsoft JhengHei" panose="020B0604030504040204" pitchFamily="34" charset="-120"/>
              <a:ea typeface="Microsoft JhengHei" panose="020B0604030504040204" pitchFamily="34" charset="-120"/>
            </a:endParaRPr>
          </a:p>
        </p:txBody>
      </p:sp>
      <p:grpSp>
        <p:nvGrpSpPr>
          <p:cNvPr id="134" name="群組 133">
            <a:extLst>
              <a:ext uri="{FF2B5EF4-FFF2-40B4-BE49-F238E27FC236}">
                <a16:creationId xmlns:a16="http://schemas.microsoft.com/office/drawing/2014/main" id="{BC004BB5-EABA-4CCB-8B94-1CF1C991C44B}"/>
              </a:ext>
            </a:extLst>
          </p:cNvPr>
          <p:cNvGrpSpPr/>
          <p:nvPr/>
        </p:nvGrpSpPr>
        <p:grpSpPr>
          <a:xfrm>
            <a:off x="9967508" y="1567595"/>
            <a:ext cx="4342281" cy="2760065"/>
            <a:chOff x="291551" y="1567595"/>
            <a:chExt cx="4342281" cy="2760065"/>
          </a:xfrm>
        </p:grpSpPr>
        <p:sp>
          <p:nvSpPr>
            <p:cNvPr id="135" name="Rectangle 14">
              <a:extLst>
                <a:ext uri="{FF2B5EF4-FFF2-40B4-BE49-F238E27FC236}">
                  <a16:creationId xmlns:a16="http://schemas.microsoft.com/office/drawing/2014/main" id="{4E8E6194-268A-4683-ABCD-F49E1C8C024B}"/>
                </a:ext>
              </a:extLst>
            </p:cNvPr>
            <p:cNvSpPr/>
            <p:nvPr/>
          </p:nvSpPr>
          <p:spPr>
            <a:xfrm>
              <a:off x="298470" y="1567595"/>
              <a:ext cx="4311629" cy="670814"/>
            </a:xfrm>
            <a:prstGeom prst="rect">
              <a:avLst/>
            </a:prstGeom>
            <a:solidFill>
              <a:srgbClr val="0039B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136" name="Rectangle 14">
              <a:extLst>
                <a:ext uri="{FF2B5EF4-FFF2-40B4-BE49-F238E27FC236}">
                  <a16:creationId xmlns:a16="http://schemas.microsoft.com/office/drawing/2014/main" id="{9C91447A-E598-4E1F-B828-04687BAFCAD9}"/>
                </a:ext>
              </a:extLst>
            </p:cNvPr>
            <p:cNvSpPr/>
            <p:nvPr/>
          </p:nvSpPr>
          <p:spPr>
            <a:xfrm>
              <a:off x="291551" y="2710595"/>
              <a:ext cx="4335057" cy="1612362"/>
            </a:xfrm>
            <a:prstGeom prst="rect">
              <a:avLst/>
            </a:prstGeom>
            <a:solidFill>
              <a:schemeClr val="bg2">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endParaRPr lang="en-US" sz="2000" dirty="0">
                <a:solidFill>
                  <a:srgbClr val="051243"/>
                </a:solidFill>
                <a:latin typeface="Microsoft JhengHei Light" panose="020B0304030504040204" pitchFamily="34" charset="-120"/>
                <a:ea typeface="Microsoft JhengHei Light" panose="020B0304030504040204" pitchFamily="34" charset="-120"/>
              </a:endParaRPr>
            </a:p>
          </p:txBody>
        </p:sp>
        <p:sp>
          <p:nvSpPr>
            <p:cNvPr id="137" name="矩形 38">
              <a:extLst>
                <a:ext uri="{FF2B5EF4-FFF2-40B4-BE49-F238E27FC236}">
                  <a16:creationId xmlns:a16="http://schemas.microsoft.com/office/drawing/2014/main" id="{EDD82E76-7F73-4739-BBBC-3E23E2D2F1F1}"/>
                </a:ext>
              </a:extLst>
            </p:cNvPr>
            <p:cNvSpPr/>
            <p:nvPr/>
          </p:nvSpPr>
          <p:spPr>
            <a:xfrm>
              <a:off x="298775" y="1734688"/>
              <a:ext cx="4335057" cy="38824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TW" sz="2000" b="1" dirty="0">
                  <a:solidFill>
                    <a:schemeClr val="bg2"/>
                  </a:solidFill>
                  <a:latin typeface="Microsoft JhengHei" panose="020B0604030504040204" pitchFamily="34" charset="-120"/>
                  <a:ea typeface="Microsoft JhengHei" panose="020B0604030504040204" pitchFamily="34" charset="-120"/>
                </a:rPr>
                <a:t>Google </a:t>
              </a:r>
              <a:r>
                <a:rPr kumimoji="1" lang="zh-TW" altLang="en-US" sz="2000" b="1" dirty="0">
                  <a:solidFill>
                    <a:schemeClr val="bg2"/>
                  </a:solidFill>
                  <a:latin typeface="Microsoft JhengHei" panose="020B0604030504040204" pitchFamily="34" charset="-120"/>
                  <a:ea typeface="Microsoft JhengHei" panose="020B0604030504040204" pitchFamily="34" charset="-120"/>
                </a:rPr>
                <a:t>日曆</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p:txBody>
        </p:sp>
        <p:sp>
          <p:nvSpPr>
            <p:cNvPr id="138" name="文字方塊 35">
              <a:extLst>
                <a:ext uri="{FF2B5EF4-FFF2-40B4-BE49-F238E27FC236}">
                  <a16:creationId xmlns:a16="http://schemas.microsoft.com/office/drawing/2014/main" id="{D7A17A1D-ACF1-4365-91E9-CB1B9B24893E}"/>
                </a:ext>
              </a:extLst>
            </p:cNvPr>
            <p:cNvSpPr txBox="1"/>
            <p:nvPr/>
          </p:nvSpPr>
          <p:spPr>
            <a:xfrm>
              <a:off x="339390" y="2736161"/>
              <a:ext cx="4253826" cy="1591499"/>
            </a:xfrm>
            <a:prstGeom prst="rect">
              <a:avLst/>
            </a:prstGeom>
          </p:spPr>
          <p:txBody>
            <a:bodyPr wrap="square" lIns="91440" tIns="45720" rIns="91440" bIns="45720" rtlCol="0">
              <a:noAutofit/>
            </a:bodyPr>
            <a:lstStyle/>
            <a:p>
              <a:pPr marL="342900" indent="-342900">
                <a:lnSpc>
                  <a:spcPct val="105000"/>
                </a:lnSpc>
                <a:spcBef>
                  <a:spcPts val="1000"/>
                </a:spcBef>
                <a:buFont typeface="Arial" panose="020B0604020202020204" pitchFamily="34" charset="0"/>
                <a:buChar char="•"/>
                <a:defRPr/>
              </a:pPr>
              <a:r>
                <a:rPr lang="zh-TW" altLang="en-US" sz="1600" dirty="0">
                  <a:solidFill>
                    <a:srgbClr val="000000"/>
                  </a:solidFill>
                  <a:latin typeface="+mn-ea"/>
                  <a:cs typeface="IBM Plex Sans" charset="0"/>
                </a:rPr>
                <a:t>允許日曆被</a:t>
              </a:r>
              <a:r>
                <a:rPr lang="en-US" altLang="zh-TW" sz="1600" dirty="0">
                  <a:solidFill>
                    <a:srgbClr val="000000"/>
                  </a:solidFill>
                  <a:latin typeface="+mn-ea"/>
                  <a:cs typeface="IBM Plex Sans" charset="0"/>
                </a:rPr>
                <a:t>webhook</a:t>
              </a:r>
              <a:r>
                <a:rPr lang="zh-TW" altLang="en-US" sz="1600" dirty="0">
                  <a:solidFill>
                    <a:srgbClr val="000000"/>
                  </a:solidFill>
                  <a:latin typeface="+mn-ea"/>
                  <a:cs typeface="IBM Plex Sans" charset="0"/>
                </a:rPr>
                <a:t>使用</a:t>
              </a:r>
              <a:endParaRPr lang="en-US" altLang="zh-TW" sz="1600" dirty="0">
                <a:solidFill>
                  <a:srgbClr val="000000"/>
                </a:solidFill>
                <a:latin typeface="+mn-ea"/>
                <a:cs typeface="IBM Plex Sans" charset="0"/>
              </a:endParaRPr>
            </a:p>
            <a:p>
              <a:pPr marL="342900" indent="-342900">
                <a:lnSpc>
                  <a:spcPct val="105000"/>
                </a:lnSpc>
                <a:spcBef>
                  <a:spcPts val="1000"/>
                </a:spcBef>
                <a:buFont typeface="Arial" panose="020B0604020202020204" pitchFamily="34" charset="0"/>
                <a:buChar char="•"/>
                <a:defRPr/>
              </a:pPr>
              <a:r>
                <a:rPr lang="zh-TW" altLang="en-US" sz="1600" dirty="0">
                  <a:solidFill>
                    <a:srgbClr val="000000"/>
                  </a:solidFill>
                  <a:latin typeface="+mn-ea"/>
                  <a:cs typeface="IBM Plex Sans" charset="0"/>
                </a:rPr>
                <a:t>取得認證帳號相關資料</a:t>
              </a:r>
              <a:endParaRPr lang="en-US" altLang="zh-TW" sz="1600" dirty="0">
                <a:solidFill>
                  <a:srgbClr val="000000"/>
                </a:solidFill>
                <a:latin typeface="+mn-ea"/>
                <a:cs typeface="IBM Plex Sans" charset="0"/>
              </a:endParaRPr>
            </a:p>
            <a:p>
              <a:pPr marL="342900" indent="-342900">
                <a:lnSpc>
                  <a:spcPct val="105000"/>
                </a:lnSpc>
                <a:spcBef>
                  <a:spcPts val="1000"/>
                </a:spcBef>
                <a:buFont typeface="Arial" panose="020B0604020202020204" pitchFamily="34" charset="0"/>
                <a:buChar char="•"/>
                <a:defRPr/>
              </a:pPr>
              <a:r>
                <a:rPr kumimoji="0" lang="zh-TW" altLang="en-US" sz="1600" b="0" i="0" u="none" strike="noStrike" kern="1200" cap="none" spc="0" normalizeH="0" baseline="0" noProof="0" dirty="0">
                  <a:ln>
                    <a:noFill/>
                  </a:ln>
                  <a:solidFill>
                    <a:srgbClr val="000000"/>
                  </a:solidFill>
                  <a:effectLst/>
                  <a:uLnTx/>
                  <a:uFillTx/>
                  <a:latin typeface="+mn-ea"/>
                  <a:cs typeface="IBM Plex Sans" charset="0"/>
                </a:rPr>
                <a:t>透過</a:t>
              </a:r>
              <a:r>
                <a:rPr lang="en-US" altLang="zh-TW" sz="1600" dirty="0">
                  <a:solidFill>
                    <a:srgbClr val="000000"/>
                  </a:solidFill>
                  <a:latin typeface="+mn-ea"/>
                  <a:cs typeface="IBM Plex Sans" charset="0"/>
                </a:rPr>
                <a:t>P</a:t>
              </a:r>
              <a:r>
                <a:rPr kumimoji="0" lang="en-US" altLang="zh-TW" sz="1600" b="0" i="0" u="none" strike="noStrike" kern="1200" cap="none" spc="0" normalizeH="0" baseline="0" noProof="0" dirty="0" err="1">
                  <a:ln>
                    <a:noFill/>
                  </a:ln>
                  <a:solidFill>
                    <a:srgbClr val="000000"/>
                  </a:solidFill>
                  <a:effectLst/>
                  <a:uLnTx/>
                  <a:uFillTx/>
                  <a:latin typeface="+mn-ea"/>
                  <a:cs typeface="IBM Plex Sans" charset="0"/>
                </a:rPr>
                <a:t>ython</a:t>
              </a:r>
              <a:r>
                <a:rPr kumimoji="0" lang="en-US" altLang="zh-TW" sz="1600" b="0" i="0" u="none" strike="noStrike" kern="1200" cap="none" spc="0" normalizeH="0" baseline="0" noProof="0" dirty="0">
                  <a:ln>
                    <a:noFill/>
                  </a:ln>
                  <a:solidFill>
                    <a:srgbClr val="000000"/>
                  </a:solidFill>
                  <a:effectLst/>
                  <a:uLnTx/>
                  <a:uFillTx/>
                  <a:latin typeface="+mn-ea"/>
                  <a:cs typeface="IBM Plex Sans" charset="0"/>
                </a:rPr>
                <a:t> API</a:t>
              </a:r>
              <a:r>
                <a:rPr kumimoji="0" lang="zh-TW" altLang="en-US" sz="1600" b="0" i="0" u="none" strike="noStrike" kern="1200" cap="none" spc="0" normalizeH="0" baseline="0" noProof="0" dirty="0">
                  <a:ln>
                    <a:noFill/>
                  </a:ln>
                  <a:solidFill>
                    <a:srgbClr val="000000"/>
                  </a:solidFill>
                  <a:effectLst/>
                  <a:uLnTx/>
                  <a:uFillTx/>
                  <a:latin typeface="+mn-ea"/>
                  <a:cs typeface="IBM Plex Sans" charset="0"/>
                </a:rPr>
                <a:t>取得近期行事曆</a:t>
              </a:r>
              <a:endParaRPr kumimoji="0" lang="en-US" altLang="zh-TW" sz="1600" b="0" i="0" u="none" strike="noStrike" kern="1200" cap="none" spc="0" normalizeH="0" baseline="0" noProof="0" dirty="0">
                <a:ln>
                  <a:noFill/>
                </a:ln>
                <a:solidFill>
                  <a:srgbClr val="000000"/>
                </a:solidFill>
                <a:effectLst/>
                <a:uLnTx/>
                <a:uFillTx/>
                <a:latin typeface="+mn-ea"/>
                <a:cs typeface="IBM Plex Sans" charset="0"/>
              </a:endParaRPr>
            </a:p>
            <a:p>
              <a:pPr marL="342900" indent="-342900">
                <a:lnSpc>
                  <a:spcPct val="105000"/>
                </a:lnSpc>
                <a:spcBef>
                  <a:spcPts val="1000"/>
                </a:spcBef>
                <a:buFont typeface="Arial" panose="020B0604020202020204" pitchFamily="34" charset="0"/>
                <a:buChar char="•"/>
                <a:defRPr/>
              </a:pPr>
              <a:r>
                <a:rPr kumimoji="0" lang="zh-TW" altLang="en-US" sz="1600" b="0" i="0" u="none" strike="noStrike" kern="1200" cap="none" spc="0" normalizeH="0" baseline="0" noProof="0" dirty="0">
                  <a:ln>
                    <a:noFill/>
                  </a:ln>
                  <a:solidFill>
                    <a:srgbClr val="000000"/>
                  </a:solidFill>
                  <a:effectLst/>
                  <a:uLnTx/>
                  <a:uFillTx/>
                  <a:latin typeface="+mn-ea"/>
                  <a:cs typeface="IBM Plex Sans" charset="0"/>
                </a:rPr>
                <a:t>依照輸入時間過濾出對應的活動</a:t>
              </a:r>
              <a:endParaRPr kumimoji="0" lang="en-US" altLang="zh-TW" sz="1600" b="0" i="0" u="none" strike="noStrike" kern="1200" cap="none" spc="0" normalizeH="0" baseline="0" noProof="0" dirty="0">
                <a:ln>
                  <a:noFill/>
                </a:ln>
                <a:solidFill>
                  <a:srgbClr val="000000"/>
                </a:solidFill>
                <a:effectLst/>
                <a:uLnTx/>
                <a:uFillTx/>
                <a:latin typeface="+mn-ea"/>
                <a:cs typeface="IBM Plex Sans" charset="0"/>
              </a:endParaRPr>
            </a:p>
          </p:txBody>
        </p:sp>
      </p:grpSp>
      <p:sp>
        <p:nvSpPr>
          <p:cNvPr id="139" name="Rectangle 14">
            <a:extLst>
              <a:ext uri="{FF2B5EF4-FFF2-40B4-BE49-F238E27FC236}">
                <a16:creationId xmlns:a16="http://schemas.microsoft.com/office/drawing/2014/main" id="{DEB85178-C403-4680-83E8-582FE7C137A3}"/>
              </a:ext>
            </a:extLst>
          </p:cNvPr>
          <p:cNvSpPr/>
          <p:nvPr/>
        </p:nvSpPr>
        <p:spPr>
          <a:xfrm>
            <a:off x="9970566" y="2235077"/>
            <a:ext cx="4305832" cy="475518"/>
          </a:xfrm>
          <a:prstGeom prst="rect">
            <a:avLst/>
          </a:prstGeom>
          <a:solidFill>
            <a:srgbClr val="CFE2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TW" altLang="en-US" sz="1800" b="1" dirty="0">
                <a:solidFill>
                  <a:schemeClr val="bg1"/>
                </a:solidFill>
                <a:latin typeface="Microsoft JhengHei" panose="020B0604030504040204" pitchFamily="34" charset="-120"/>
                <a:ea typeface="Microsoft JhengHei" panose="020B0604030504040204" pitchFamily="34" charset="-120"/>
              </a:rPr>
              <a:t>用時間</a:t>
            </a:r>
            <a:r>
              <a:rPr kumimoji="1" lang="en-US" altLang="zh-TW" sz="1800" b="1" dirty="0">
                <a:solidFill>
                  <a:schemeClr val="bg1"/>
                </a:solidFill>
                <a:latin typeface="Microsoft JhengHei" panose="020B0604030504040204" pitchFamily="34" charset="-120"/>
                <a:ea typeface="Microsoft JhengHei" panose="020B0604030504040204" pitchFamily="34" charset="-120"/>
              </a:rPr>
              <a:t>/</a:t>
            </a:r>
            <a:r>
              <a:rPr kumimoji="1" lang="zh-TW" altLang="en-US" sz="1800" b="1" dirty="0">
                <a:solidFill>
                  <a:schemeClr val="bg1"/>
                </a:solidFill>
                <a:latin typeface="Microsoft JhengHei" panose="020B0604030504040204" pitchFamily="34" charset="-120"/>
                <a:ea typeface="Microsoft JhengHei" panose="020B0604030504040204" pitchFamily="34" charset="-120"/>
              </a:rPr>
              <a:t>行程等關鍵字，取得用戶行事曆</a:t>
            </a:r>
            <a:endParaRPr kumimoji="1" lang="en-US" sz="1800" b="1" dirty="0">
              <a:solidFill>
                <a:schemeClr val="bg1"/>
              </a:solidFill>
              <a:latin typeface="Microsoft JhengHei" panose="020B0604030504040204" pitchFamily="34" charset="-120"/>
              <a:ea typeface="Microsoft JhengHei" panose="020B0604030504040204" pitchFamily="34" charset="-120"/>
            </a:endParaRPr>
          </a:p>
        </p:txBody>
      </p:sp>
      <p:sp>
        <p:nvSpPr>
          <p:cNvPr id="2" name="文字版面配置區 1">
            <a:extLst>
              <a:ext uri="{FF2B5EF4-FFF2-40B4-BE49-F238E27FC236}">
                <a16:creationId xmlns:a16="http://schemas.microsoft.com/office/drawing/2014/main" id="{5D1E6A92-478F-4778-9E25-DE0084919DD9}"/>
              </a:ext>
            </a:extLst>
          </p:cNvPr>
          <p:cNvSpPr>
            <a:spLocks noGrp="1"/>
          </p:cNvSpPr>
          <p:nvPr>
            <p:ph type="body" sz="quarter" idx="11"/>
          </p:nvPr>
        </p:nvSpPr>
        <p:spPr/>
        <p:txBody>
          <a:bodyPr/>
          <a:lstStyle/>
          <a:p>
            <a:r>
              <a:rPr lang="zh-TW" altLang="en-US" dirty="0"/>
              <a:t>智慧音箱</a:t>
            </a:r>
            <a:r>
              <a:rPr lang="en-US" altLang="zh-TW" dirty="0"/>
              <a:t>POC</a:t>
            </a:r>
            <a:r>
              <a:rPr lang="zh-TW" altLang="en-US" dirty="0"/>
              <a:t>技術</a:t>
            </a:r>
          </a:p>
        </p:txBody>
      </p:sp>
      <p:sp>
        <p:nvSpPr>
          <p:cNvPr id="3" name="文字版面配置區 2">
            <a:extLst>
              <a:ext uri="{FF2B5EF4-FFF2-40B4-BE49-F238E27FC236}">
                <a16:creationId xmlns:a16="http://schemas.microsoft.com/office/drawing/2014/main" id="{3C67A354-B3FF-4ABB-980A-59F2E5218F11}"/>
              </a:ext>
            </a:extLst>
          </p:cNvPr>
          <p:cNvSpPr>
            <a:spLocks noGrp="1"/>
          </p:cNvSpPr>
          <p:nvPr>
            <p:ph type="body" sz="quarter" idx="14"/>
          </p:nvPr>
        </p:nvSpPr>
        <p:spPr/>
        <p:txBody>
          <a:bodyPr/>
          <a:lstStyle/>
          <a:p>
            <a:endParaRPr lang="zh-TW" altLang="en-US"/>
          </a:p>
        </p:txBody>
      </p:sp>
      <p:sp>
        <p:nvSpPr>
          <p:cNvPr id="4" name="標題 3">
            <a:extLst>
              <a:ext uri="{FF2B5EF4-FFF2-40B4-BE49-F238E27FC236}">
                <a16:creationId xmlns:a16="http://schemas.microsoft.com/office/drawing/2014/main" id="{8B3AC18C-55F1-42AB-B642-4B9B2F12574A}"/>
              </a:ext>
            </a:extLst>
          </p:cNvPr>
          <p:cNvSpPr>
            <a:spLocks noGrp="1"/>
          </p:cNvSpPr>
          <p:nvPr>
            <p:ph type="title"/>
          </p:nvPr>
        </p:nvSpPr>
        <p:spPr/>
        <p:txBody>
          <a:bodyPr/>
          <a:lstStyle/>
          <a:p>
            <a:r>
              <a:rPr lang="en-US" altLang="zh-TW" dirty="0"/>
              <a:t>API</a:t>
            </a:r>
            <a:r>
              <a:rPr lang="zh-TW" altLang="en-US" dirty="0"/>
              <a:t> 串接</a:t>
            </a:r>
          </a:p>
        </p:txBody>
      </p:sp>
      <p:grpSp>
        <p:nvGrpSpPr>
          <p:cNvPr id="122" name="群組 121">
            <a:extLst>
              <a:ext uri="{FF2B5EF4-FFF2-40B4-BE49-F238E27FC236}">
                <a16:creationId xmlns:a16="http://schemas.microsoft.com/office/drawing/2014/main" id="{484BAC8F-4D25-412A-B68C-D9D16CA7BA79}"/>
              </a:ext>
            </a:extLst>
          </p:cNvPr>
          <p:cNvGrpSpPr/>
          <p:nvPr/>
        </p:nvGrpSpPr>
        <p:grpSpPr>
          <a:xfrm>
            <a:off x="291551" y="1567595"/>
            <a:ext cx="4342281" cy="2760065"/>
            <a:chOff x="291551" y="1567595"/>
            <a:chExt cx="4342281" cy="2760065"/>
          </a:xfrm>
        </p:grpSpPr>
        <p:sp>
          <p:nvSpPr>
            <p:cNvPr id="9" name="Rectangle 14">
              <a:extLst>
                <a:ext uri="{FF2B5EF4-FFF2-40B4-BE49-F238E27FC236}">
                  <a16:creationId xmlns:a16="http://schemas.microsoft.com/office/drawing/2014/main" id="{4F3D646D-D8E2-4FF8-8C4F-9A1FBB02EE2C}"/>
                </a:ext>
              </a:extLst>
            </p:cNvPr>
            <p:cNvSpPr/>
            <p:nvPr/>
          </p:nvSpPr>
          <p:spPr>
            <a:xfrm>
              <a:off x="298470" y="1567595"/>
              <a:ext cx="4311629" cy="670814"/>
            </a:xfrm>
            <a:prstGeom prst="rect">
              <a:avLst/>
            </a:prstGeom>
            <a:solidFill>
              <a:srgbClr val="0039B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10" name="Rectangle 14">
              <a:extLst>
                <a:ext uri="{FF2B5EF4-FFF2-40B4-BE49-F238E27FC236}">
                  <a16:creationId xmlns:a16="http://schemas.microsoft.com/office/drawing/2014/main" id="{C5B2D29F-D456-487B-A183-E0F2390FD079}"/>
                </a:ext>
              </a:extLst>
            </p:cNvPr>
            <p:cNvSpPr/>
            <p:nvPr/>
          </p:nvSpPr>
          <p:spPr>
            <a:xfrm>
              <a:off x="291551" y="2710595"/>
              <a:ext cx="4335057" cy="1612362"/>
            </a:xfrm>
            <a:prstGeom prst="rect">
              <a:avLst/>
            </a:prstGeom>
            <a:solidFill>
              <a:schemeClr val="bg2">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endParaRPr lang="en-US" sz="2000" dirty="0">
                <a:solidFill>
                  <a:srgbClr val="051243"/>
                </a:solidFill>
                <a:latin typeface="Microsoft JhengHei Light" panose="020B0304030504040204" pitchFamily="34" charset="-120"/>
                <a:ea typeface="Microsoft JhengHei Light" panose="020B0304030504040204" pitchFamily="34" charset="-120"/>
              </a:endParaRPr>
            </a:p>
          </p:txBody>
        </p:sp>
        <p:sp>
          <p:nvSpPr>
            <p:cNvPr id="11" name="矩形 38">
              <a:extLst>
                <a:ext uri="{FF2B5EF4-FFF2-40B4-BE49-F238E27FC236}">
                  <a16:creationId xmlns:a16="http://schemas.microsoft.com/office/drawing/2014/main" id="{12F73588-5ADC-4BD8-BF03-FB7EAA99F4C5}"/>
                </a:ext>
              </a:extLst>
            </p:cNvPr>
            <p:cNvSpPr/>
            <p:nvPr/>
          </p:nvSpPr>
          <p:spPr>
            <a:xfrm>
              <a:off x="298775" y="1734688"/>
              <a:ext cx="4335057" cy="38824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TW" altLang="en-US" sz="2000" b="1" dirty="0">
                  <a:solidFill>
                    <a:schemeClr val="bg2"/>
                  </a:solidFill>
                  <a:latin typeface="Microsoft JhengHei" panose="020B0604030504040204" pitchFamily="34" charset="-120"/>
                  <a:ea typeface="Microsoft JhengHei" panose="020B0604030504040204" pitchFamily="34" charset="-120"/>
                </a:rPr>
                <a:t>網頁爬蟲</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p:txBody>
        </p:sp>
        <p:sp>
          <p:nvSpPr>
            <p:cNvPr id="12" name="文字方塊 35">
              <a:extLst>
                <a:ext uri="{FF2B5EF4-FFF2-40B4-BE49-F238E27FC236}">
                  <a16:creationId xmlns:a16="http://schemas.microsoft.com/office/drawing/2014/main" id="{CFC4ACBC-921F-497F-BE23-682076B06D70}"/>
                </a:ext>
              </a:extLst>
            </p:cNvPr>
            <p:cNvSpPr txBox="1"/>
            <p:nvPr/>
          </p:nvSpPr>
          <p:spPr>
            <a:xfrm>
              <a:off x="339390" y="2736161"/>
              <a:ext cx="4253826" cy="1591499"/>
            </a:xfrm>
            <a:prstGeom prst="rect">
              <a:avLst/>
            </a:prstGeom>
          </p:spPr>
          <p:txBody>
            <a:bodyPr wrap="square" lIns="91440" tIns="45720" rIns="91440" bIns="45720" rtlCol="0">
              <a:noAutofit/>
            </a:bodyPr>
            <a:lstStyle/>
            <a:p>
              <a:pPr marL="342900" indent="-342900">
                <a:lnSpc>
                  <a:spcPct val="105000"/>
                </a:lnSpc>
                <a:spcBef>
                  <a:spcPts val="1000"/>
                </a:spcBef>
                <a:buFont typeface="Arial" panose="020B0604020202020204" pitchFamily="34" charset="0"/>
                <a:buChar char="•"/>
                <a:defRPr/>
              </a:pPr>
              <a:r>
                <a:rPr lang="zh-TW" altLang="en-US" sz="1600" dirty="0">
                  <a:solidFill>
                    <a:srgbClr val="000000"/>
                  </a:solidFill>
                  <a:latin typeface="+mn-ea"/>
                  <a:cs typeface="IBM Plex Sans" charset="0"/>
                </a:rPr>
                <a:t>由</a:t>
              </a:r>
              <a:r>
                <a:rPr lang="en-US" altLang="zh-TW" sz="1600" dirty="0">
                  <a:solidFill>
                    <a:srgbClr val="000000"/>
                  </a:solidFill>
                  <a:latin typeface="+mn-ea"/>
                  <a:cs typeface="IBM Plex Sans" charset="0"/>
                </a:rPr>
                <a:t>Python requests </a:t>
              </a:r>
              <a:r>
                <a:rPr lang="zh-TW" altLang="en-US" sz="1600" dirty="0">
                  <a:solidFill>
                    <a:srgbClr val="000000"/>
                  </a:solidFill>
                  <a:latin typeface="+mn-ea"/>
                  <a:cs typeface="IBM Plex Sans" charset="0"/>
                </a:rPr>
                <a:t>取得網頁原始碼</a:t>
              </a:r>
              <a:endParaRPr lang="en-US" altLang="zh-TW" sz="1600" dirty="0">
                <a:solidFill>
                  <a:srgbClr val="000000"/>
                </a:solidFill>
                <a:latin typeface="+mn-ea"/>
                <a:cs typeface="IBM Plex Sans" charset="0"/>
              </a:endParaRPr>
            </a:p>
            <a:p>
              <a:pPr marL="342900" indent="-342900">
                <a:lnSpc>
                  <a:spcPct val="105000"/>
                </a:lnSpc>
                <a:spcBef>
                  <a:spcPts val="1000"/>
                </a:spcBef>
                <a:buFont typeface="Arial" panose="020B0604020202020204" pitchFamily="34" charset="0"/>
                <a:buChar char="•"/>
                <a:defRPr/>
              </a:pPr>
              <a:r>
                <a:rPr lang="zh-TW" altLang="en-US" sz="1600" dirty="0">
                  <a:solidFill>
                    <a:srgbClr val="000000"/>
                  </a:solidFill>
                  <a:latin typeface="+mn-ea"/>
                  <a:cs typeface="IBM Plex Sans" charset="0"/>
                </a:rPr>
                <a:t>依照前端網頁類別名稱擷取所需欄位</a:t>
              </a:r>
              <a:endParaRPr lang="en-US" altLang="zh-TW" sz="1600" dirty="0">
                <a:solidFill>
                  <a:srgbClr val="000000"/>
                </a:solidFill>
                <a:latin typeface="+mn-ea"/>
                <a:cs typeface="IBM Plex Sans" charset="0"/>
              </a:endParaRPr>
            </a:p>
            <a:p>
              <a:pPr>
                <a:lnSpc>
                  <a:spcPct val="105000"/>
                </a:lnSpc>
                <a:spcBef>
                  <a:spcPts val="1000"/>
                </a:spcBef>
                <a:defRPr/>
              </a:pPr>
              <a:r>
                <a:rPr lang="zh-TW" altLang="en-US" sz="1600" dirty="0">
                  <a:solidFill>
                    <a:srgbClr val="000000"/>
                  </a:solidFill>
                  <a:latin typeface="+mn-ea"/>
                  <a:cs typeface="IBM Plex Sans" charset="0"/>
                </a:rPr>
                <a:t>      </a:t>
              </a:r>
              <a:r>
                <a:rPr lang="en-US" altLang="zh-TW" sz="1600" dirty="0">
                  <a:solidFill>
                    <a:srgbClr val="000000"/>
                  </a:solidFill>
                  <a:latin typeface="+mn-ea"/>
                  <a:cs typeface="IBM Plex Sans" charset="0"/>
                </a:rPr>
                <a:t>(</a:t>
              </a:r>
              <a:r>
                <a:rPr lang="zh-TW" altLang="en-US" sz="1600" dirty="0">
                  <a:solidFill>
                    <a:srgbClr val="000000"/>
                  </a:solidFill>
                  <a:latin typeface="+mn-ea"/>
                  <a:cs typeface="IBM Plex Sans" charset="0"/>
                </a:rPr>
                <a:t>名稱、金額、圖示、介紹等</a:t>
              </a:r>
              <a:r>
                <a:rPr lang="en-US" altLang="zh-TW" sz="1600" dirty="0">
                  <a:solidFill>
                    <a:srgbClr val="000000"/>
                  </a:solidFill>
                  <a:latin typeface="+mn-ea"/>
                  <a:cs typeface="IBM Plex Sans" charset="0"/>
                </a:rPr>
                <a:t>)</a:t>
              </a:r>
            </a:p>
            <a:p>
              <a:pPr marL="342900" indent="-342900">
                <a:lnSpc>
                  <a:spcPct val="105000"/>
                </a:lnSpc>
                <a:spcBef>
                  <a:spcPts val="1000"/>
                </a:spcBef>
                <a:buFont typeface="Arial" panose="020B0604020202020204" pitchFamily="34" charset="0"/>
                <a:buChar char="•"/>
                <a:defRPr/>
              </a:pPr>
              <a:endParaRPr kumimoji="0" lang="en-US" altLang="zh-TW" sz="1600" b="0" i="0" u="none" strike="noStrike" kern="1200" cap="none" spc="0" normalizeH="0" baseline="0" noProof="0" dirty="0">
                <a:ln>
                  <a:noFill/>
                </a:ln>
                <a:solidFill>
                  <a:srgbClr val="000000"/>
                </a:solidFill>
                <a:effectLst/>
                <a:uLnTx/>
                <a:uFillTx/>
                <a:latin typeface="+mn-ea"/>
                <a:cs typeface="IBM Plex Sans" charset="0"/>
              </a:endParaRPr>
            </a:p>
          </p:txBody>
        </p:sp>
      </p:grpSp>
      <p:pic>
        <p:nvPicPr>
          <p:cNvPr id="28" name="Picture 4" descr="「momo icon」的圖片搜尋結果">
            <a:extLst>
              <a:ext uri="{FF2B5EF4-FFF2-40B4-BE49-F238E27FC236}">
                <a16:creationId xmlns:a16="http://schemas.microsoft.com/office/drawing/2014/main" id="{C0E5601D-92B7-42F7-85E4-7A3D061CC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4167" y="3611752"/>
            <a:ext cx="615005" cy="601302"/>
          </a:xfrm>
          <a:prstGeom prst="rect">
            <a:avLst/>
          </a:prstGeom>
          <a:noFill/>
          <a:extLst>
            <a:ext uri="{909E8E84-426E-40DD-AFC4-6F175D3DCCD1}">
              <a14:hiddenFill xmlns:a14="http://schemas.microsoft.com/office/drawing/2010/main">
                <a:solidFill>
                  <a:srgbClr val="FFFFFF"/>
                </a:solidFill>
              </a14:hiddenFill>
            </a:ext>
          </a:extLst>
        </p:spPr>
      </p:pic>
      <p:pic>
        <p:nvPicPr>
          <p:cNvPr id="69" name="圖片 68" descr="一張含有 時鐘 的圖片&#10;&#10;自動產生的描述">
            <a:extLst>
              <a:ext uri="{FF2B5EF4-FFF2-40B4-BE49-F238E27FC236}">
                <a16:creationId xmlns:a16="http://schemas.microsoft.com/office/drawing/2014/main" id="{55346B08-AF34-4F1C-80E0-A5949D4E76D1}"/>
              </a:ext>
            </a:extLst>
          </p:cNvPr>
          <p:cNvPicPr>
            <a:picLocks noChangeAspect="1"/>
          </p:cNvPicPr>
          <p:nvPr/>
        </p:nvPicPr>
        <p:blipFill rotWithShape="1">
          <a:blip r:embed="rId4"/>
          <a:srcRect r="11803" b="26486"/>
          <a:stretch/>
        </p:blipFill>
        <p:spPr>
          <a:xfrm>
            <a:off x="13227942" y="3597054"/>
            <a:ext cx="1065338" cy="643309"/>
          </a:xfrm>
          <a:prstGeom prst="rect">
            <a:avLst/>
          </a:prstGeom>
        </p:spPr>
      </p:pic>
      <p:pic>
        <p:nvPicPr>
          <p:cNvPr id="71" name="Picture 12" descr="「slack api」的圖片搜尋結果">
            <a:extLst>
              <a:ext uri="{FF2B5EF4-FFF2-40B4-BE49-F238E27FC236}">
                <a16:creationId xmlns:a16="http://schemas.microsoft.com/office/drawing/2014/main" id="{53C28BE0-377E-49C9-B33E-EA8E3878C36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072" b="88406" l="1667" r="99167">
                        <a14:foregroundMark x1="32833" y1="44928" x2="32833" y2="44928"/>
                        <a14:foregroundMark x1="75333" y1="60145" x2="75333" y2="60145"/>
                        <a14:foregroundMark x1="95167" y1="42754" x2="95167" y2="42754"/>
                        <a14:foregroundMark x1="99167" y1="44928" x2="99167" y2="44928"/>
                        <a14:foregroundMark x1="14000" y1="57971" x2="14000" y2="57971"/>
                        <a14:foregroundMark x1="10000" y1="40580" x2="10000" y2="40580"/>
                        <a14:foregroundMark x1="7500" y1="40580" x2="7500" y2="40580"/>
                        <a14:foregroundMark x1="2833" y1="40580" x2="2833" y2="40580"/>
                        <a14:foregroundMark x1="1833" y1="55797" x2="1833" y2="55797"/>
                        <a14:foregroundMark x1="5333" y1="66667" x2="5333" y2="66667"/>
                        <a14:foregroundMark x1="12000" y1="27536" x2="12000" y2="27536"/>
                        <a14:foregroundMark x1="11500" y1="5072" x2="11500" y2="5072"/>
                        <a14:foregroundMark x1="39333" y1="71014" x2="39333" y2="71014"/>
                        <a14:foregroundMark x1="14000" y1="34058" x2="14000" y2="34058"/>
                        <a14:foregroundMark x1="6333" y1="15942" x2="6333" y2="15942"/>
                        <a14:foregroundMark x1="7000" y1="66667" x2="7000" y2="66667"/>
                        <a14:foregroundMark x1="10000" y1="84783" x2="10000" y2="84783"/>
                        <a14:foregroundMark x1="5333" y1="64493" x2="5333" y2="64493"/>
                        <a14:foregroundMark x1="7500" y1="64493" x2="7500" y2="64493"/>
                        <a14:foregroundMark x1="5333" y1="60145" x2="5333" y2="60145"/>
                        <a14:foregroundMark x1="51500" y1="38406" x2="51500" y2="38406"/>
                        <a14:foregroundMark x1="24667" y1="49275" x2="24667" y2="49275"/>
                        <a14:foregroundMark x1="99167" y1="15217" x2="99167" y2="15217"/>
                        <a14:foregroundMark x1="2333" y1="59420" x2="2333" y2="59420"/>
                        <a14:foregroundMark x1="7000" y1="60870" x2="7000" y2="60870"/>
                        <a14:foregroundMark x1="11000" y1="78986" x2="11000" y2="78986"/>
                        <a14:foregroundMark x1="15167" y1="34783" x2="15167" y2="34783"/>
                        <a14:foregroundMark x1="7167" y1="63768" x2="7167" y2="63768"/>
                        <a14:foregroundMark x1="6500" y1="50725" x2="6500" y2="50725"/>
                        <a14:foregroundMark x1="75167" y1="44203" x2="75167" y2="44203"/>
                        <a14:foregroundMark x1="6333" y1="66667" x2="6333" y2="66667"/>
                      </a14:backgroundRemoval>
                    </a14:imgEffect>
                  </a14:imgLayer>
                </a14:imgProps>
              </a:ext>
              <a:ext uri="{28A0092B-C50C-407E-A947-70E740481C1C}">
                <a14:useLocalDpi xmlns:a14="http://schemas.microsoft.com/office/drawing/2010/main" val="0"/>
              </a:ext>
            </a:extLst>
          </a:blip>
          <a:srcRect/>
          <a:stretch>
            <a:fillRect/>
          </a:stretch>
        </p:blipFill>
        <p:spPr bwMode="auto">
          <a:xfrm>
            <a:off x="12808857" y="6898605"/>
            <a:ext cx="1364343" cy="31379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twilio」的圖片搜尋結果">
            <a:extLst>
              <a:ext uri="{FF2B5EF4-FFF2-40B4-BE49-F238E27FC236}">
                <a16:creationId xmlns:a16="http://schemas.microsoft.com/office/drawing/2014/main" id="{DC5AF482-3B49-448B-B0BD-57D3FCFE14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7309" y="6832293"/>
            <a:ext cx="1303103" cy="60143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8" descr="「twilio」的圖片搜尋結果">
            <a:extLst>
              <a:ext uri="{FF2B5EF4-FFF2-40B4-BE49-F238E27FC236}">
                <a16:creationId xmlns:a16="http://schemas.microsoft.com/office/drawing/2014/main" id="{FC3A42D7-6281-40EB-8703-195F6A7DA4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3834" y="6832293"/>
            <a:ext cx="1303105" cy="601433"/>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14">
            <a:extLst>
              <a:ext uri="{FF2B5EF4-FFF2-40B4-BE49-F238E27FC236}">
                <a16:creationId xmlns:a16="http://schemas.microsoft.com/office/drawing/2014/main" id="{38241149-5FA6-48FE-A089-42A2D1051258}"/>
              </a:ext>
            </a:extLst>
          </p:cNvPr>
          <p:cNvSpPr/>
          <p:nvPr/>
        </p:nvSpPr>
        <p:spPr>
          <a:xfrm>
            <a:off x="294608" y="2235077"/>
            <a:ext cx="4311629" cy="475518"/>
          </a:xfrm>
          <a:prstGeom prst="rect">
            <a:avLst/>
          </a:prstGeom>
          <a:solidFill>
            <a:srgbClr val="CFE2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TW" altLang="en-US" sz="1800" b="1" dirty="0">
                <a:solidFill>
                  <a:schemeClr val="bg1"/>
                </a:solidFill>
                <a:latin typeface="Microsoft JhengHei" panose="020B0604030504040204" pitchFamily="34" charset="-120"/>
                <a:ea typeface="Microsoft JhengHei" panose="020B0604030504040204" pitchFamily="34" charset="-120"/>
              </a:rPr>
              <a:t>依照關鍵字與排序條件，取得商品資訊</a:t>
            </a:r>
            <a:endParaRPr kumimoji="1" lang="en-US" sz="1800" b="1" dirty="0">
              <a:solidFill>
                <a:schemeClr val="bg1"/>
              </a:solidFill>
              <a:latin typeface="Microsoft JhengHei" panose="020B0604030504040204" pitchFamily="34" charset="-120"/>
              <a:ea typeface="Microsoft JhengHei" panose="020B0604030504040204" pitchFamily="34" charset="-120"/>
            </a:endParaRPr>
          </a:p>
        </p:txBody>
      </p:sp>
      <p:pic>
        <p:nvPicPr>
          <p:cNvPr id="196" name="Picture 2" descr="「python icon」的圖片搜尋結果">
            <a:extLst>
              <a:ext uri="{FF2B5EF4-FFF2-40B4-BE49-F238E27FC236}">
                <a16:creationId xmlns:a16="http://schemas.microsoft.com/office/drawing/2014/main" id="{1B9CD4FE-5835-4DE3-9A1A-CAA5BCF7E0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12588" y="182821"/>
            <a:ext cx="1160612" cy="1134752"/>
          </a:xfrm>
          <a:prstGeom prst="rect">
            <a:avLst/>
          </a:prstGeom>
          <a:noFill/>
          <a:extLst>
            <a:ext uri="{909E8E84-426E-40DD-AFC4-6F175D3DCCD1}">
              <a14:hiddenFill xmlns:a14="http://schemas.microsoft.com/office/drawing/2010/main">
                <a:solidFill>
                  <a:srgbClr val="FFFFFF"/>
                </a:solidFill>
              </a14:hiddenFill>
            </a:ext>
          </a:extLst>
        </p:spPr>
      </p:pic>
      <p:pic>
        <p:nvPicPr>
          <p:cNvPr id="1025" name="圖形 1024">
            <a:extLst>
              <a:ext uri="{FF2B5EF4-FFF2-40B4-BE49-F238E27FC236}">
                <a16:creationId xmlns:a16="http://schemas.microsoft.com/office/drawing/2014/main" id="{FD713B70-FE45-436C-8B9C-A9DB54FF25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93946" y="287306"/>
            <a:ext cx="1556338" cy="954226"/>
          </a:xfrm>
          <a:prstGeom prst="rect">
            <a:avLst/>
          </a:prstGeom>
        </p:spPr>
      </p:pic>
      <p:sp>
        <p:nvSpPr>
          <p:cNvPr id="5" name="文字方塊 4">
            <a:extLst>
              <a:ext uri="{FF2B5EF4-FFF2-40B4-BE49-F238E27FC236}">
                <a16:creationId xmlns:a16="http://schemas.microsoft.com/office/drawing/2014/main" id="{F4031FA1-5E39-4C27-8EEC-CA94399C0D76}"/>
              </a:ext>
            </a:extLst>
          </p:cNvPr>
          <p:cNvSpPr txBox="1"/>
          <p:nvPr/>
        </p:nvSpPr>
        <p:spPr>
          <a:xfrm>
            <a:off x="12629649" y="350510"/>
            <a:ext cx="382939" cy="670814"/>
          </a:xfrm>
          <a:prstGeom prst="rect">
            <a:avLst/>
          </a:prstGeom>
        </p:spPr>
        <p:txBody>
          <a:bodyPr wrap="none" lIns="91440" tIns="45720" rIns="91440" bIns="45720" rtlCol="0">
            <a:noAutofit/>
          </a:bodyPr>
          <a:lstStyle/>
          <a:p>
            <a:pPr>
              <a:lnSpc>
                <a:spcPct val="105000"/>
              </a:lnSpc>
              <a:spcBef>
                <a:spcPts val="1000"/>
              </a:spcBef>
            </a:pPr>
            <a:r>
              <a:rPr lang="en-US" altLang="zh-TW" sz="3600" dirty="0">
                <a:solidFill>
                  <a:schemeClr val="bg1">
                    <a:lumMod val="75000"/>
                    <a:lumOff val="25000"/>
                  </a:schemeClr>
                </a:solidFill>
                <a:latin typeface="IBM Plex Sans" charset="0"/>
                <a:ea typeface="IBM Plex Sans" charset="0"/>
                <a:cs typeface="IBM Plex Sans" charset="0"/>
              </a:rPr>
              <a:t>+</a:t>
            </a:r>
            <a:endParaRPr lang="zh-TW" altLang="en-US" sz="3600" dirty="0" err="1">
              <a:solidFill>
                <a:schemeClr val="bg1">
                  <a:lumMod val="75000"/>
                  <a:lumOff val="25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4197782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2BFDDA9D-B776-42E8-8E77-1A0687377105}"/>
              </a:ext>
            </a:extLst>
          </p:cNvPr>
          <p:cNvSpPr>
            <a:spLocks noGrp="1"/>
          </p:cNvSpPr>
          <p:nvPr>
            <p:ph type="body" sz="quarter" idx="11"/>
          </p:nvPr>
        </p:nvSpPr>
        <p:spPr/>
        <p:txBody>
          <a:bodyPr/>
          <a:lstStyle/>
          <a:p>
            <a:r>
              <a:rPr lang="en-US" altLang="zh-TW" dirty="0">
                <a:latin typeface="Microsoft JhengHei Light" panose="020B0304030504040204" pitchFamily="34" charset="-120"/>
                <a:ea typeface="Microsoft JhengHei Light" panose="020B0304030504040204" pitchFamily="34" charset="-120"/>
              </a:rPr>
              <a:t>POC</a:t>
            </a:r>
            <a:r>
              <a:rPr lang="zh-TW" altLang="en-US" dirty="0">
                <a:latin typeface="Microsoft JhengHei Light" panose="020B0304030504040204" pitchFamily="34" charset="-120"/>
                <a:ea typeface="Microsoft JhengHei Light" panose="020B0304030504040204" pitchFamily="34" charset="-120"/>
              </a:rPr>
              <a:t> 功能展示</a:t>
            </a:r>
          </a:p>
        </p:txBody>
      </p:sp>
      <p:sp>
        <p:nvSpPr>
          <p:cNvPr id="5" name="文字版面配置區 4">
            <a:extLst>
              <a:ext uri="{FF2B5EF4-FFF2-40B4-BE49-F238E27FC236}">
                <a16:creationId xmlns:a16="http://schemas.microsoft.com/office/drawing/2014/main" id="{DFAC7143-4B18-437D-B5D0-5161E76E3C3A}"/>
              </a:ext>
            </a:extLst>
          </p:cNvPr>
          <p:cNvSpPr>
            <a:spLocks noGrp="1"/>
          </p:cNvSpPr>
          <p:nvPr>
            <p:ph type="body" sz="quarter" idx="14"/>
          </p:nvPr>
        </p:nvSpPr>
        <p:spPr/>
        <p:txBody>
          <a:bodyPr/>
          <a:lstStyle/>
          <a:p>
            <a:endParaRPr lang="zh-TW" altLang="en-US"/>
          </a:p>
        </p:txBody>
      </p:sp>
      <p:sp>
        <p:nvSpPr>
          <p:cNvPr id="101" name="Title 3">
            <a:extLst>
              <a:ext uri="{FF2B5EF4-FFF2-40B4-BE49-F238E27FC236}">
                <a16:creationId xmlns:a16="http://schemas.microsoft.com/office/drawing/2014/main" id="{CCCF884C-A805-4A93-85E8-43F121D4C6E6}"/>
              </a:ext>
            </a:extLst>
          </p:cNvPr>
          <p:cNvSpPr>
            <a:spLocks noGrp="1"/>
          </p:cNvSpPr>
          <p:nvPr>
            <p:ph type="title"/>
          </p:nvPr>
        </p:nvSpPr>
        <p:spPr/>
        <p:txBody>
          <a:bodyPr/>
          <a:lstStyle/>
          <a:p>
            <a:r>
              <a:rPr lang="en-US" altLang="zh-TW" b="1" dirty="0">
                <a:latin typeface="Microsoft JhengHei Light" panose="020B0304030504040204" pitchFamily="34" charset="-120"/>
                <a:ea typeface="Microsoft JhengHei Light" panose="020B0304030504040204" pitchFamily="34" charset="-120"/>
              </a:rPr>
              <a:t>POC</a:t>
            </a:r>
            <a:r>
              <a:rPr lang="zh-TW" altLang="en-US" b="1" dirty="0">
                <a:latin typeface="Microsoft JhengHei Light" panose="020B0304030504040204" pitchFamily="34" charset="-120"/>
                <a:ea typeface="Microsoft JhengHei Light" panose="020B0304030504040204" pitchFamily="34" charset="-120"/>
              </a:rPr>
              <a:t> 實際 </a:t>
            </a:r>
            <a:r>
              <a:rPr lang="en-US" altLang="zh-TW" b="1" dirty="0">
                <a:latin typeface="Microsoft JhengHei Light" panose="020B0304030504040204" pitchFamily="34" charset="-120"/>
                <a:ea typeface="Microsoft JhengHei Light" panose="020B0304030504040204" pitchFamily="34" charset="-120"/>
              </a:rPr>
              <a:t>API</a:t>
            </a:r>
            <a:r>
              <a:rPr lang="zh-TW" altLang="en-US" b="1" dirty="0">
                <a:latin typeface="Microsoft JhengHei Light" panose="020B0304030504040204" pitchFamily="34" charset="-120"/>
                <a:ea typeface="Microsoft JhengHei Light" panose="020B0304030504040204" pitchFamily="34" charset="-120"/>
              </a:rPr>
              <a:t> 串接功能列舉</a:t>
            </a:r>
            <a:endParaRPr lang="en-US" b="1" dirty="0">
              <a:latin typeface="Microsoft JhengHei Light" panose="020B0304030504040204" pitchFamily="34" charset="-120"/>
              <a:ea typeface="Microsoft JhengHei Light" panose="020B0304030504040204" pitchFamily="34" charset="-120"/>
            </a:endParaRPr>
          </a:p>
        </p:txBody>
      </p:sp>
      <p:grpSp>
        <p:nvGrpSpPr>
          <p:cNvPr id="3" name="群組 2">
            <a:extLst>
              <a:ext uri="{FF2B5EF4-FFF2-40B4-BE49-F238E27FC236}">
                <a16:creationId xmlns:a16="http://schemas.microsoft.com/office/drawing/2014/main" id="{40C2AC9F-C153-4FA7-BD10-CE80E5007799}"/>
              </a:ext>
            </a:extLst>
          </p:cNvPr>
          <p:cNvGrpSpPr/>
          <p:nvPr/>
        </p:nvGrpSpPr>
        <p:grpSpPr>
          <a:xfrm>
            <a:off x="457200" y="1645920"/>
            <a:ext cx="3006554" cy="5649442"/>
            <a:chOff x="457200" y="1415340"/>
            <a:chExt cx="3006554" cy="5649442"/>
          </a:xfrm>
        </p:grpSpPr>
        <p:sp>
          <p:nvSpPr>
            <p:cNvPr id="28" name="Rectangle 14">
              <a:extLst>
                <a:ext uri="{FF2B5EF4-FFF2-40B4-BE49-F238E27FC236}">
                  <a16:creationId xmlns:a16="http://schemas.microsoft.com/office/drawing/2014/main" id="{55A46081-1A2C-4F3D-B01E-A58F5B51C923}"/>
                </a:ext>
              </a:extLst>
            </p:cNvPr>
            <p:cNvSpPr/>
            <p:nvPr/>
          </p:nvSpPr>
          <p:spPr>
            <a:xfrm>
              <a:off x="461975" y="1415340"/>
              <a:ext cx="3001779" cy="691310"/>
            </a:xfrm>
            <a:prstGeom prst="rect">
              <a:avLst/>
            </a:prstGeom>
            <a:solidFill>
              <a:srgbClr val="0039B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29" name="Rectangle 14">
              <a:extLst>
                <a:ext uri="{FF2B5EF4-FFF2-40B4-BE49-F238E27FC236}">
                  <a16:creationId xmlns:a16="http://schemas.microsoft.com/office/drawing/2014/main" id="{088B0760-820F-4EB7-A88C-ED1836C29E03}"/>
                </a:ext>
              </a:extLst>
            </p:cNvPr>
            <p:cNvSpPr/>
            <p:nvPr/>
          </p:nvSpPr>
          <p:spPr>
            <a:xfrm>
              <a:off x="457200" y="2103216"/>
              <a:ext cx="2991943" cy="4961566"/>
            </a:xfrm>
            <a:prstGeom prst="rect">
              <a:avLst/>
            </a:prstGeom>
            <a:solidFill>
              <a:schemeClr val="accent2">
                <a:lumMod val="20000"/>
                <a:lumOff val="80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endParaRPr lang="en-US" sz="2000" dirty="0">
                <a:solidFill>
                  <a:srgbClr val="051243"/>
                </a:solidFill>
                <a:latin typeface="Microsoft JhengHei Light" panose="020B0304030504040204" pitchFamily="34" charset="-120"/>
                <a:ea typeface="Microsoft JhengHei Light" panose="020B0304030504040204" pitchFamily="34" charset="-120"/>
              </a:endParaRPr>
            </a:p>
          </p:txBody>
        </p:sp>
        <p:sp>
          <p:nvSpPr>
            <p:cNvPr id="30" name="矩形 38">
              <a:extLst>
                <a:ext uri="{FF2B5EF4-FFF2-40B4-BE49-F238E27FC236}">
                  <a16:creationId xmlns:a16="http://schemas.microsoft.com/office/drawing/2014/main" id="{14397F80-CF7F-46AF-B954-53C3D8457792}"/>
                </a:ext>
              </a:extLst>
            </p:cNvPr>
            <p:cNvSpPr/>
            <p:nvPr/>
          </p:nvSpPr>
          <p:spPr>
            <a:xfrm>
              <a:off x="462186" y="1587538"/>
              <a:ext cx="2991943" cy="40011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TW" sz="2000" b="1" dirty="0">
                  <a:solidFill>
                    <a:schemeClr val="bg2"/>
                  </a:solidFill>
                  <a:latin typeface="Microsoft JhengHei" panose="020B0604030504040204" pitchFamily="34" charset="-120"/>
                  <a:ea typeface="Microsoft JhengHei" panose="020B0604030504040204" pitchFamily="34" charset="-120"/>
                </a:rPr>
                <a:t>MOMO</a:t>
              </a:r>
            </a:p>
          </p:txBody>
        </p:sp>
        <p:sp>
          <p:nvSpPr>
            <p:cNvPr id="49" name="文字方塊 35">
              <a:extLst>
                <a:ext uri="{FF2B5EF4-FFF2-40B4-BE49-F238E27FC236}">
                  <a16:creationId xmlns:a16="http://schemas.microsoft.com/office/drawing/2014/main" id="{1BFCB551-E4F6-4D96-BE30-69DA49E2D9B5}"/>
                </a:ext>
              </a:extLst>
            </p:cNvPr>
            <p:cNvSpPr txBox="1"/>
            <p:nvPr/>
          </p:nvSpPr>
          <p:spPr>
            <a:xfrm>
              <a:off x="490217" y="2255121"/>
              <a:ext cx="2935880" cy="2004614"/>
            </a:xfrm>
            <a:prstGeom prst="rect">
              <a:avLst/>
            </a:prstGeom>
          </p:spPr>
          <p:txBody>
            <a:bodyPr wrap="square" lIns="91440" tIns="45720" rIns="91440" bIns="45720" rtlCol="0">
              <a:noAutofit/>
            </a:bodyPr>
            <a:lstStyle/>
            <a:p>
              <a:pPr marL="342900" indent="-342900">
                <a:lnSpc>
                  <a:spcPct val="105000"/>
                </a:lnSpc>
                <a:spcBef>
                  <a:spcPts val="1000"/>
                </a:spcBef>
                <a:buFont typeface="Arial" panose="020B0604020202020204" pitchFamily="34" charset="0"/>
                <a:buChar char="•"/>
                <a:defRPr/>
              </a:pPr>
              <a:r>
                <a:rPr kumimoji="0" lang="zh-TW" altLang="en-US" sz="1600" b="0" i="0" u="none" strike="noStrike" kern="1200" cap="none" spc="0" normalizeH="0" baseline="0" noProof="0" dirty="0">
                  <a:ln>
                    <a:noFill/>
                  </a:ln>
                  <a:solidFill>
                    <a:srgbClr val="000000"/>
                  </a:solidFill>
                  <a:effectLst/>
                  <a:uLnTx/>
                  <a:uFillTx/>
                  <a:latin typeface="+mn-ea"/>
                  <a:cs typeface="IBM Plex Sans" charset="0"/>
                </a:rPr>
                <a:t>幫我搜尋 </a:t>
              </a:r>
              <a:r>
                <a:rPr kumimoji="0" lang="en-US" altLang="zh-TW" sz="1600" b="0" i="0" u="none" strike="noStrike" kern="1200" cap="none" spc="0" normalizeH="0" baseline="0" noProof="0" dirty="0">
                  <a:ln>
                    <a:noFill/>
                  </a:ln>
                  <a:solidFill>
                    <a:srgbClr val="000000"/>
                  </a:solidFill>
                  <a:effectLst/>
                  <a:uLnTx/>
                  <a:uFillTx/>
                  <a:latin typeface="+mn-ea"/>
                  <a:cs typeface="IBM Plex Sans" charset="0"/>
                </a:rPr>
                <a:t>XXX</a:t>
              </a:r>
            </a:p>
            <a:p>
              <a:pPr marL="342900" indent="-342900">
                <a:lnSpc>
                  <a:spcPct val="105000"/>
                </a:lnSpc>
                <a:spcBef>
                  <a:spcPts val="1000"/>
                </a:spcBef>
                <a:buFont typeface="Arial" panose="020B0604020202020204" pitchFamily="34" charset="0"/>
                <a:buChar char="•"/>
                <a:defRPr/>
              </a:pPr>
              <a:r>
                <a:rPr kumimoji="0" lang="zh-TW" altLang="en-US" sz="1600" b="0" i="0" u="none" strike="noStrike" kern="1200" cap="none" spc="0" normalizeH="0" baseline="0" noProof="0" dirty="0">
                  <a:ln>
                    <a:noFill/>
                  </a:ln>
                  <a:solidFill>
                    <a:srgbClr val="000000"/>
                  </a:solidFill>
                  <a:effectLst/>
                  <a:uLnTx/>
                  <a:uFillTx/>
                  <a:latin typeface="+mn-ea"/>
                  <a:cs typeface="IBM Plex Sans" charset="0"/>
                </a:rPr>
                <a:t>我要買</a:t>
              </a:r>
              <a:r>
                <a:rPr kumimoji="0" lang="en-US" altLang="zh-TW" sz="1600" b="0" i="0" u="none" strike="noStrike" kern="1200" cap="none" spc="0" normalizeH="0" baseline="0" noProof="0" dirty="0">
                  <a:ln>
                    <a:noFill/>
                  </a:ln>
                  <a:solidFill>
                    <a:srgbClr val="000000"/>
                  </a:solidFill>
                  <a:effectLst/>
                  <a:uLnTx/>
                  <a:uFillTx/>
                  <a:latin typeface="+mn-ea"/>
                  <a:cs typeface="IBM Plex Sans" charset="0"/>
                </a:rPr>
                <a:t>XXX</a:t>
              </a:r>
            </a:p>
            <a:p>
              <a:pPr marL="342900" indent="-342900">
                <a:lnSpc>
                  <a:spcPct val="105000"/>
                </a:lnSpc>
                <a:spcBef>
                  <a:spcPts val="1000"/>
                </a:spcBef>
                <a:buFont typeface="Arial" panose="020B0604020202020204" pitchFamily="34" charset="0"/>
                <a:buChar char="•"/>
                <a:defRPr/>
              </a:pPr>
              <a:r>
                <a:rPr lang="zh-TW" altLang="en-US" sz="1600" dirty="0">
                  <a:solidFill>
                    <a:srgbClr val="000000"/>
                  </a:solidFill>
                  <a:latin typeface="+mn-ea"/>
                  <a:cs typeface="IBM Plex Sans" charset="0"/>
                </a:rPr>
                <a:t>幫我搜尋最熱門 </a:t>
              </a:r>
              <a:r>
                <a:rPr lang="en-US" altLang="zh-TW" sz="1600" dirty="0">
                  <a:solidFill>
                    <a:srgbClr val="000000"/>
                  </a:solidFill>
                  <a:latin typeface="+mn-ea"/>
                  <a:cs typeface="IBM Plex Sans" charset="0"/>
                </a:rPr>
                <a:t>/ </a:t>
              </a:r>
              <a:r>
                <a:rPr lang="zh-TW" altLang="en-US" sz="1600" dirty="0">
                  <a:solidFill>
                    <a:srgbClr val="000000"/>
                  </a:solidFill>
                  <a:latin typeface="+mn-ea"/>
                  <a:cs typeface="IBM Plex Sans" charset="0"/>
                </a:rPr>
                <a:t>貴 </a:t>
              </a:r>
              <a:r>
                <a:rPr lang="en-US" altLang="zh-TW" sz="1600" dirty="0">
                  <a:solidFill>
                    <a:srgbClr val="000000"/>
                  </a:solidFill>
                  <a:latin typeface="+mn-ea"/>
                  <a:cs typeface="IBM Plex Sans" charset="0"/>
                </a:rPr>
                <a:t>/ </a:t>
              </a:r>
              <a:r>
                <a:rPr lang="zh-TW" altLang="en-US" sz="1600" dirty="0">
                  <a:solidFill>
                    <a:srgbClr val="000000"/>
                  </a:solidFill>
                  <a:latin typeface="+mn-ea"/>
                  <a:cs typeface="IBM Plex Sans" charset="0"/>
                </a:rPr>
                <a:t>便宜</a:t>
              </a:r>
              <a:r>
                <a:rPr lang="en-US" altLang="zh-TW" sz="1600" dirty="0">
                  <a:solidFill>
                    <a:srgbClr val="000000"/>
                  </a:solidFill>
                  <a:latin typeface="+mn-ea"/>
                  <a:cs typeface="IBM Plex Sans" charset="0"/>
                </a:rPr>
                <a:t>/ </a:t>
              </a:r>
              <a:r>
                <a:rPr lang="zh-TW" altLang="en-US" sz="1600" dirty="0">
                  <a:solidFill>
                    <a:srgbClr val="000000"/>
                  </a:solidFill>
                  <a:latin typeface="+mn-ea"/>
                  <a:cs typeface="IBM Plex Sans" charset="0"/>
                </a:rPr>
                <a:t>熱銷的 </a:t>
              </a:r>
              <a:r>
                <a:rPr lang="en-US" altLang="zh-TW" sz="1600" dirty="0">
                  <a:solidFill>
                    <a:srgbClr val="000000"/>
                  </a:solidFill>
                  <a:latin typeface="+mn-ea"/>
                  <a:cs typeface="IBM Plex Sans" charset="0"/>
                </a:rPr>
                <a:t>XXX</a:t>
              </a:r>
              <a:endParaRPr kumimoji="0" lang="en-US" altLang="zh-TW" sz="1600" b="0" i="0" u="none" strike="noStrike" kern="1200" cap="none" spc="0" normalizeH="0" baseline="0" noProof="0" dirty="0">
                <a:ln>
                  <a:noFill/>
                </a:ln>
                <a:solidFill>
                  <a:srgbClr val="000000"/>
                </a:solidFill>
                <a:effectLst/>
                <a:uLnTx/>
                <a:uFillTx/>
                <a:latin typeface="+mn-ea"/>
                <a:cs typeface="IBM Plex Sans" charset="0"/>
              </a:endParaRPr>
            </a:p>
          </p:txBody>
        </p:sp>
      </p:grpSp>
      <p:grpSp>
        <p:nvGrpSpPr>
          <p:cNvPr id="66" name="群組 65">
            <a:extLst>
              <a:ext uri="{FF2B5EF4-FFF2-40B4-BE49-F238E27FC236}">
                <a16:creationId xmlns:a16="http://schemas.microsoft.com/office/drawing/2014/main" id="{5B1E7DDD-5A88-4930-BFC3-870EC9AD5762}"/>
              </a:ext>
            </a:extLst>
          </p:cNvPr>
          <p:cNvGrpSpPr/>
          <p:nvPr/>
        </p:nvGrpSpPr>
        <p:grpSpPr>
          <a:xfrm>
            <a:off x="11133629" y="1665594"/>
            <a:ext cx="3006554" cy="5649442"/>
            <a:chOff x="457200" y="1415340"/>
            <a:chExt cx="3006554" cy="5649442"/>
          </a:xfrm>
        </p:grpSpPr>
        <p:sp>
          <p:nvSpPr>
            <p:cNvPr id="67" name="Rectangle 14">
              <a:extLst>
                <a:ext uri="{FF2B5EF4-FFF2-40B4-BE49-F238E27FC236}">
                  <a16:creationId xmlns:a16="http://schemas.microsoft.com/office/drawing/2014/main" id="{B662D4A1-05DA-4933-B814-A01913086967}"/>
                </a:ext>
              </a:extLst>
            </p:cNvPr>
            <p:cNvSpPr/>
            <p:nvPr/>
          </p:nvSpPr>
          <p:spPr>
            <a:xfrm>
              <a:off x="461975" y="1415340"/>
              <a:ext cx="3001779" cy="691310"/>
            </a:xfrm>
            <a:prstGeom prst="rect">
              <a:avLst/>
            </a:prstGeom>
            <a:solidFill>
              <a:srgbClr val="0039B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68" name="Rectangle 14">
              <a:extLst>
                <a:ext uri="{FF2B5EF4-FFF2-40B4-BE49-F238E27FC236}">
                  <a16:creationId xmlns:a16="http://schemas.microsoft.com/office/drawing/2014/main" id="{2C5F98A2-662F-4943-84BB-67F7EB19EF18}"/>
                </a:ext>
              </a:extLst>
            </p:cNvPr>
            <p:cNvSpPr/>
            <p:nvPr/>
          </p:nvSpPr>
          <p:spPr>
            <a:xfrm>
              <a:off x="457200" y="2103216"/>
              <a:ext cx="2991943" cy="4961566"/>
            </a:xfrm>
            <a:prstGeom prst="rect">
              <a:avLst/>
            </a:prstGeom>
            <a:solidFill>
              <a:schemeClr val="accent2">
                <a:lumMod val="20000"/>
                <a:lumOff val="80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endParaRPr lang="en-US" sz="2000" dirty="0">
                <a:solidFill>
                  <a:srgbClr val="051243"/>
                </a:solidFill>
                <a:latin typeface="Microsoft JhengHei Light" panose="020B0304030504040204" pitchFamily="34" charset="-120"/>
                <a:ea typeface="Microsoft JhengHei Light" panose="020B0304030504040204" pitchFamily="34" charset="-120"/>
              </a:endParaRPr>
            </a:p>
          </p:txBody>
        </p:sp>
        <p:sp>
          <p:nvSpPr>
            <p:cNvPr id="69" name="矩形 38">
              <a:extLst>
                <a:ext uri="{FF2B5EF4-FFF2-40B4-BE49-F238E27FC236}">
                  <a16:creationId xmlns:a16="http://schemas.microsoft.com/office/drawing/2014/main" id="{D299B389-7CEB-433A-BF7D-B05A43084033}"/>
                </a:ext>
              </a:extLst>
            </p:cNvPr>
            <p:cNvSpPr/>
            <p:nvPr/>
          </p:nvSpPr>
          <p:spPr>
            <a:xfrm>
              <a:off x="462186" y="1587538"/>
              <a:ext cx="2991943" cy="40011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TW" sz="2000" b="1" dirty="0">
                  <a:solidFill>
                    <a:schemeClr val="bg2"/>
                  </a:solidFill>
                  <a:latin typeface="Microsoft JhengHei" panose="020B0604030504040204" pitchFamily="34" charset="-120"/>
                  <a:ea typeface="Microsoft JhengHei" panose="020B0604030504040204" pitchFamily="34" charset="-120"/>
                </a:rPr>
                <a:t>IBM</a:t>
              </a:r>
            </a:p>
          </p:txBody>
        </p:sp>
        <p:sp>
          <p:nvSpPr>
            <p:cNvPr id="70" name="文字方塊 35">
              <a:extLst>
                <a:ext uri="{FF2B5EF4-FFF2-40B4-BE49-F238E27FC236}">
                  <a16:creationId xmlns:a16="http://schemas.microsoft.com/office/drawing/2014/main" id="{D4733D52-C3BB-46D3-B1F3-EB6FF3054251}"/>
                </a:ext>
              </a:extLst>
            </p:cNvPr>
            <p:cNvSpPr txBox="1"/>
            <p:nvPr/>
          </p:nvSpPr>
          <p:spPr>
            <a:xfrm>
              <a:off x="490217" y="2255120"/>
              <a:ext cx="2935880" cy="4191399"/>
            </a:xfrm>
            <a:prstGeom prst="rect">
              <a:avLst/>
            </a:prstGeom>
          </p:spPr>
          <p:txBody>
            <a:bodyPr wrap="square" lIns="91440" tIns="45720" rIns="91440" bIns="45720" rtlCol="0">
              <a:noAutofit/>
            </a:bodyPr>
            <a:lstStyle/>
            <a:p>
              <a:pPr marL="342900" indent="-342900">
                <a:lnSpc>
                  <a:spcPct val="105000"/>
                </a:lnSpc>
                <a:spcBef>
                  <a:spcPts val="1000"/>
                </a:spcBef>
                <a:buFont typeface="Arial" panose="020B0604020202020204" pitchFamily="34" charset="0"/>
                <a:buChar char="•"/>
                <a:defRPr/>
              </a:pPr>
              <a:r>
                <a:rPr lang="zh-TW" altLang="en-US" sz="1600" dirty="0">
                  <a:latin typeface="+mn-ea"/>
                </a:rPr>
                <a:t>怎麼申請名片 </a:t>
              </a:r>
              <a:endParaRPr lang="en-US" altLang="zh-TW" sz="1600" dirty="0">
                <a:latin typeface="+mn-ea"/>
              </a:endParaRPr>
            </a:p>
            <a:p>
              <a:pPr marL="342900" indent="-342900">
                <a:lnSpc>
                  <a:spcPct val="105000"/>
                </a:lnSpc>
                <a:spcBef>
                  <a:spcPts val="1000"/>
                </a:spcBef>
                <a:buFont typeface="Arial" panose="020B0604020202020204" pitchFamily="34" charset="0"/>
                <a:buChar char="•"/>
                <a:defRPr/>
              </a:pPr>
              <a:r>
                <a:rPr lang="zh-TW" altLang="en-US" sz="1600" dirty="0">
                  <a:latin typeface="+mn-ea"/>
                </a:rPr>
                <a:t>怎麼申請轉轉櫃 </a:t>
              </a:r>
              <a:endParaRPr lang="en-US" altLang="zh-TW" sz="1600" dirty="0">
                <a:latin typeface="+mn-ea"/>
              </a:endParaRPr>
            </a:p>
            <a:p>
              <a:pPr marL="342900" indent="-342900">
                <a:lnSpc>
                  <a:spcPct val="105000"/>
                </a:lnSpc>
                <a:spcBef>
                  <a:spcPts val="1000"/>
                </a:spcBef>
                <a:buFont typeface="Arial" panose="020B0604020202020204" pitchFamily="34" charset="0"/>
                <a:buChar char="•"/>
                <a:defRPr/>
              </a:pPr>
              <a:r>
                <a:rPr lang="zh-TW" altLang="en-US" sz="1600" dirty="0">
                  <a:latin typeface="+mn-ea"/>
                </a:rPr>
                <a:t>請問阿宏之聲是誰主持</a:t>
              </a:r>
              <a:endParaRPr lang="en-US" altLang="zh-TW" sz="1600" dirty="0">
                <a:latin typeface="+mn-ea"/>
              </a:endParaRPr>
            </a:p>
            <a:p>
              <a:pPr marL="342900" indent="-342900">
                <a:lnSpc>
                  <a:spcPct val="105000"/>
                </a:lnSpc>
                <a:spcBef>
                  <a:spcPts val="1000"/>
                </a:spcBef>
                <a:buFont typeface="Arial" panose="020B0604020202020204" pitchFamily="34" charset="0"/>
                <a:buChar char="•"/>
                <a:defRPr/>
              </a:pPr>
              <a:r>
                <a:rPr lang="zh-TW" altLang="en-US" sz="1600" dirty="0">
                  <a:latin typeface="+mn-ea"/>
                </a:rPr>
                <a:t>可以幫我介紹阿宏之聲是什麼嗎</a:t>
              </a:r>
              <a:endParaRPr lang="en-US" altLang="zh-TW" sz="1600" dirty="0">
                <a:latin typeface="+mn-ea"/>
              </a:endParaRPr>
            </a:p>
            <a:p>
              <a:pPr marL="342900" indent="-342900">
                <a:lnSpc>
                  <a:spcPct val="105000"/>
                </a:lnSpc>
                <a:spcBef>
                  <a:spcPts val="1000"/>
                </a:spcBef>
                <a:buFont typeface="Arial" panose="020B0604020202020204" pitchFamily="34" charset="0"/>
                <a:buChar char="•"/>
                <a:defRPr/>
              </a:pPr>
              <a:r>
                <a:rPr lang="zh-TW" altLang="en-US" sz="1600" dirty="0">
                  <a:latin typeface="+mn-ea"/>
                </a:rPr>
                <a:t>請問阿宏之聲第 </a:t>
              </a:r>
              <a:r>
                <a:rPr lang="en-US" altLang="zh-TW" sz="1600" dirty="0">
                  <a:latin typeface="+mn-ea"/>
                </a:rPr>
                <a:t>X</a:t>
              </a:r>
              <a:r>
                <a:rPr lang="zh-TW" altLang="en-US" sz="1600" dirty="0">
                  <a:latin typeface="+mn-ea"/>
                </a:rPr>
                <a:t> 期在什麼時候</a:t>
              </a:r>
              <a:endParaRPr kumimoji="0" lang="en-US" altLang="zh-TW" sz="1600" b="0" i="0" u="none" strike="noStrike" kern="1200" cap="none" spc="0" normalizeH="0" baseline="0" noProof="0" dirty="0">
                <a:ln>
                  <a:noFill/>
                </a:ln>
                <a:solidFill>
                  <a:srgbClr val="000000"/>
                </a:solidFill>
                <a:effectLst/>
                <a:uLnTx/>
                <a:uFillTx/>
                <a:latin typeface="+mn-ea"/>
                <a:cs typeface="IBM Plex Sans" charset="0"/>
              </a:endParaRPr>
            </a:p>
          </p:txBody>
        </p:sp>
      </p:grpSp>
      <p:grpSp>
        <p:nvGrpSpPr>
          <p:cNvPr id="71" name="群組 70">
            <a:extLst>
              <a:ext uri="{FF2B5EF4-FFF2-40B4-BE49-F238E27FC236}">
                <a16:creationId xmlns:a16="http://schemas.microsoft.com/office/drawing/2014/main" id="{E4B40FF4-2964-4AA2-922F-77BAC03D351D}"/>
              </a:ext>
            </a:extLst>
          </p:cNvPr>
          <p:cNvGrpSpPr/>
          <p:nvPr/>
        </p:nvGrpSpPr>
        <p:grpSpPr>
          <a:xfrm>
            <a:off x="7604512" y="1645920"/>
            <a:ext cx="3006554" cy="5649442"/>
            <a:chOff x="457200" y="1415340"/>
            <a:chExt cx="3006554" cy="5649442"/>
          </a:xfrm>
        </p:grpSpPr>
        <p:sp>
          <p:nvSpPr>
            <p:cNvPr id="72" name="Rectangle 14">
              <a:extLst>
                <a:ext uri="{FF2B5EF4-FFF2-40B4-BE49-F238E27FC236}">
                  <a16:creationId xmlns:a16="http://schemas.microsoft.com/office/drawing/2014/main" id="{64EC493D-7771-43E5-A0EB-F5B0A6CB83AF}"/>
                </a:ext>
              </a:extLst>
            </p:cNvPr>
            <p:cNvSpPr/>
            <p:nvPr/>
          </p:nvSpPr>
          <p:spPr>
            <a:xfrm>
              <a:off x="461975" y="1415340"/>
              <a:ext cx="3001779" cy="691310"/>
            </a:xfrm>
            <a:prstGeom prst="rect">
              <a:avLst/>
            </a:prstGeom>
            <a:solidFill>
              <a:srgbClr val="0039B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73" name="Rectangle 14">
              <a:extLst>
                <a:ext uri="{FF2B5EF4-FFF2-40B4-BE49-F238E27FC236}">
                  <a16:creationId xmlns:a16="http://schemas.microsoft.com/office/drawing/2014/main" id="{133263A3-DC1A-4CFD-AB22-0884BBFE5241}"/>
                </a:ext>
              </a:extLst>
            </p:cNvPr>
            <p:cNvSpPr/>
            <p:nvPr/>
          </p:nvSpPr>
          <p:spPr>
            <a:xfrm>
              <a:off x="457200" y="2103216"/>
              <a:ext cx="2991943" cy="4961566"/>
            </a:xfrm>
            <a:prstGeom prst="rect">
              <a:avLst/>
            </a:prstGeom>
            <a:solidFill>
              <a:schemeClr val="accent2">
                <a:lumMod val="20000"/>
                <a:lumOff val="80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endParaRPr lang="en-US" sz="2000" dirty="0">
                <a:solidFill>
                  <a:srgbClr val="051243"/>
                </a:solidFill>
                <a:latin typeface="Microsoft JhengHei Light" panose="020B0304030504040204" pitchFamily="34" charset="-120"/>
                <a:ea typeface="Microsoft JhengHei Light" panose="020B0304030504040204" pitchFamily="34" charset="-120"/>
              </a:endParaRPr>
            </a:p>
          </p:txBody>
        </p:sp>
        <p:sp>
          <p:nvSpPr>
            <p:cNvPr id="74" name="矩形 38">
              <a:extLst>
                <a:ext uri="{FF2B5EF4-FFF2-40B4-BE49-F238E27FC236}">
                  <a16:creationId xmlns:a16="http://schemas.microsoft.com/office/drawing/2014/main" id="{F9A2EDAA-EAA9-406F-85D7-9AF9302F0E4E}"/>
                </a:ext>
              </a:extLst>
            </p:cNvPr>
            <p:cNvSpPr/>
            <p:nvPr/>
          </p:nvSpPr>
          <p:spPr>
            <a:xfrm>
              <a:off x="462186" y="1587538"/>
              <a:ext cx="2991943" cy="40011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TW" altLang="en-US" sz="2000" b="1" dirty="0">
                  <a:solidFill>
                    <a:schemeClr val="bg2"/>
                  </a:solidFill>
                  <a:latin typeface="Microsoft JhengHei" panose="020B0604030504040204" pitchFamily="34" charset="-120"/>
                  <a:ea typeface="Microsoft JhengHei" panose="020B0604030504040204" pitchFamily="34" charset="-120"/>
                </a:rPr>
                <a:t>訊息發送</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p:txBody>
        </p:sp>
        <p:sp>
          <p:nvSpPr>
            <p:cNvPr id="75" name="文字方塊 35">
              <a:extLst>
                <a:ext uri="{FF2B5EF4-FFF2-40B4-BE49-F238E27FC236}">
                  <a16:creationId xmlns:a16="http://schemas.microsoft.com/office/drawing/2014/main" id="{C5F72579-2886-4D05-9CC0-3740E320B32B}"/>
                </a:ext>
              </a:extLst>
            </p:cNvPr>
            <p:cNvSpPr txBox="1"/>
            <p:nvPr/>
          </p:nvSpPr>
          <p:spPr>
            <a:xfrm>
              <a:off x="490217" y="2255121"/>
              <a:ext cx="2935880" cy="2004614"/>
            </a:xfrm>
            <a:prstGeom prst="rect">
              <a:avLst/>
            </a:prstGeom>
          </p:spPr>
          <p:txBody>
            <a:bodyPr wrap="square" lIns="91440" tIns="45720" rIns="91440" bIns="45720" rtlCol="0">
              <a:noAutofit/>
            </a:bodyPr>
            <a:lstStyle/>
            <a:p>
              <a:pPr marL="342900" indent="-342900">
                <a:lnSpc>
                  <a:spcPct val="105000"/>
                </a:lnSpc>
                <a:spcBef>
                  <a:spcPts val="1000"/>
                </a:spcBef>
                <a:buFont typeface="Arial" panose="020B0604020202020204" pitchFamily="34" charset="0"/>
                <a:buChar char="•"/>
                <a:defRPr/>
              </a:pPr>
              <a:r>
                <a:rPr lang="zh-TW" altLang="en-US" sz="1600" dirty="0">
                  <a:latin typeface="+mn-ea"/>
                </a:rPr>
                <a:t>幫我發廣告到群組 </a:t>
              </a:r>
              <a:endParaRPr lang="en-US" altLang="zh-TW" sz="1600" dirty="0">
                <a:latin typeface="+mn-ea"/>
              </a:endParaRPr>
            </a:p>
            <a:p>
              <a:pPr marL="342900" indent="-342900">
                <a:lnSpc>
                  <a:spcPct val="105000"/>
                </a:lnSpc>
                <a:spcBef>
                  <a:spcPts val="1000"/>
                </a:spcBef>
                <a:buFont typeface="Arial" panose="020B0604020202020204" pitchFamily="34" charset="0"/>
                <a:buChar char="•"/>
                <a:defRPr/>
              </a:pPr>
              <a:r>
                <a:rPr lang="zh-TW" altLang="en-US" sz="1600" dirty="0">
                  <a:latin typeface="+mn-ea"/>
                </a:rPr>
                <a:t>幫我打電話 </a:t>
              </a:r>
              <a:endParaRPr lang="en-US" altLang="zh-TW" sz="1600" dirty="0">
                <a:latin typeface="+mn-ea"/>
              </a:endParaRPr>
            </a:p>
            <a:p>
              <a:pPr marL="342900" indent="-342900">
                <a:lnSpc>
                  <a:spcPct val="105000"/>
                </a:lnSpc>
                <a:spcBef>
                  <a:spcPts val="1000"/>
                </a:spcBef>
                <a:buFont typeface="Arial" panose="020B0604020202020204" pitchFamily="34" charset="0"/>
                <a:buChar char="•"/>
                <a:defRPr/>
              </a:pPr>
              <a:r>
                <a:rPr lang="zh-TW" altLang="en-US" sz="1600" dirty="0">
                  <a:latin typeface="+mn-ea"/>
                </a:rPr>
                <a:t>幫我發訊息</a:t>
              </a:r>
              <a:endParaRPr lang="en-US" altLang="zh-TW" sz="1600" dirty="0">
                <a:latin typeface="+mn-ea"/>
              </a:endParaRPr>
            </a:p>
            <a:p>
              <a:pPr marL="342900" indent="-342900">
                <a:lnSpc>
                  <a:spcPct val="105000"/>
                </a:lnSpc>
                <a:spcBef>
                  <a:spcPts val="1000"/>
                </a:spcBef>
                <a:buFont typeface="Arial" panose="020B0604020202020204" pitchFamily="34" charset="0"/>
                <a:buChar char="•"/>
                <a:defRPr/>
              </a:pPr>
              <a:r>
                <a:rPr lang="zh-TW" altLang="en-US" sz="1600" dirty="0">
                  <a:latin typeface="+mn-ea"/>
                </a:rPr>
                <a:t>幫我傳簡訊 </a:t>
              </a:r>
              <a:endParaRPr kumimoji="0" lang="en-US" altLang="zh-TW" sz="1600" b="0" i="0" u="none" strike="noStrike" kern="1200" cap="none" spc="0" normalizeH="0" baseline="0" noProof="0" dirty="0">
                <a:ln>
                  <a:noFill/>
                </a:ln>
                <a:solidFill>
                  <a:srgbClr val="000000"/>
                </a:solidFill>
                <a:effectLst/>
                <a:uLnTx/>
                <a:uFillTx/>
                <a:latin typeface="+mn-ea"/>
                <a:cs typeface="IBM Plex Sans" charset="0"/>
              </a:endParaRPr>
            </a:p>
          </p:txBody>
        </p:sp>
      </p:grpSp>
      <p:grpSp>
        <p:nvGrpSpPr>
          <p:cNvPr id="76" name="群組 75">
            <a:extLst>
              <a:ext uri="{FF2B5EF4-FFF2-40B4-BE49-F238E27FC236}">
                <a16:creationId xmlns:a16="http://schemas.microsoft.com/office/drawing/2014/main" id="{F3E03EE2-60D1-4DB1-A1A3-F602289634D7}"/>
              </a:ext>
            </a:extLst>
          </p:cNvPr>
          <p:cNvGrpSpPr/>
          <p:nvPr/>
        </p:nvGrpSpPr>
        <p:grpSpPr>
          <a:xfrm>
            <a:off x="4030856" y="1645920"/>
            <a:ext cx="3006554" cy="5649442"/>
            <a:chOff x="457200" y="1415340"/>
            <a:chExt cx="3006554" cy="5649442"/>
          </a:xfrm>
        </p:grpSpPr>
        <p:sp>
          <p:nvSpPr>
            <p:cNvPr id="77" name="Rectangle 14">
              <a:extLst>
                <a:ext uri="{FF2B5EF4-FFF2-40B4-BE49-F238E27FC236}">
                  <a16:creationId xmlns:a16="http://schemas.microsoft.com/office/drawing/2014/main" id="{F5776165-8666-4E8F-ACCC-2078815A8E66}"/>
                </a:ext>
              </a:extLst>
            </p:cNvPr>
            <p:cNvSpPr/>
            <p:nvPr/>
          </p:nvSpPr>
          <p:spPr>
            <a:xfrm>
              <a:off x="461975" y="1415340"/>
              <a:ext cx="3001779" cy="691310"/>
            </a:xfrm>
            <a:prstGeom prst="rect">
              <a:avLst/>
            </a:prstGeom>
            <a:solidFill>
              <a:srgbClr val="0039B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78" name="Rectangle 14">
              <a:extLst>
                <a:ext uri="{FF2B5EF4-FFF2-40B4-BE49-F238E27FC236}">
                  <a16:creationId xmlns:a16="http://schemas.microsoft.com/office/drawing/2014/main" id="{BE4A0AA3-97DB-419F-88D9-4C5018B1BBB6}"/>
                </a:ext>
              </a:extLst>
            </p:cNvPr>
            <p:cNvSpPr/>
            <p:nvPr/>
          </p:nvSpPr>
          <p:spPr>
            <a:xfrm>
              <a:off x="457200" y="2103216"/>
              <a:ext cx="2991943" cy="4961566"/>
            </a:xfrm>
            <a:prstGeom prst="rect">
              <a:avLst/>
            </a:prstGeom>
            <a:solidFill>
              <a:schemeClr val="accent2">
                <a:lumMod val="20000"/>
                <a:lumOff val="80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endParaRPr lang="en-US" sz="2000" dirty="0">
                <a:solidFill>
                  <a:srgbClr val="051243"/>
                </a:solidFill>
                <a:latin typeface="Microsoft JhengHei Light" panose="020B0304030504040204" pitchFamily="34" charset="-120"/>
                <a:ea typeface="Microsoft JhengHei Light" panose="020B0304030504040204" pitchFamily="34" charset="-120"/>
              </a:endParaRPr>
            </a:p>
          </p:txBody>
        </p:sp>
        <p:sp>
          <p:nvSpPr>
            <p:cNvPr id="79" name="矩形 38">
              <a:extLst>
                <a:ext uri="{FF2B5EF4-FFF2-40B4-BE49-F238E27FC236}">
                  <a16:creationId xmlns:a16="http://schemas.microsoft.com/office/drawing/2014/main" id="{F0DACE55-873B-4D92-A189-6FEF03595E61}"/>
                </a:ext>
              </a:extLst>
            </p:cNvPr>
            <p:cNvSpPr/>
            <p:nvPr/>
          </p:nvSpPr>
          <p:spPr>
            <a:xfrm>
              <a:off x="462186" y="1587538"/>
              <a:ext cx="2991943" cy="40011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TW" altLang="en-US" sz="2000" b="1" dirty="0">
                  <a:solidFill>
                    <a:schemeClr val="bg2"/>
                  </a:solidFill>
                  <a:latin typeface="Microsoft JhengHei" panose="020B0604030504040204" pitchFamily="34" charset="-120"/>
                  <a:ea typeface="Microsoft JhengHei" panose="020B0604030504040204" pitchFamily="34" charset="-120"/>
                </a:rPr>
                <a:t>資訊快查</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p:txBody>
        </p:sp>
        <p:sp>
          <p:nvSpPr>
            <p:cNvPr id="80" name="文字方塊 35">
              <a:extLst>
                <a:ext uri="{FF2B5EF4-FFF2-40B4-BE49-F238E27FC236}">
                  <a16:creationId xmlns:a16="http://schemas.microsoft.com/office/drawing/2014/main" id="{CFA45406-14DC-4CD5-AC80-64D0A649D17C}"/>
                </a:ext>
              </a:extLst>
            </p:cNvPr>
            <p:cNvSpPr txBox="1"/>
            <p:nvPr/>
          </p:nvSpPr>
          <p:spPr>
            <a:xfrm>
              <a:off x="490217" y="2255120"/>
              <a:ext cx="2935880" cy="4559139"/>
            </a:xfrm>
            <a:prstGeom prst="rect">
              <a:avLst/>
            </a:prstGeom>
          </p:spPr>
          <p:txBody>
            <a:bodyPr wrap="square" lIns="91440" tIns="45720" rIns="91440" bIns="45720" rtlCol="0">
              <a:noAutofit/>
            </a:bodyPr>
            <a:lstStyle/>
            <a:p>
              <a:pPr marL="342900" indent="-342900">
                <a:lnSpc>
                  <a:spcPct val="105000"/>
                </a:lnSpc>
                <a:spcBef>
                  <a:spcPts val="1000"/>
                </a:spcBef>
                <a:buFont typeface="Arial" panose="020B0604020202020204" pitchFamily="34" charset="0"/>
                <a:buChar char="•"/>
                <a:defRPr/>
              </a:pPr>
              <a:r>
                <a:rPr lang="zh-TW" altLang="en-US" sz="1600" dirty="0">
                  <a:latin typeface="+mn-ea"/>
                </a:rPr>
                <a:t>現在幾點 </a:t>
              </a:r>
              <a:r>
                <a:rPr lang="en-US" altLang="zh-TW" sz="1600" dirty="0">
                  <a:latin typeface="+mn-ea"/>
                </a:rPr>
                <a:t>/</a:t>
              </a:r>
              <a:r>
                <a:rPr lang="zh-TW" altLang="en-US" sz="1600" dirty="0">
                  <a:latin typeface="+mn-ea"/>
                </a:rPr>
                <a:t> 現在的時間 </a:t>
              </a:r>
              <a:endParaRPr lang="en-US" altLang="zh-TW" sz="1600" dirty="0">
                <a:latin typeface="+mn-ea"/>
              </a:endParaRPr>
            </a:p>
            <a:p>
              <a:pPr marL="342900" indent="-342900">
                <a:lnSpc>
                  <a:spcPct val="105000"/>
                </a:lnSpc>
                <a:spcBef>
                  <a:spcPts val="1000"/>
                </a:spcBef>
                <a:buFont typeface="Arial" panose="020B0604020202020204" pitchFamily="34" charset="0"/>
                <a:buChar char="•"/>
                <a:defRPr/>
              </a:pPr>
              <a:r>
                <a:rPr lang="zh-TW" altLang="en-US" sz="1600" dirty="0">
                  <a:latin typeface="+mn-ea"/>
                </a:rPr>
                <a:t>今天 </a:t>
              </a:r>
              <a:r>
                <a:rPr lang="en-US" altLang="zh-TW" sz="1600" dirty="0">
                  <a:latin typeface="+mn-ea"/>
                </a:rPr>
                <a:t>/ </a:t>
              </a:r>
              <a:r>
                <a:rPr lang="zh-TW" altLang="en-US" sz="1600" dirty="0">
                  <a:latin typeface="+mn-ea"/>
                </a:rPr>
                <a:t>明天 </a:t>
              </a:r>
              <a:r>
                <a:rPr lang="en-US" altLang="zh-TW" sz="1600" dirty="0">
                  <a:latin typeface="+mn-ea"/>
                </a:rPr>
                <a:t>XX</a:t>
              </a:r>
              <a:r>
                <a:rPr lang="zh-TW" altLang="en-US" sz="1600" dirty="0">
                  <a:latin typeface="+mn-ea"/>
                </a:rPr>
                <a:t> 市 </a:t>
              </a:r>
              <a:r>
                <a:rPr lang="en-US" altLang="zh-TW" sz="1600" dirty="0">
                  <a:latin typeface="+mn-ea"/>
                </a:rPr>
                <a:t>/ </a:t>
              </a:r>
              <a:r>
                <a:rPr lang="zh-TW" altLang="en-US" sz="1600" dirty="0">
                  <a:latin typeface="+mn-ea"/>
                </a:rPr>
                <a:t>縣 </a:t>
              </a:r>
              <a:r>
                <a:rPr lang="en-US" altLang="zh-TW" sz="1600" dirty="0">
                  <a:latin typeface="+mn-ea"/>
                </a:rPr>
                <a:t>/ </a:t>
              </a:r>
              <a:r>
                <a:rPr lang="zh-TW" altLang="en-US" sz="1600" dirty="0">
                  <a:latin typeface="+mn-ea"/>
                </a:rPr>
                <a:t>區天氣如何</a:t>
              </a:r>
              <a:endParaRPr lang="en-US" altLang="zh-TW" sz="1600" dirty="0">
                <a:latin typeface="+mn-ea"/>
              </a:endParaRPr>
            </a:p>
            <a:p>
              <a:pPr marL="342900" indent="-342900">
                <a:lnSpc>
                  <a:spcPct val="105000"/>
                </a:lnSpc>
                <a:spcBef>
                  <a:spcPts val="1000"/>
                </a:spcBef>
                <a:buFont typeface="Arial" panose="020B0604020202020204" pitchFamily="34" charset="0"/>
                <a:buChar char="•"/>
                <a:defRPr/>
              </a:pPr>
              <a:r>
                <a:rPr lang="zh-TW" altLang="en-US" sz="1600" dirty="0">
                  <a:latin typeface="+mn-ea"/>
                </a:rPr>
                <a:t>我今天 </a:t>
              </a:r>
              <a:r>
                <a:rPr lang="en-US" altLang="zh-TW" sz="1600" dirty="0">
                  <a:latin typeface="+mn-ea"/>
                </a:rPr>
                <a:t>/ </a:t>
              </a:r>
              <a:r>
                <a:rPr lang="zh-TW" altLang="en-US" sz="1600" dirty="0">
                  <a:latin typeface="+mn-ea"/>
                </a:rPr>
                <a:t>明天有什麼行程 </a:t>
              </a:r>
              <a:endParaRPr lang="en-US" altLang="zh-TW" sz="1600" dirty="0">
                <a:latin typeface="+mn-ea"/>
              </a:endParaRPr>
            </a:p>
            <a:p>
              <a:pPr marL="342900" indent="-342900">
                <a:lnSpc>
                  <a:spcPct val="105000"/>
                </a:lnSpc>
                <a:spcBef>
                  <a:spcPts val="1000"/>
                </a:spcBef>
                <a:buFont typeface="Arial" panose="020B0604020202020204" pitchFamily="34" charset="0"/>
                <a:buChar char="•"/>
                <a:defRPr/>
              </a:pPr>
              <a:r>
                <a:rPr lang="zh-TW" altLang="en-US" sz="1600" dirty="0">
                  <a:latin typeface="+mn-ea"/>
                </a:rPr>
                <a:t>我最近有什麼活動</a:t>
              </a:r>
              <a:r>
                <a:rPr lang="en-US" altLang="zh-TW" sz="1600" dirty="0">
                  <a:latin typeface="+mn-ea"/>
                </a:rPr>
                <a:t> / </a:t>
              </a:r>
              <a:r>
                <a:rPr lang="zh-TW" altLang="en-US" sz="1600" dirty="0">
                  <a:latin typeface="+mn-ea"/>
                </a:rPr>
                <a:t>幫我查我的行事曆 </a:t>
              </a:r>
              <a:endParaRPr lang="en-US" altLang="zh-TW" sz="1600" dirty="0">
                <a:latin typeface="+mn-ea"/>
              </a:endParaRPr>
            </a:p>
            <a:p>
              <a:pPr marL="342900" indent="-342900">
                <a:lnSpc>
                  <a:spcPct val="105000"/>
                </a:lnSpc>
                <a:spcBef>
                  <a:spcPts val="1000"/>
                </a:spcBef>
                <a:buFont typeface="Arial" panose="020B0604020202020204" pitchFamily="34" charset="0"/>
                <a:buChar char="•"/>
                <a:defRPr/>
              </a:pPr>
              <a:r>
                <a:rPr lang="zh-TW" altLang="en-US" sz="1600" dirty="0">
                  <a:latin typeface="+mn-ea"/>
                </a:rPr>
                <a:t>幫我找下一次的 </a:t>
              </a:r>
              <a:r>
                <a:rPr lang="en-US" altLang="zh-TW" sz="1600" dirty="0">
                  <a:latin typeface="+mn-ea"/>
                </a:rPr>
                <a:t>XXX</a:t>
              </a:r>
              <a:r>
                <a:rPr lang="zh-TW" altLang="en-US" sz="1600" dirty="0">
                  <a:latin typeface="+mn-ea"/>
                </a:rPr>
                <a:t> 辦在什麼時候 </a:t>
              </a:r>
              <a:r>
                <a:rPr lang="en-US" altLang="zh-TW" sz="1600" dirty="0">
                  <a:latin typeface="+mn-ea"/>
                </a:rPr>
                <a:t>/</a:t>
              </a:r>
              <a:r>
                <a:rPr lang="zh-TW" altLang="en-US" sz="1600" dirty="0">
                  <a:latin typeface="+mn-ea"/>
                </a:rPr>
                <a:t> 請問最近的 </a:t>
              </a:r>
              <a:r>
                <a:rPr lang="en-US" altLang="zh-TW" sz="1600" dirty="0">
                  <a:latin typeface="+mn-ea"/>
                </a:rPr>
                <a:t>XXX </a:t>
              </a:r>
              <a:r>
                <a:rPr lang="zh-TW" altLang="en-US" sz="1600" dirty="0">
                  <a:latin typeface="+mn-ea"/>
                </a:rPr>
                <a:t>在什麼時候</a:t>
              </a:r>
              <a:endParaRPr kumimoji="0" lang="en-US" altLang="zh-TW" sz="1600" b="0" i="0" u="none" strike="noStrike" kern="1200" cap="none" spc="0" normalizeH="0" baseline="0" noProof="0" dirty="0">
                <a:ln>
                  <a:noFill/>
                </a:ln>
                <a:solidFill>
                  <a:srgbClr val="000000"/>
                </a:solidFill>
                <a:effectLst/>
                <a:uLnTx/>
                <a:uFillTx/>
                <a:latin typeface="+mn-ea"/>
                <a:cs typeface="IBM Plex Sans" charset="0"/>
              </a:endParaRPr>
            </a:p>
          </p:txBody>
        </p:sp>
      </p:grpSp>
    </p:spTree>
    <p:extLst>
      <p:ext uri="{BB962C8B-B14F-4D97-AF65-F5344CB8AC3E}">
        <p14:creationId xmlns:p14="http://schemas.microsoft.com/office/powerpoint/2010/main" val="2682460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B1A53F5-9C05-4C83-AD5A-979F62AE1C8E}"/>
              </a:ext>
            </a:extLst>
          </p:cNvPr>
          <p:cNvSpPr txBox="1">
            <a:spLocks/>
          </p:cNvSpPr>
          <p:nvPr/>
        </p:nvSpPr>
        <p:spPr>
          <a:xfrm>
            <a:off x="6080760" y="2057400"/>
            <a:ext cx="6583680" cy="5257800"/>
          </a:xfrm>
        </p:spPr>
        <p:txBody>
          <a:bodyPr vert="horz" lIns="0" tIns="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5945188" indent="-5943600" algn="just">
              <a:spcBef>
                <a:spcPts val="0"/>
              </a:spcBef>
            </a:pPr>
            <a:r>
              <a:rPr lang="en-US" b="1" dirty="0">
                <a:solidFill>
                  <a:srgbClr val="001D83"/>
                </a:solidFill>
                <a:latin typeface="Microsoft JhengHei Light" panose="020B0304030504040204" pitchFamily="34" charset="-120"/>
                <a:ea typeface="Microsoft JhengHei Light" panose="020B0304030504040204" pitchFamily="34" charset="-120"/>
                <a:cs typeface="Arial" charset="0"/>
              </a:rPr>
              <a:t>Part One	</a:t>
            </a:r>
          </a:p>
          <a:p>
            <a:pPr marL="5945188" indent="-5943600" algn="just">
              <a:spcBef>
                <a:spcPts val="0"/>
              </a:spcBef>
            </a:pPr>
            <a:r>
              <a:rPr lang="zh-CN" altLang="en-US" dirty="0">
                <a:latin typeface="Microsoft JhengHei Light" panose="020B0304030504040204" pitchFamily="34" charset="-120"/>
                <a:ea typeface="Microsoft JhengHei Light" panose="020B0304030504040204" pitchFamily="34" charset="-120"/>
                <a:cs typeface="Arial" charset="0"/>
              </a:rPr>
              <a:t>智慧音箱發展因素</a:t>
            </a:r>
            <a:r>
              <a:rPr lang="en-US" dirty="0">
                <a:latin typeface="Microsoft JhengHei Light" panose="020B0304030504040204" pitchFamily="34" charset="-120"/>
                <a:ea typeface="Microsoft JhengHei Light" panose="020B0304030504040204" pitchFamily="34" charset="-120"/>
                <a:cs typeface="Arial" charset="0"/>
              </a:rPr>
              <a:t>	04</a:t>
            </a:r>
          </a:p>
          <a:p>
            <a:pPr marL="5945188" indent="-5943600" algn="just">
              <a:spcBef>
                <a:spcPts val="0"/>
              </a:spcBef>
            </a:pPr>
            <a:r>
              <a:rPr lang="zh-CN" altLang="en-US" dirty="0">
                <a:latin typeface="Microsoft JhengHei Light" panose="020B0304030504040204" pitchFamily="34" charset="-120"/>
                <a:ea typeface="Microsoft JhengHei Light" panose="020B0304030504040204" pitchFamily="34" charset="-120"/>
                <a:cs typeface="Arial" charset="0"/>
              </a:rPr>
              <a:t>台灣大哥大提供智慧音箱服務</a:t>
            </a:r>
            <a:r>
              <a:rPr lang="en-US" dirty="0">
                <a:latin typeface="Microsoft JhengHei Light" panose="020B0304030504040204" pitchFamily="34" charset="-120"/>
                <a:ea typeface="Microsoft JhengHei Light" panose="020B0304030504040204" pitchFamily="34" charset="-120"/>
                <a:cs typeface="Arial" charset="0"/>
              </a:rPr>
              <a:t>	05</a:t>
            </a:r>
          </a:p>
          <a:p>
            <a:pPr marL="5945188" indent="-5943600" algn="just">
              <a:spcBef>
                <a:spcPts val="0"/>
              </a:spcBef>
            </a:pPr>
            <a:endParaRPr lang="en-US" dirty="0">
              <a:latin typeface="Microsoft JhengHei Light" panose="020B0304030504040204" pitchFamily="34" charset="-120"/>
              <a:ea typeface="Microsoft JhengHei Light" panose="020B0304030504040204" pitchFamily="34" charset="-120"/>
              <a:cs typeface="Arial" charset="0"/>
            </a:endParaRPr>
          </a:p>
          <a:p>
            <a:pPr marL="5945188" indent="-5943600" algn="just">
              <a:spcBef>
                <a:spcPts val="0"/>
              </a:spcBef>
            </a:pPr>
            <a:r>
              <a:rPr lang="en-US" b="1" dirty="0">
                <a:solidFill>
                  <a:srgbClr val="0039BE"/>
                </a:solidFill>
                <a:latin typeface="Microsoft JhengHei Light" panose="020B0304030504040204" pitchFamily="34" charset="-120"/>
                <a:ea typeface="Microsoft JhengHei Light" panose="020B0304030504040204" pitchFamily="34" charset="-120"/>
                <a:cs typeface="Arial" charset="0"/>
              </a:rPr>
              <a:t>Part Two	</a:t>
            </a:r>
          </a:p>
          <a:p>
            <a:pPr marL="5945188" indent="-5943600" algn="just">
              <a:spcBef>
                <a:spcPts val="0"/>
              </a:spcBef>
            </a:pPr>
            <a:r>
              <a:rPr lang="zh-CN" altLang="en-US" dirty="0">
                <a:latin typeface="Microsoft JhengHei Light" panose="020B0304030504040204" pitchFamily="34" charset="-120"/>
                <a:ea typeface="Microsoft JhengHei Light" panose="020B0304030504040204" pitchFamily="34" charset="-120"/>
                <a:cs typeface="Arial" charset="0"/>
              </a:rPr>
              <a:t>語音購物</a:t>
            </a:r>
            <a:r>
              <a:rPr lang="en-US" altLang="zh-CN" dirty="0">
                <a:latin typeface="Microsoft JhengHei Light" panose="020B0304030504040204" pitchFamily="34" charset="-120"/>
                <a:ea typeface="Microsoft JhengHei Light" panose="020B0304030504040204" pitchFamily="34" charset="-120"/>
                <a:cs typeface="Arial" charset="0"/>
              </a:rPr>
              <a:t>3</a:t>
            </a:r>
            <a:r>
              <a:rPr lang="zh-CN" altLang="en-US" dirty="0">
                <a:latin typeface="Microsoft JhengHei Light" panose="020B0304030504040204" pitchFamily="34" charset="-120"/>
                <a:ea typeface="Microsoft JhengHei Light" panose="020B0304030504040204" pitchFamily="34" charset="-120"/>
                <a:cs typeface="Arial" charset="0"/>
              </a:rPr>
              <a:t>階段</a:t>
            </a:r>
            <a:r>
              <a:rPr lang="en-US" dirty="0">
                <a:latin typeface="Microsoft JhengHei Light" panose="020B0304030504040204" pitchFamily="34" charset="-120"/>
                <a:ea typeface="Microsoft JhengHei Light" panose="020B0304030504040204" pitchFamily="34" charset="-120"/>
                <a:cs typeface="Arial" charset="0"/>
              </a:rPr>
              <a:t>	07</a:t>
            </a:r>
          </a:p>
          <a:p>
            <a:pPr marL="5945188" indent="-5943600" algn="just">
              <a:spcBef>
                <a:spcPts val="0"/>
              </a:spcBef>
            </a:pPr>
            <a:r>
              <a:rPr lang="zh-CN" altLang="en-US" dirty="0">
                <a:latin typeface="Microsoft JhengHei Light" panose="020B0304030504040204" pitchFamily="34" charset="-120"/>
                <a:ea typeface="Microsoft JhengHei Light" panose="020B0304030504040204" pitchFamily="34" charset="-120"/>
                <a:cs typeface="Arial" charset="0"/>
              </a:rPr>
              <a:t>智慧音箱平台化</a:t>
            </a:r>
            <a:r>
              <a:rPr lang="en-US" dirty="0">
                <a:latin typeface="Microsoft JhengHei Light" panose="020B0304030504040204" pitchFamily="34" charset="-120"/>
                <a:ea typeface="Microsoft JhengHei Light" panose="020B0304030504040204" pitchFamily="34" charset="-120"/>
                <a:cs typeface="Arial" charset="0"/>
              </a:rPr>
              <a:t>	12</a:t>
            </a:r>
          </a:p>
          <a:p>
            <a:pPr marL="5945188" indent="-5943600" algn="just">
              <a:spcBef>
                <a:spcPts val="0"/>
              </a:spcBef>
            </a:pPr>
            <a:endParaRPr lang="en-US" dirty="0">
              <a:latin typeface="Microsoft JhengHei Light" panose="020B0304030504040204" pitchFamily="34" charset="-120"/>
              <a:ea typeface="Microsoft JhengHei Light" panose="020B0304030504040204" pitchFamily="34" charset="-120"/>
              <a:cs typeface="Arial" charset="0"/>
            </a:endParaRPr>
          </a:p>
          <a:p>
            <a:pPr marL="5945188" indent="-5943600" algn="just">
              <a:spcBef>
                <a:spcPts val="0"/>
              </a:spcBef>
            </a:pPr>
            <a:r>
              <a:rPr lang="en-US" b="1" dirty="0">
                <a:solidFill>
                  <a:srgbClr val="2366E0"/>
                </a:solidFill>
                <a:latin typeface="Microsoft JhengHei Light" panose="020B0304030504040204" pitchFamily="34" charset="-120"/>
                <a:ea typeface="Microsoft JhengHei Light" panose="020B0304030504040204" pitchFamily="34" charset="-120"/>
                <a:cs typeface="Arial" charset="0"/>
              </a:rPr>
              <a:t>Part Three	</a:t>
            </a:r>
          </a:p>
          <a:p>
            <a:pPr marL="5945188" indent="-5943600" algn="just">
              <a:spcBef>
                <a:spcPts val="0"/>
              </a:spcBef>
            </a:pPr>
            <a:r>
              <a:rPr lang="zh-CN" altLang="en-US" dirty="0">
                <a:latin typeface="Microsoft JhengHei Light" panose="020B0304030504040204" pitchFamily="34" charset="-120"/>
                <a:ea typeface="Microsoft JhengHei Light" panose="020B0304030504040204" pitchFamily="34" charset="-120"/>
                <a:cs typeface="Arial" charset="0"/>
              </a:rPr>
              <a:t>獲利模式與預期效益</a:t>
            </a:r>
            <a:r>
              <a:rPr lang="en-US" dirty="0">
                <a:latin typeface="Microsoft JhengHei Light" panose="020B0304030504040204" pitchFamily="34" charset="-120"/>
                <a:ea typeface="Microsoft JhengHei Light" panose="020B0304030504040204" pitchFamily="34" charset="-120"/>
                <a:cs typeface="Arial" charset="0"/>
              </a:rPr>
              <a:t>	14</a:t>
            </a:r>
          </a:p>
          <a:p>
            <a:pPr marL="5945188" indent="-5943600" algn="just">
              <a:spcBef>
                <a:spcPts val="0"/>
              </a:spcBef>
            </a:pPr>
            <a:r>
              <a:rPr lang="en-US" altLang="zh-CN" dirty="0">
                <a:latin typeface="Microsoft JhengHei Light" panose="020B0304030504040204" pitchFamily="34" charset="-120"/>
                <a:ea typeface="Microsoft JhengHei Light" panose="020B0304030504040204" pitchFamily="34" charset="-120"/>
                <a:cs typeface="Arial" charset="0"/>
              </a:rPr>
              <a:t>POC	21</a:t>
            </a:r>
          </a:p>
          <a:p>
            <a:pPr marL="5945188" indent="-5943600" algn="just">
              <a:spcBef>
                <a:spcPts val="0"/>
              </a:spcBef>
            </a:pPr>
            <a:endParaRPr lang="en-US" dirty="0">
              <a:latin typeface="Microsoft JhengHei Light" panose="020B0304030504040204" pitchFamily="34" charset="-120"/>
              <a:ea typeface="Microsoft JhengHei Light" panose="020B0304030504040204" pitchFamily="34" charset="-120"/>
              <a:cs typeface="Arial" charset="0"/>
            </a:endParaRPr>
          </a:p>
          <a:p>
            <a:pPr marL="5945188" indent="-5943600" algn="just">
              <a:spcBef>
                <a:spcPts val="0"/>
              </a:spcBef>
            </a:pPr>
            <a:r>
              <a:rPr lang="en-US" altLang="zh-TW" b="1" dirty="0">
                <a:solidFill>
                  <a:srgbClr val="2366E0"/>
                </a:solidFill>
                <a:latin typeface="Microsoft JhengHei Light" panose="020B0304030504040204" pitchFamily="34" charset="-120"/>
                <a:ea typeface="Microsoft JhengHei Light" panose="020B0304030504040204" pitchFamily="34" charset="-120"/>
                <a:cs typeface="Arial" charset="0"/>
              </a:rPr>
              <a:t>Part Four	</a:t>
            </a:r>
          </a:p>
          <a:p>
            <a:pPr marL="5945188" indent="-5943600" algn="just">
              <a:spcBef>
                <a:spcPts val="0"/>
              </a:spcBef>
            </a:pPr>
            <a:r>
              <a:rPr lang="en-US" altLang="zh-CN" dirty="0">
                <a:latin typeface="Microsoft JhengHei Light" panose="020B0304030504040204" pitchFamily="34" charset="-120"/>
                <a:ea typeface="Microsoft JhengHei Light" panose="020B0304030504040204" pitchFamily="34" charset="-120"/>
                <a:cs typeface="Arial" charset="0"/>
              </a:rPr>
              <a:t>Alice</a:t>
            </a:r>
            <a:r>
              <a:rPr lang="zh-TW" altLang="en-US" dirty="0">
                <a:latin typeface="Microsoft JhengHei Light" panose="020B0304030504040204" pitchFamily="34" charset="-120"/>
                <a:ea typeface="Microsoft JhengHei Light" panose="020B0304030504040204" pitchFamily="34" charset="-120"/>
                <a:cs typeface="Arial" charset="0"/>
              </a:rPr>
              <a:t>分享</a:t>
            </a:r>
            <a:r>
              <a:rPr lang="en-US" altLang="zh-TW" dirty="0">
                <a:latin typeface="Microsoft JhengHei Light" panose="020B0304030504040204" pitchFamily="34" charset="-120"/>
                <a:ea typeface="Microsoft JhengHei Light" panose="020B0304030504040204" pitchFamily="34" charset="-120"/>
                <a:cs typeface="Arial" charset="0"/>
              </a:rPr>
              <a:t>-POC </a:t>
            </a:r>
            <a:r>
              <a:rPr lang="zh-TW" altLang="en-US" dirty="0">
                <a:latin typeface="Microsoft JhengHei Light" panose="020B0304030504040204" pitchFamily="34" charset="-120"/>
                <a:ea typeface="Microsoft JhengHei Light" panose="020B0304030504040204" pitchFamily="34" charset="-120"/>
                <a:cs typeface="Arial" charset="0"/>
              </a:rPr>
              <a:t>實作發想</a:t>
            </a:r>
            <a:r>
              <a:rPr lang="en-US" altLang="zh-TW" dirty="0">
                <a:latin typeface="Microsoft JhengHei Light" panose="020B0304030504040204" pitchFamily="34" charset="-120"/>
                <a:ea typeface="Microsoft JhengHei Light" panose="020B0304030504040204" pitchFamily="34" charset="-120"/>
                <a:cs typeface="Arial" charset="0"/>
              </a:rPr>
              <a:t>	26</a:t>
            </a:r>
          </a:p>
          <a:p>
            <a:pPr marL="5945188" indent="-5943600" algn="just">
              <a:spcBef>
                <a:spcPts val="0"/>
              </a:spcBef>
            </a:pPr>
            <a:r>
              <a:rPr lang="en-US" altLang="zh-CN" dirty="0">
                <a:latin typeface="Microsoft JhengHei Light" panose="020B0304030504040204" pitchFamily="34" charset="-120"/>
                <a:ea typeface="Microsoft JhengHei Light" panose="020B0304030504040204" pitchFamily="34" charset="-120"/>
                <a:cs typeface="Arial" charset="0"/>
              </a:rPr>
              <a:t>Felix</a:t>
            </a:r>
            <a:r>
              <a:rPr lang="zh-TW" altLang="en-US" dirty="0">
                <a:latin typeface="Microsoft JhengHei Light" panose="020B0304030504040204" pitchFamily="34" charset="-120"/>
                <a:ea typeface="Microsoft JhengHei Light" panose="020B0304030504040204" pitchFamily="34" charset="-120"/>
                <a:cs typeface="Arial" charset="0"/>
              </a:rPr>
              <a:t>分享</a:t>
            </a:r>
            <a:r>
              <a:rPr lang="en-US" altLang="zh-TW" dirty="0">
                <a:latin typeface="Microsoft JhengHei Light" panose="020B0304030504040204" pitchFamily="34" charset="-120"/>
                <a:ea typeface="Microsoft JhengHei Light" panose="020B0304030504040204" pitchFamily="34" charset="-120"/>
                <a:cs typeface="Arial" charset="0"/>
              </a:rPr>
              <a:t>-POC Demo </a:t>
            </a:r>
            <a:r>
              <a:rPr lang="zh-TW" altLang="en-US" dirty="0">
                <a:latin typeface="Microsoft JhengHei Light" panose="020B0304030504040204" pitchFamily="34" charset="-120"/>
                <a:ea typeface="Microsoft JhengHei Light" panose="020B0304030504040204" pitchFamily="34" charset="-120"/>
                <a:cs typeface="Arial" charset="0"/>
              </a:rPr>
              <a:t>發想設計</a:t>
            </a:r>
            <a:r>
              <a:rPr lang="en-US" altLang="zh-CN" dirty="0">
                <a:latin typeface="Microsoft JhengHei Light" panose="020B0304030504040204" pitchFamily="34" charset="-120"/>
                <a:ea typeface="Microsoft JhengHei Light" panose="020B0304030504040204" pitchFamily="34" charset="-120"/>
                <a:cs typeface="Arial" charset="0"/>
              </a:rPr>
              <a:t>	27</a:t>
            </a:r>
            <a:endParaRPr lang="en-US" altLang="zh-TW" dirty="0">
              <a:latin typeface="Microsoft JhengHei Light" panose="020B0304030504040204" pitchFamily="34" charset="-120"/>
              <a:ea typeface="Microsoft JhengHei Light" panose="020B0304030504040204" pitchFamily="34" charset="-120"/>
              <a:cs typeface="Arial" charset="0"/>
            </a:endParaRPr>
          </a:p>
          <a:p>
            <a:pPr marL="5945188" indent="-5943600" algn="just">
              <a:spcBef>
                <a:spcPts val="0"/>
              </a:spcBef>
            </a:pPr>
            <a:endParaRPr lang="en-US" dirty="0">
              <a:latin typeface="Microsoft JhengHei Light" panose="020B0304030504040204" pitchFamily="34" charset="-120"/>
              <a:ea typeface="Microsoft JhengHei Light" panose="020B0304030504040204" pitchFamily="34" charset="-120"/>
              <a:cs typeface="Arial" charset="0"/>
            </a:endParaRPr>
          </a:p>
          <a:p>
            <a:pPr marL="5945188" indent="-5943600" algn="just">
              <a:spcBef>
                <a:spcPts val="0"/>
              </a:spcBef>
            </a:pPr>
            <a:endParaRPr lang="en-US" dirty="0">
              <a:latin typeface="Microsoft JhengHei Light" panose="020B0304030504040204" pitchFamily="34" charset="-120"/>
              <a:ea typeface="Microsoft JhengHei Light" panose="020B0304030504040204" pitchFamily="34" charset="-120"/>
              <a:cs typeface="Arial" charset="0"/>
            </a:endParaRPr>
          </a:p>
        </p:txBody>
      </p:sp>
      <p:pic>
        <p:nvPicPr>
          <p:cNvPr id="7" name="Picture 6">
            <a:extLst>
              <a:ext uri="{FF2B5EF4-FFF2-40B4-BE49-F238E27FC236}">
                <a16:creationId xmlns:a16="http://schemas.microsoft.com/office/drawing/2014/main" id="{603050EF-D866-415F-949C-AD3A8AA00A18}"/>
              </a:ext>
            </a:extLst>
          </p:cNvPr>
          <p:cNvPicPr>
            <a:picLocks noChangeAspect="1"/>
          </p:cNvPicPr>
          <p:nvPr/>
        </p:nvPicPr>
        <p:blipFill>
          <a:blip r:embed="rId3">
            <a:alphaModFix/>
          </a:blip>
          <a:stretch>
            <a:fillRect/>
          </a:stretch>
        </p:blipFill>
        <p:spPr>
          <a:xfrm rot="16200000">
            <a:off x="-2286001" y="2285999"/>
            <a:ext cx="8229602" cy="3657600"/>
          </a:xfrm>
          <a:prstGeom prst="rect">
            <a:avLst/>
          </a:prstGeom>
        </p:spPr>
      </p:pic>
      <p:sp>
        <p:nvSpPr>
          <p:cNvPr id="6" name="標題 5">
            <a:extLst>
              <a:ext uri="{FF2B5EF4-FFF2-40B4-BE49-F238E27FC236}">
                <a16:creationId xmlns:a16="http://schemas.microsoft.com/office/drawing/2014/main" id="{0155980F-F0B3-4861-B0F6-B22825EBB957}"/>
              </a:ext>
            </a:extLst>
          </p:cNvPr>
          <p:cNvSpPr>
            <a:spLocks noGrp="1"/>
          </p:cNvSpPr>
          <p:nvPr>
            <p:ph type="title"/>
          </p:nvPr>
        </p:nvSpPr>
        <p:spPr>
          <a:xfrm>
            <a:off x="320084" y="640080"/>
            <a:ext cx="2971800" cy="1645920"/>
          </a:xfrm>
        </p:spPr>
        <p:txBody>
          <a:bodyPr anchor="ctr" anchorCtr="0"/>
          <a:lstStyle/>
          <a:p>
            <a:pPr algn="ctr"/>
            <a:r>
              <a:rPr lang="en-US" altLang="zh-TW" b="1" dirty="0">
                <a:solidFill>
                  <a:schemeClr val="bg2"/>
                </a:solidFill>
                <a:latin typeface="Microsoft JhengHei Light" panose="020B0304030504040204" pitchFamily="34" charset="-120"/>
                <a:ea typeface="Microsoft JhengHei Light" panose="020B0304030504040204" pitchFamily="34" charset="-120"/>
              </a:rPr>
              <a:t>Agenda</a:t>
            </a:r>
            <a:endParaRPr lang="zh-TW" altLang="en-US" b="1" dirty="0">
              <a:solidFill>
                <a:schemeClr val="bg2"/>
              </a:solidFill>
              <a:latin typeface="Microsoft JhengHei Light" panose="020B0304030504040204" pitchFamily="34" charset="-120"/>
              <a:ea typeface="Microsoft JhengHei Light" panose="020B0304030504040204" pitchFamily="34" charset="-120"/>
            </a:endParaRPr>
          </a:p>
        </p:txBody>
      </p:sp>
      <p:cxnSp>
        <p:nvCxnSpPr>
          <p:cNvPr id="9" name="直線接點 52">
            <a:extLst>
              <a:ext uri="{FF2B5EF4-FFF2-40B4-BE49-F238E27FC236}">
                <a16:creationId xmlns:a16="http://schemas.microsoft.com/office/drawing/2014/main" id="{EE3E8E7A-C582-4507-8A58-F4E512EAEAE2}"/>
              </a:ext>
            </a:extLst>
          </p:cNvPr>
          <p:cNvCxnSpPr>
            <a:cxnSpLocks/>
          </p:cNvCxnSpPr>
          <p:nvPr/>
        </p:nvCxnSpPr>
        <p:spPr>
          <a:xfrm>
            <a:off x="365716" y="2057400"/>
            <a:ext cx="2926168" cy="0"/>
          </a:xfrm>
          <a:prstGeom prst="line">
            <a:avLst/>
          </a:prstGeom>
          <a:ln w="28575">
            <a:solidFill>
              <a:srgbClr val="D8F2F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688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2BFDDA9D-B776-42E8-8E77-1A0687377105}"/>
              </a:ext>
            </a:extLst>
          </p:cNvPr>
          <p:cNvSpPr>
            <a:spLocks noGrp="1"/>
          </p:cNvSpPr>
          <p:nvPr>
            <p:ph type="body" sz="quarter" idx="11"/>
          </p:nvPr>
        </p:nvSpPr>
        <p:spPr/>
        <p:txBody>
          <a:bodyPr/>
          <a:lstStyle/>
          <a:p>
            <a:r>
              <a:rPr lang="zh-TW" altLang="en-US" dirty="0">
                <a:latin typeface="Microsoft JhengHei Light" panose="020B0304030504040204" pitchFamily="34" charset="-120"/>
                <a:ea typeface="Microsoft JhengHei Light" panose="020B0304030504040204" pitchFamily="34" charset="-120"/>
              </a:rPr>
              <a:t>智慧音箱</a:t>
            </a:r>
            <a:r>
              <a:rPr lang="en-US" altLang="zh-TW" dirty="0">
                <a:latin typeface="Microsoft JhengHei Light" panose="020B0304030504040204" pitchFamily="34" charset="-120"/>
                <a:ea typeface="Microsoft JhengHei Light" panose="020B0304030504040204" pitchFamily="34" charset="-120"/>
              </a:rPr>
              <a:t>POC</a:t>
            </a:r>
            <a:endParaRPr lang="zh-TW" altLang="en-US" dirty="0">
              <a:latin typeface="Microsoft JhengHei Light" panose="020B0304030504040204" pitchFamily="34" charset="-120"/>
              <a:ea typeface="Microsoft JhengHei Light" panose="020B0304030504040204" pitchFamily="34" charset="-120"/>
            </a:endParaRPr>
          </a:p>
        </p:txBody>
      </p:sp>
      <p:sp>
        <p:nvSpPr>
          <p:cNvPr id="14" name="文字版面配置區 13">
            <a:extLst>
              <a:ext uri="{FF2B5EF4-FFF2-40B4-BE49-F238E27FC236}">
                <a16:creationId xmlns:a16="http://schemas.microsoft.com/office/drawing/2014/main" id="{47DFF697-E166-4D53-9DCF-D513FF6445AE}"/>
              </a:ext>
            </a:extLst>
          </p:cNvPr>
          <p:cNvSpPr>
            <a:spLocks noGrp="1"/>
          </p:cNvSpPr>
          <p:nvPr>
            <p:ph type="body" sz="quarter" idx="14"/>
          </p:nvPr>
        </p:nvSpPr>
        <p:spPr/>
        <p:txBody>
          <a:bodyPr/>
          <a:lstStyle/>
          <a:p>
            <a:endParaRPr lang="zh-TW" altLang="en-US"/>
          </a:p>
        </p:txBody>
      </p:sp>
      <p:sp>
        <p:nvSpPr>
          <p:cNvPr id="12" name="內容版面配置區 11">
            <a:extLst>
              <a:ext uri="{FF2B5EF4-FFF2-40B4-BE49-F238E27FC236}">
                <a16:creationId xmlns:a16="http://schemas.microsoft.com/office/drawing/2014/main" id="{17BC32B0-A091-4D86-B0E8-0A03B5B807E9}"/>
              </a:ext>
            </a:extLst>
          </p:cNvPr>
          <p:cNvSpPr>
            <a:spLocks noGrp="1"/>
          </p:cNvSpPr>
          <p:nvPr>
            <p:ph idx="1"/>
          </p:nvPr>
        </p:nvSpPr>
        <p:spPr/>
        <p:txBody>
          <a:bodyPr/>
          <a:lstStyle/>
          <a:p>
            <a:pPr marL="457200" indent="-457200">
              <a:buFont typeface="+mj-lt"/>
              <a:buAutoNum type="arabicPeriod"/>
            </a:pPr>
            <a:r>
              <a:rPr lang="zh-TW" altLang="en-US"/>
              <a:t>錄音</a:t>
            </a:r>
            <a:r>
              <a:rPr lang="zh-TW" altLang="en-US" dirty="0"/>
              <a:t>方式展示固定情境</a:t>
            </a:r>
            <a:r>
              <a:rPr lang="en-US" altLang="zh-TW" dirty="0"/>
              <a:t>…</a:t>
            </a:r>
          </a:p>
          <a:p>
            <a:pPr marL="457200" indent="-457200">
              <a:buFont typeface="+mj-lt"/>
              <a:buAutoNum type="arabicPeriod"/>
            </a:pPr>
            <a:r>
              <a:rPr lang="zh-TW" altLang="en-US" dirty="0"/>
              <a:t>加入</a:t>
            </a:r>
            <a:r>
              <a:rPr lang="en-US" altLang="zh-TW" dirty="0">
                <a:latin typeface="Microsoft JhengHei Light" panose="020B0304030504040204" pitchFamily="34" charset="-120"/>
                <a:ea typeface="Microsoft JhengHei Light" panose="020B0304030504040204" pitchFamily="34" charset="-120"/>
              </a:rPr>
              <a:t>「</a:t>
            </a:r>
            <a:r>
              <a:rPr lang="zh-TW" altLang="en-US" dirty="0"/>
              <a:t>大腦</a:t>
            </a:r>
            <a:r>
              <a:rPr lang="zh-TW" altLang="en-US" dirty="0">
                <a:latin typeface="Microsoft JhengHei Light" panose="020B0304030504040204" pitchFamily="34" charset="-120"/>
                <a:ea typeface="Microsoft JhengHei Light" panose="020B0304030504040204" pitchFamily="34" charset="-120"/>
              </a:rPr>
              <a:t>」</a:t>
            </a:r>
            <a:r>
              <a:rPr lang="zh-TW" altLang="en-US" dirty="0"/>
              <a:t>、語音辨識，希望他能夠聽懂類似的購物指令</a:t>
            </a:r>
            <a:r>
              <a:rPr lang="en-US" altLang="zh-TW" dirty="0"/>
              <a:t>…</a:t>
            </a:r>
          </a:p>
          <a:p>
            <a:pPr marL="457200" indent="-457200">
              <a:buFont typeface="+mj-lt"/>
              <a:buAutoNum type="arabicPeriod"/>
            </a:pPr>
            <a:r>
              <a:rPr lang="zh-TW" altLang="en-US" dirty="0"/>
              <a:t>音箱不只是購物，還可以用很多用途</a:t>
            </a:r>
            <a:r>
              <a:rPr lang="en-US" altLang="zh-TW" dirty="0"/>
              <a:t>…</a:t>
            </a:r>
            <a:endParaRPr lang="zh-TW" altLang="en-US" dirty="0"/>
          </a:p>
          <a:p>
            <a:pPr marL="457200" indent="-457200">
              <a:buFont typeface="+mj-lt"/>
              <a:buAutoNum type="arabicPeriod"/>
            </a:pPr>
            <a:endParaRPr lang="zh-TW" altLang="en-US" dirty="0"/>
          </a:p>
        </p:txBody>
      </p:sp>
      <p:sp>
        <p:nvSpPr>
          <p:cNvPr id="101" name="Title 3">
            <a:extLst>
              <a:ext uri="{FF2B5EF4-FFF2-40B4-BE49-F238E27FC236}">
                <a16:creationId xmlns:a16="http://schemas.microsoft.com/office/drawing/2014/main" id="{CCCF884C-A805-4A93-85E8-43F121D4C6E6}"/>
              </a:ext>
            </a:extLst>
          </p:cNvPr>
          <p:cNvSpPr>
            <a:spLocks noGrp="1"/>
          </p:cNvSpPr>
          <p:nvPr>
            <p:ph type="title"/>
          </p:nvPr>
        </p:nvSpPr>
        <p:spPr/>
        <p:txBody>
          <a:bodyPr/>
          <a:lstStyle/>
          <a:p>
            <a:r>
              <a:rPr lang="en-US" altLang="zh-TW" b="1" dirty="0">
                <a:latin typeface="Microsoft JhengHei Light" panose="020B0304030504040204" pitchFamily="34" charset="-120"/>
                <a:ea typeface="Microsoft JhengHei Light" panose="020B0304030504040204" pitchFamily="34" charset="-120"/>
              </a:rPr>
              <a:t>POC </a:t>
            </a:r>
            <a:r>
              <a:rPr lang="zh-TW" altLang="en-US" b="1" dirty="0">
                <a:latin typeface="Microsoft JhengHei Light" panose="020B0304030504040204" pitchFamily="34" charset="-120"/>
                <a:ea typeface="Microsoft JhengHei Light" panose="020B0304030504040204" pitchFamily="34" charset="-120"/>
              </a:rPr>
              <a:t>實作發想</a:t>
            </a:r>
            <a:endParaRPr lang="en-US" b="1" dirty="0">
              <a:latin typeface="Microsoft JhengHei Light" panose="020B0304030504040204" pitchFamily="34" charset="-120"/>
              <a:ea typeface="Microsoft JhengHei Light" panose="020B0304030504040204" pitchFamily="34" charset="-120"/>
            </a:endParaRPr>
          </a:p>
        </p:txBody>
      </p:sp>
      <p:grpSp>
        <p:nvGrpSpPr>
          <p:cNvPr id="3" name="群組 2">
            <a:extLst>
              <a:ext uri="{FF2B5EF4-FFF2-40B4-BE49-F238E27FC236}">
                <a16:creationId xmlns:a16="http://schemas.microsoft.com/office/drawing/2014/main" id="{3ACABA66-4536-4120-B294-CBBA02F0592B}"/>
              </a:ext>
            </a:extLst>
          </p:cNvPr>
          <p:cNvGrpSpPr/>
          <p:nvPr/>
        </p:nvGrpSpPr>
        <p:grpSpPr>
          <a:xfrm>
            <a:off x="1077363" y="3537523"/>
            <a:ext cx="5082400" cy="1475790"/>
            <a:chOff x="1077363" y="3537523"/>
            <a:chExt cx="5082400" cy="1475790"/>
          </a:xfrm>
        </p:grpSpPr>
        <p:pic>
          <p:nvPicPr>
            <p:cNvPr id="10" name="圖片 9">
              <a:extLst>
                <a:ext uri="{FF2B5EF4-FFF2-40B4-BE49-F238E27FC236}">
                  <a16:creationId xmlns:a16="http://schemas.microsoft.com/office/drawing/2014/main" id="{75E16C1F-3902-4B41-A286-0BDE64A41FE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594" b="91992" l="10000" r="90000">
                          <a14:foregroundMark x1="62778" y1="8789" x2="62778" y2="8789"/>
                          <a14:foregroundMark x1="39000" y1="91992" x2="39000" y2="91992"/>
                        </a14:backgroundRemoval>
                      </a14:imgEffect>
                    </a14:imgLayer>
                  </a14:imgProps>
                </a:ext>
              </a:extLst>
            </a:blip>
            <a:srcRect l="21306" t="3125" r="20667" b="4062"/>
            <a:stretch/>
          </p:blipFill>
          <p:spPr>
            <a:xfrm>
              <a:off x="4672488" y="3537523"/>
              <a:ext cx="1487275" cy="1353285"/>
            </a:xfrm>
            <a:prstGeom prst="rect">
              <a:avLst/>
            </a:prstGeom>
          </p:spPr>
        </p:pic>
        <p:pic>
          <p:nvPicPr>
            <p:cNvPr id="75" name="Picture 112">
              <a:extLst>
                <a:ext uri="{FF2B5EF4-FFF2-40B4-BE49-F238E27FC236}">
                  <a16:creationId xmlns:a16="http://schemas.microsoft.com/office/drawing/2014/main" id="{E8530041-B755-4B5C-A0E6-C81F48ACEBA0}"/>
                </a:ext>
              </a:extLst>
            </p:cNvPr>
            <p:cNvPicPr>
              <a:picLocks/>
            </p:cNvPicPr>
            <p:nvPr/>
          </p:nvPicPr>
          <p:blipFill>
            <a:blip r:embed="rId5"/>
            <a:stretch>
              <a:fillRect/>
            </a:stretch>
          </p:blipFill>
          <p:spPr>
            <a:xfrm>
              <a:off x="1077363" y="3550273"/>
              <a:ext cx="1463040" cy="1463040"/>
            </a:xfrm>
            <a:prstGeom prst="rect">
              <a:avLst/>
            </a:prstGeom>
          </p:spPr>
        </p:pic>
        <p:sp>
          <p:nvSpPr>
            <p:cNvPr id="76" name="文字方塊 75">
              <a:extLst>
                <a:ext uri="{FF2B5EF4-FFF2-40B4-BE49-F238E27FC236}">
                  <a16:creationId xmlns:a16="http://schemas.microsoft.com/office/drawing/2014/main" id="{61764EE9-92D4-4720-8B02-9B06D4E5FA48}"/>
                </a:ext>
              </a:extLst>
            </p:cNvPr>
            <p:cNvSpPr txBox="1"/>
            <p:nvPr/>
          </p:nvSpPr>
          <p:spPr>
            <a:xfrm>
              <a:off x="3008106" y="3768910"/>
              <a:ext cx="1101145" cy="366935"/>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Voice</a:t>
              </a:r>
              <a:endParaRPr lang="zh-TW" altLang="en-US" sz="2000" dirty="0" err="1">
                <a:solidFill>
                  <a:schemeClr val="tx1"/>
                </a:solidFill>
                <a:latin typeface="IBM Plex Sans" charset="0"/>
                <a:ea typeface="IBM Plex Sans" charset="0"/>
                <a:cs typeface="IBM Plex Sans" charset="0"/>
              </a:endParaRPr>
            </a:p>
          </p:txBody>
        </p:sp>
        <p:grpSp>
          <p:nvGrpSpPr>
            <p:cNvPr id="77" name="群組 76">
              <a:extLst>
                <a:ext uri="{FF2B5EF4-FFF2-40B4-BE49-F238E27FC236}">
                  <a16:creationId xmlns:a16="http://schemas.microsoft.com/office/drawing/2014/main" id="{51C64E18-54A5-40F3-8EDF-E70B0C7A6A7D}"/>
                </a:ext>
              </a:extLst>
            </p:cNvPr>
            <p:cNvGrpSpPr/>
            <p:nvPr/>
          </p:nvGrpSpPr>
          <p:grpSpPr>
            <a:xfrm>
              <a:off x="2829091" y="4093864"/>
              <a:ext cx="1463040" cy="366936"/>
              <a:chOff x="1993192" y="4963721"/>
              <a:chExt cx="999033" cy="431239"/>
            </a:xfrm>
          </p:grpSpPr>
          <p:sp>
            <p:nvSpPr>
              <p:cNvPr id="78" name="Right Arrow 429">
                <a:extLst>
                  <a:ext uri="{FF2B5EF4-FFF2-40B4-BE49-F238E27FC236}">
                    <a16:creationId xmlns:a16="http://schemas.microsoft.com/office/drawing/2014/main" id="{AB6CD592-8337-47B6-826F-1F3613A7FDB1}"/>
                  </a:ext>
                </a:extLst>
              </p:cNvPr>
              <p:cNvSpPr/>
              <p:nvPr/>
            </p:nvSpPr>
            <p:spPr bwMode="auto">
              <a:xfrm>
                <a:off x="2180667" y="4963722"/>
                <a:ext cx="811558" cy="431238"/>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sp>
            <p:nvSpPr>
              <p:cNvPr id="79" name="Right Arrow 429">
                <a:extLst>
                  <a:ext uri="{FF2B5EF4-FFF2-40B4-BE49-F238E27FC236}">
                    <a16:creationId xmlns:a16="http://schemas.microsoft.com/office/drawing/2014/main" id="{4EADC3EA-4DBF-4C6F-A2B5-F9DC27865812}"/>
                  </a:ext>
                </a:extLst>
              </p:cNvPr>
              <p:cNvSpPr/>
              <p:nvPr/>
            </p:nvSpPr>
            <p:spPr bwMode="auto">
              <a:xfrm rot="10800000">
                <a:off x="1993192" y="4963721"/>
                <a:ext cx="811557" cy="431238"/>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grpSp>
      </p:grpSp>
      <p:grpSp>
        <p:nvGrpSpPr>
          <p:cNvPr id="47" name="群組 46">
            <a:extLst>
              <a:ext uri="{FF2B5EF4-FFF2-40B4-BE49-F238E27FC236}">
                <a16:creationId xmlns:a16="http://schemas.microsoft.com/office/drawing/2014/main" id="{1C2242F7-DB76-4934-829A-0645255A038B}"/>
              </a:ext>
            </a:extLst>
          </p:cNvPr>
          <p:cNvGrpSpPr/>
          <p:nvPr/>
        </p:nvGrpSpPr>
        <p:grpSpPr>
          <a:xfrm>
            <a:off x="1083756" y="3226148"/>
            <a:ext cx="12684357" cy="5021434"/>
            <a:chOff x="1077363" y="3200400"/>
            <a:chExt cx="12684357" cy="5021434"/>
          </a:xfrm>
        </p:grpSpPr>
        <p:sp>
          <p:nvSpPr>
            <p:cNvPr id="48" name="文字方塊 47">
              <a:extLst>
                <a:ext uri="{FF2B5EF4-FFF2-40B4-BE49-F238E27FC236}">
                  <a16:creationId xmlns:a16="http://schemas.microsoft.com/office/drawing/2014/main" id="{D5C10C9B-05E6-4C79-9B6A-DB4528276464}"/>
                </a:ext>
              </a:extLst>
            </p:cNvPr>
            <p:cNvSpPr txBox="1"/>
            <p:nvPr/>
          </p:nvSpPr>
          <p:spPr>
            <a:xfrm>
              <a:off x="3750370" y="5196444"/>
              <a:ext cx="2527553" cy="373961"/>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err="1">
                  <a:latin typeface="IBM Plex Sans" charset="0"/>
                  <a:ea typeface="IBM Plex Sans" charset="0"/>
                  <a:cs typeface="IBM Plex Sans" charset="0"/>
                </a:rPr>
                <a:t>SpeechSynthesis</a:t>
              </a:r>
              <a:endParaRPr lang="zh-TW" altLang="en-US" sz="2000" dirty="0" err="1">
                <a:solidFill>
                  <a:schemeClr val="tx1"/>
                </a:solidFill>
                <a:latin typeface="IBM Plex Sans" charset="0"/>
                <a:ea typeface="IBM Plex Sans" charset="0"/>
                <a:cs typeface="IBM Plex Sans" charset="0"/>
              </a:endParaRPr>
            </a:p>
          </p:txBody>
        </p:sp>
        <p:sp>
          <p:nvSpPr>
            <p:cNvPr id="49" name="文字方塊 48">
              <a:extLst>
                <a:ext uri="{FF2B5EF4-FFF2-40B4-BE49-F238E27FC236}">
                  <a16:creationId xmlns:a16="http://schemas.microsoft.com/office/drawing/2014/main" id="{9B521CB3-00E0-46B2-B955-A2EE820B30DA}"/>
                </a:ext>
              </a:extLst>
            </p:cNvPr>
            <p:cNvSpPr txBox="1"/>
            <p:nvPr/>
          </p:nvSpPr>
          <p:spPr>
            <a:xfrm>
              <a:off x="3697771" y="4846320"/>
              <a:ext cx="2651760" cy="323358"/>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err="1">
                  <a:latin typeface="IBM Plex Sans" charset="0"/>
                  <a:ea typeface="IBM Plex Sans" charset="0"/>
                  <a:cs typeface="IBM Plex Sans" charset="0"/>
                </a:rPr>
                <a:t>SpeechRecognition</a:t>
              </a:r>
              <a:endParaRPr lang="zh-TW" altLang="en-US" sz="2000" dirty="0" err="1">
                <a:solidFill>
                  <a:schemeClr val="tx1"/>
                </a:solidFill>
                <a:latin typeface="IBM Plex Sans" charset="0"/>
                <a:ea typeface="IBM Plex Sans" charset="0"/>
                <a:cs typeface="IBM Plex Sans" charset="0"/>
              </a:endParaRPr>
            </a:p>
          </p:txBody>
        </p:sp>
        <p:pic>
          <p:nvPicPr>
            <p:cNvPr id="50" name="Picture 2" descr="「chrome」的圖片搜尋結果">
              <a:extLst>
                <a:ext uri="{FF2B5EF4-FFF2-40B4-BE49-F238E27FC236}">
                  <a16:creationId xmlns:a16="http://schemas.microsoft.com/office/drawing/2014/main" id="{B8EEF4DB-4878-4151-AE6E-C2DA4688F8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2795" y="3531500"/>
              <a:ext cx="841753" cy="84175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12">
              <a:extLst>
                <a:ext uri="{FF2B5EF4-FFF2-40B4-BE49-F238E27FC236}">
                  <a16:creationId xmlns:a16="http://schemas.microsoft.com/office/drawing/2014/main" id="{A4C1CB2C-4E8C-4C48-A2CE-3F2849C46C52}"/>
                </a:ext>
              </a:extLst>
            </p:cNvPr>
            <p:cNvPicPr>
              <a:picLocks/>
            </p:cNvPicPr>
            <p:nvPr/>
          </p:nvPicPr>
          <p:blipFill>
            <a:blip r:embed="rId5"/>
            <a:stretch>
              <a:fillRect/>
            </a:stretch>
          </p:blipFill>
          <p:spPr>
            <a:xfrm>
              <a:off x="1077363" y="3550273"/>
              <a:ext cx="1463040" cy="1463040"/>
            </a:xfrm>
            <a:prstGeom prst="rect">
              <a:avLst/>
            </a:prstGeom>
          </p:spPr>
        </p:pic>
        <p:sp>
          <p:nvSpPr>
            <p:cNvPr id="52" name="文字方塊 51">
              <a:extLst>
                <a:ext uri="{FF2B5EF4-FFF2-40B4-BE49-F238E27FC236}">
                  <a16:creationId xmlns:a16="http://schemas.microsoft.com/office/drawing/2014/main" id="{2628EAA8-117B-48DF-B21D-D7FF96A038AB}"/>
                </a:ext>
              </a:extLst>
            </p:cNvPr>
            <p:cNvSpPr txBox="1"/>
            <p:nvPr/>
          </p:nvSpPr>
          <p:spPr>
            <a:xfrm>
              <a:off x="3008106" y="3768910"/>
              <a:ext cx="1101145" cy="366935"/>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Voice</a:t>
              </a:r>
              <a:endParaRPr lang="zh-TW" altLang="en-US" sz="2000" dirty="0" err="1">
                <a:solidFill>
                  <a:schemeClr val="tx1"/>
                </a:solidFill>
                <a:latin typeface="IBM Plex Sans" charset="0"/>
                <a:ea typeface="IBM Plex Sans" charset="0"/>
                <a:cs typeface="IBM Plex Sans" charset="0"/>
              </a:endParaRPr>
            </a:p>
          </p:txBody>
        </p:sp>
        <p:grpSp>
          <p:nvGrpSpPr>
            <p:cNvPr id="53" name="群組 52">
              <a:extLst>
                <a:ext uri="{FF2B5EF4-FFF2-40B4-BE49-F238E27FC236}">
                  <a16:creationId xmlns:a16="http://schemas.microsoft.com/office/drawing/2014/main" id="{F996DED7-B9D3-4342-A015-FEED0E80ADF1}"/>
                </a:ext>
              </a:extLst>
            </p:cNvPr>
            <p:cNvGrpSpPr/>
            <p:nvPr/>
          </p:nvGrpSpPr>
          <p:grpSpPr>
            <a:xfrm>
              <a:off x="2829091" y="4093864"/>
              <a:ext cx="1463040" cy="366936"/>
              <a:chOff x="1993192" y="4963721"/>
              <a:chExt cx="999033" cy="431239"/>
            </a:xfrm>
          </p:grpSpPr>
          <p:sp>
            <p:nvSpPr>
              <p:cNvPr id="83" name="Right Arrow 429">
                <a:extLst>
                  <a:ext uri="{FF2B5EF4-FFF2-40B4-BE49-F238E27FC236}">
                    <a16:creationId xmlns:a16="http://schemas.microsoft.com/office/drawing/2014/main" id="{75989244-E9F2-4DAC-A98C-2F93E6A8A54C}"/>
                  </a:ext>
                </a:extLst>
              </p:cNvPr>
              <p:cNvSpPr/>
              <p:nvPr/>
            </p:nvSpPr>
            <p:spPr bwMode="auto">
              <a:xfrm>
                <a:off x="2180667" y="4963722"/>
                <a:ext cx="811558" cy="431238"/>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sp>
            <p:nvSpPr>
              <p:cNvPr id="84" name="Right Arrow 429">
                <a:extLst>
                  <a:ext uri="{FF2B5EF4-FFF2-40B4-BE49-F238E27FC236}">
                    <a16:creationId xmlns:a16="http://schemas.microsoft.com/office/drawing/2014/main" id="{D9275C02-B282-43FC-A7C1-6CB379E79A2C}"/>
                  </a:ext>
                </a:extLst>
              </p:cNvPr>
              <p:cNvSpPr/>
              <p:nvPr/>
            </p:nvSpPr>
            <p:spPr bwMode="auto">
              <a:xfrm rot="10800000">
                <a:off x="1993192" y="4963721"/>
                <a:ext cx="811557" cy="431238"/>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grpSp>
        <p:pic>
          <p:nvPicPr>
            <p:cNvPr id="54" name="Picture 2" descr="「html5 speech api」的圖片搜尋結果">
              <a:extLst>
                <a:ext uri="{FF2B5EF4-FFF2-40B4-BE49-F238E27FC236}">
                  <a16:creationId xmlns:a16="http://schemas.microsoft.com/office/drawing/2014/main" id="{3045A776-ED89-49E2-887B-44284596FB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0189" y="3738898"/>
              <a:ext cx="1125393" cy="1125393"/>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群組 54">
              <a:extLst>
                <a:ext uri="{FF2B5EF4-FFF2-40B4-BE49-F238E27FC236}">
                  <a16:creationId xmlns:a16="http://schemas.microsoft.com/office/drawing/2014/main" id="{11334080-0DAD-4C9C-A310-AAACB85559DD}"/>
                </a:ext>
              </a:extLst>
            </p:cNvPr>
            <p:cNvGrpSpPr/>
            <p:nvPr/>
          </p:nvGrpSpPr>
          <p:grpSpPr>
            <a:xfrm>
              <a:off x="12118321" y="3200400"/>
              <a:ext cx="1643399" cy="1746445"/>
              <a:chOff x="5383013" y="2206437"/>
              <a:chExt cx="1643399" cy="1746445"/>
            </a:xfrm>
          </p:grpSpPr>
          <p:pic>
            <p:nvPicPr>
              <p:cNvPr id="81" name="圖片 80">
                <a:extLst>
                  <a:ext uri="{FF2B5EF4-FFF2-40B4-BE49-F238E27FC236}">
                    <a16:creationId xmlns:a16="http://schemas.microsoft.com/office/drawing/2014/main" id="{29C064AE-87C0-4ACF-905F-5E3B7E2690FC}"/>
                  </a:ext>
                </a:extLst>
              </p:cNvPr>
              <p:cNvPicPr>
                <a:picLocks noChangeAspect="1"/>
              </p:cNvPicPr>
              <p:nvPr/>
            </p:nvPicPr>
            <p:blipFill>
              <a:blip r:embed="rId8"/>
              <a:stretch>
                <a:fillRect/>
              </a:stretch>
            </p:blipFill>
            <p:spPr>
              <a:xfrm>
                <a:off x="5442557" y="2206437"/>
                <a:ext cx="1400065" cy="1400065"/>
              </a:xfrm>
              <a:prstGeom prst="rect">
                <a:avLst/>
              </a:prstGeom>
            </p:spPr>
          </p:pic>
          <p:sp>
            <p:nvSpPr>
              <p:cNvPr id="82" name="矩形 81">
                <a:extLst>
                  <a:ext uri="{FF2B5EF4-FFF2-40B4-BE49-F238E27FC236}">
                    <a16:creationId xmlns:a16="http://schemas.microsoft.com/office/drawing/2014/main" id="{D4FC7807-6DBB-43B8-B98B-AA33ED92D732}"/>
                  </a:ext>
                </a:extLst>
              </p:cNvPr>
              <p:cNvSpPr/>
              <p:nvPr/>
            </p:nvSpPr>
            <p:spPr>
              <a:xfrm>
                <a:off x="5383013" y="3491217"/>
                <a:ext cx="1643399" cy="461665"/>
              </a:xfrm>
              <a:prstGeom prst="rect">
                <a:avLst/>
              </a:prstGeom>
            </p:spPr>
            <p:txBody>
              <a:bodyPr wrap="none">
                <a:spAutoFit/>
              </a:bodyPr>
              <a:lstStyle/>
              <a:p>
                <a:pPr algn="ctr"/>
                <a:r>
                  <a:rPr lang="en-US" altLang="zh-CN" sz="2400" dirty="0">
                    <a:latin typeface="IBM Plex Sans" panose="020B0503050000000000" pitchFamily="34" charset="0"/>
                  </a:rPr>
                  <a:t>Dialogflow</a:t>
                </a:r>
                <a:endParaRPr lang="en-US" altLang="zh-TW" sz="2400" dirty="0">
                  <a:latin typeface="IBM Plex Sans" panose="020B0503050000000000" pitchFamily="34" charset="0"/>
                </a:endParaRPr>
              </a:p>
            </p:txBody>
          </p:sp>
        </p:grpSp>
        <p:sp>
          <p:nvSpPr>
            <p:cNvPr id="56" name="文字方塊 55">
              <a:extLst>
                <a:ext uri="{FF2B5EF4-FFF2-40B4-BE49-F238E27FC236}">
                  <a16:creationId xmlns:a16="http://schemas.microsoft.com/office/drawing/2014/main" id="{EF1D1CA1-6DA6-4637-ADA0-DBC9E93ACA78}"/>
                </a:ext>
              </a:extLst>
            </p:cNvPr>
            <p:cNvSpPr txBox="1"/>
            <p:nvPr/>
          </p:nvSpPr>
          <p:spPr>
            <a:xfrm>
              <a:off x="9938274" y="4003602"/>
              <a:ext cx="1143000" cy="431238"/>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solidFill>
                    <a:schemeClr val="accent2">
                      <a:lumMod val="60000"/>
                      <a:lumOff val="40000"/>
                    </a:schemeClr>
                  </a:solidFill>
                  <a:latin typeface="IBM Plex Sans" charset="0"/>
                  <a:ea typeface="IBM Plex Sans" charset="0"/>
                  <a:cs typeface="IBM Plex Sans" charset="0"/>
                </a:rPr>
                <a:t>(Text)</a:t>
              </a:r>
              <a:endParaRPr lang="zh-TW" altLang="en-US" sz="2000" dirty="0" err="1">
                <a:solidFill>
                  <a:schemeClr val="accent2">
                    <a:lumMod val="60000"/>
                    <a:lumOff val="40000"/>
                  </a:schemeClr>
                </a:solidFill>
                <a:latin typeface="IBM Plex Sans" charset="0"/>
                <a:ea typeface="IBM Plex Sans" charset="0"/>
                <a:cs typeface="IBM Plex Sans" charset="0"/>
              </a:endParaRPr>
            </a:p>
          </p:txBody>
        </p:sp>
        <p:grpSp>
          <p:nvGrpSpPr>
            <p:cNvPr id="57" name="群組 56">
              <a:extLst>
                <a:ext uri="{FF2B5EF4-FFF2-40B4-BE49-F238E27FC236}">
                  <a16:creationId xmlns:a16="http://schemas.microsoft.com/office/drawing/2014/main" id="{4D19FA2E-B7C7-4DCC-90A2-81EB95D3B192}"/>
                </a:ext>
              </a:extLst>
            </p:cNvPr>
            <p:cNvGrpSpPr/>
            <p:nvPr/>
          </p:nvGrpSpPr>
          <p:grpSpPr>
            <a:xfrm>
              <a:off x="9595651" y="3652870"/>
              <a:ext cx="1950066" cy="1102009"/>
              <a:chOff x="7189215" y="3613540"/>
              <a:chExt cx="1950066" cy="1102009"/>
            </a:xfrm>
          </p:grpSpPr>
          <p:sp>
            <p:nvSpPr>
              <p:cNvPr id="74" name="Right Arrow 429">
                <a:extLst>
                  <a:ext uri="{FF2B5EF4-FFF2-40B4-BE49-F238E27FC236}">
                    <a16:creationId xmlns:a16="http://schemas.microsoft.com/office/drawing/2014/main" id="{C290286F-5B72-4AB0-B5BB-AE35D49BA3AE}"/>
                  </a:ext>
                </a:extLst>
              </p:cNvPr>
              <p:cNvSpPr/>
              <p:nvPr/>
            </p:nvSpPr>
            <p:spPr bwMode="auto">
              <a:xfrm>
                <a:off x="7208025" y="3613540"/>
                <a:ext cx="1931256" cy="406751"/>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dirty="0">
                  <a:ln>
                    <a:noFill/>
                  </a:ln>
                  <a:solidFill>
                    <a:srgbClr val="000000"/>
                  </a:solidFill>
                  <a:effectLst/>
                  <a:uLnTx/>
                  <a:uFillTx/>
                  <a:latin typeface="IBM Plex Sans" panose="020B0503050000000000" pitchFamily="34" charset="77"/>
                  <a:ea typeface="Microsoft JhengHei" panose="020B0604030504040204" pitchFamily="34" charset="-120"/>
                </a:endParaRPr>
              </a:p>
            </p:txBody>
          </p:sp>
          <p:sp>
            <p:nvSpPr>
              <p:cNvPr id="80" name="Right Arrow 429">
                <a:extLst>
                  <a:ext uri="{FF2B5EF4-FFF2-40B4-BE49-F238E27FC236}">
                    <a16:creationId xmlns:a16="http://schemas.microsoft.com/office/drawing/2014/main" id="{A6217D68-ECA1-4FFC-8FA5-B17AB2762ABF}"/>
                  </a:ext>
                </a:extLst>
              </p:cNvPr>
              <p:cNvSpPr/>
              <p:nvPr/>
            </p:nvSpPr>
            <p:spPr bwMode="auto">
              <a:xfrm rot="10800000">
                <a:off x="7189215" y="4308606"/>
                <a:ext cx="1926958" cy="406943"/>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dirty="0">
                  <a:ln>
                    <a:noFill/>
                  </a:ln>
                  <a:solidFill>
                    <a:srgbClr val="000000"/>
                  </a:solidFill>
                  <a:effectLst/>
                  <a:uLnTx/>
                  <a:uFillTx/>
                  <a:latin typeface="IBM Plex Sans" panose="020B0503050000000000" pitchFamily="34" charset="77"/>
                  <a:ea typeface="Microsoft JhengHei" panose="020B0604030504040204" pitchFamily="34" charset="-120"/>
                </a:endParaRPr>
              </a:p>
            </p:txBody>
          </p:sp>
        </p:grpSp>
        <p:sp>
          <p:nvSpPr>
            <p:cNvPr id="58" name="文字方塊 57">
              <a:extLst>
                <a:ext uri="{FF2B5EF4-FFF2-40B4-BE49-F238E27FC236}">
                  <a16:creationId xmlns:a16="http://schemas.microsoft.com/office/drawing/2014/main" id="{9A0F9A31-D031-4F3B-9324-7BBE1E659694}"/>
                </a:ext>
              </a:extLst>
            </p:cNvPr>
            <p:cNvSpPr txBox="1"/>
            <p:nvPr/>
          </p:nvSpPr>
          <p:spPr>
            <a:xfrm>
              <a:off x="9802425" y="3383280"/>
              <a:ext cx="1485813" cy="406750"/>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Request</a:t>
              </a:r>
              <a:endParaRPr lang="zh-TW" altLang="en-US" sz="2000" dirty="0" err="1">
                <a:solidFill>
                  <a:schemeClr val="tx1"/>
                </a:solidFill>
                <a:latin typeface="IBM Plex Sans" charset="0"/>
                <a:ea typeface="IBM Plex Sans" charset="0"/>
                <a:cs typeface="IBM Plex Sans" charset="0"/>
              </a:endParaRPr>
            </a:p>
          </p:txBody>
        </p:sp>
        <p:pic>
          <p:nvPicPr>
            <p:cNvPr id="59" name="圖片 58">
              <a:extLst>
                <a:ext uri="{FF2B5EF4-FFF2-40B4-BE49-F238E27FC236}">
                  <a16:creationId xmlns:a16="http://schemas.microsoft.com/office/drawing/2014/main" id="{41563A98-2935-491E-BCC3-C275F39CB85D}"/>
                </a:ext>
              </a:extLst>
            </p:cNvPr>
            <p:cNvPicPr>
              <a:picLocks noChangeAspect="1"/>
            </p:cNvPicPr>
            <p:nvPr/>
          </p:nvPicPr>
          <p:blipFill rotWithShape="1">
            <a:blip r:embed="rId9"/>
            <a:srcRect r="50032"/>
            <a:stretch/>
          </p:blipFill>
          <p:spPr>
            <a:xfrm>
              <a:off x="7971463" y="3430736"/>
              <a:ext cx="1244056" cy="1660641"/>
            </a:xfrm>
            <a:prstGeom prst="rect">
              <a:avLst/>
            </a:prstGeom>
          </p:spPr>
        </p:pic>
        <p:sp>
          <p:nvSpPr>
            <p:cNvPr id="60" name="文字方塊 59">
              <a:extLst>
                <a:ext uri="{FF2B5EF4-FFF2-40B4-BE49-F238E27FC236}">
                  <a16:creationId xmlns:a16="http://schemas.microsoft.com/office/drawing/2014/main" id="{8FDC3F26-CA2E-4444-B6E3-D4E3DFF38290}"/>
                </a:ext>
              </a:extLst>
            </p:cNvPr>
            <p:cNvSpPr txBox="1"/>
            <p:nvPr/>
          </p:nvSpPr>
          <p:spPr>
            <a:xfrm>
              <a:off x="6166651" y="4045438"/>
              <a:ext cx="1143000" cy="431238"/>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solidFill>
                    <a:schemeClr val="accent2">
                      <a:lumMod val="60000"/>
                      <a:lumOff val="40000"/>
                    </a:schemeClr>
                  </a:solidFill>
                  <a:latin typeface="IBM Plex Sans" charset="0"/>
                  <a:ea typeface="IBM Plex Sans" charset="0"/>
                  <a:cs typeface="IBM Plex Sans" charset="0"/>
                </a:rPr>
                <a:t>(Text)</a:t>
              </a:r>
              <a:endParaRPr lang="zh-TW" altLang="en-US" sz="2000" dirty="0">
                <a:solidFill>
                  <a:schemeClr val="accent2">
                    <a:lumMod val="60000"/>
                    <a:lumOff val="40000"/>
                  </a:schemeClr>
                </a:solidFill>
                <a:latin typeface="IBM Plex Sans" charset="0"/>
                <a:ea typeface="IBM Plex Sans" charset="0"/>
                <a:cs typeface="IBM Plex Sans" charset="0"/>
              </a:endParaRPr>
            </a:p>
          </p:txBody>
        </p:sp>
        <p:sp>
          <p:nvSpPr>
            <p:cNvPr id="61" name="文字方塊 60">
              <a:extLst>
                <a:ext uri="{FF2B5EF4-FFF2-40B4-BE49-F238E27FC236}">
                  <a16:creationId xmlns:a16="http://schemas.microsoft.com/office/drawing/2014/main" id="{9B30CC25-FCA4-4CB5-BB9A-7BDFCAA1ACD1}"/>
                </a:ext>
              </a:extLst>
            </p:cNvPr>
            <p:cNvSpPr txBox="1"/>
            <p:nvPr/>
          </p:nvSpPr>
          <p:spPr>
            <a:xfrm>
              <a:off x="6000061" y="4663440"/>
              <a:ext cx="1485813" cy="406750"/>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Response</a:t>
              </a:r>
              <a:endParaRPr lang="zh-TW" altLang="en-US" sz="2000" dirty="0" err="1">
                <a:solidFill>
                  <a:schemeClr val="tx1"/>
                </a:solidFill>
                <a:latin typeface="IBM Plex Sans" charset="0"/>
                <a:ea typeface="IBM Plex Sans" charset="0"/>
                <a:cs typeface="IBM Plex Sans" charset="0"/>
              </a:endParaRPr>
            </a:p>
          </p:txBody>
        </p:sp>
        <p:grpSp>
          <p:nvGrpSpPr>
            <p:cNvPr id="62" name="群組 61">
              <a:extLst>
                <a:ext uri="{FF2B5EF4-FFF2-40B4-BE49-F238E27FC236}">
                  <a16:creationId xmlns:a16="http://schemas.microsoft.com/office/drawing/2014/main" id="{BC6F633F-23BB-4870-A36C-507B6622770A}"/>
                </a:ext>
              </a:extLst>
            </p:cNvPr>
            <p:cNvGrpSpPr/>
            <p:nvPr/>
          </p:nvGrpSpPr>
          <p:grpSpPr>
            <a:xfrm>
              <a:off x="5768143" y="3723388"/>
              <a:ext cx="1950066" cy="1059606"/>
              <a:chOff x="7189215" y="3613540"/>
              <a:chExt cx="1950066" cy="1077213"/>
            </a:xfrm>
          </p:grpSpPr>
          <p:sp>
            <p:nvSpPr>
              <p:cNvPr id="72" name="Right Arrow 429">
                <a:extLst>
                  <a:ext uri="{FF2B5EF4-FFF2-40B4-BE49-F238E27FC236}">
                    <a16:creationId xmlns:a16="http://schemas.microsoft.com/office/drawing/2014/main" id="{3376A0A6-289D-4206-85C9-09F2BAEABFB3}"/>
                  </a:ext>
                </a:extLst>
              </p:cNvPr>
              <p:cNvSpPr/>
              <p:nvPr/>
            </p:nvSpPr>
            <p:spPr bwMode="auto">
              <a:xfrm>
                <a:off x="7208025" y="3613540"/>
                <a:ext cx="1931256" cy="406751"/>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dirty="0">
                  <a:ln>
                    <a:noFill/>
                  </a:ln>
                  <a:solidFill>
                    <a:srgbClr val="000000"/>
                  </a:solidFill>
                  <a:effectLst/>
                  <a:uLnTx/>
                  <a:uFillTx/>
                  <a:latin typeface="IBM Plex Sans" panose="020B0503050000000000" pitchFamily="34" charset="77"/>
                  <a:ea typeface="Microsoft JhengHei" panose="020B0604030504040204" pitchFamily="34" charset="-120"/>
                </a:endParaRPr>
              </a:p>
            </p:txBody>
          </p:sp>
          <p:sp>
            <p:nvSpPr>
              <p:cNvPr id="73" name="Right Arrow 429">
                <a:extLst>
                  <a:ext uri="{FF2B5EF4-FFF2-40B4-BE49-F238E27FC236}">
                    <a16:creationId xmlns:a16="http://schemas.microsoft.com/office/drawing/2014/main" id="{9EEF6BA7-8BE2-4BC6-A67C-D80BCA02E31F}"/>
                  </a:ext>
                </a:extLst>
              </p:cNvPr>
              <p:cNvSpPr/>
              <p:nvPr/>
            </p:nvSpPr>
            <p:spPr bwMode="auto">
              <a:xfrm rot="10800000">
                <a:off x="7189215" y="4259514"/>
                <a:ext cx="1926958" cy="431239"/>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grpSp>
        <p:grpSp>
          <p:nvGrpSpPr>
            <p:cNvPr id="63" name="群組 62">
              <a:extLst>
                <a:ext uri="{FF2B5EF4-FFF2-40B4-BE49-F238E27FC236}">
                  <a16:creationId xmlns:a16="http://schemas.microsoft.com/office/drawing/2014/main" id="{6CE14B82-D578-4341-AC62-78383FEB8935}"/>
                </a:ext>
              </a:extLst>
            </p:cNvPr>
            <p:cNvGrpSpPr/>
            <p:nvPr/>
          </p:nvGrpSpPr>
          <p:grpSpPr>
            <a:xfrm>
              <a:off x="7548825" y="6110544"/>
              <a:ext cx="2208148" cy="2111290"/>
              <a:chOff x="5915809" y="5899551"/>
              <a:chExt cx="2208148" cy="2111290"/>
            </a:xfrm>
          </p:grpSpPr>
          <p:sp>
            <p:nvSpPr>
              <p:cNvPr id="67" name="Rounded Rectangle 430">
                <a:extLst>
                  <a:ext uri="{FF2B5EF4-FFF2-40B4-BE49-F238E27FC236}">
                    <a16:creationId xmlns:a16="http://schemas.microsoft.com/office/drawing/2014/main" id="{8CA0BD9F-0018-48F7-934A-7B1DBDC73C96}"/>
                  </a:ext>
                </a:extLst>
              </p:cNvPr>
              <p:cNvSpPr/>
              <p:nvPr/>
            </p:nvSpPr>
            <p:spPr bwMode="auto">
              <a:xfrm>
                <a:off x="5915809" y="5899551"/>
                <a:ext cx="2208148" cy="2010009"/>
              </a:xfrm>
              <a:prstGeom prst="roundRect">
                <a:avLst>
                  <a:gd name="adj" fmla="val 13381"/>
                </a:avLst>
              </a:prstGeom>
              <a:solidFill>
                <a:schemeClr val="accent3">
                  <a:lumMod val="75000"/>
                  <a:alpha val="20000"/>
                </a:schemeClr>
              </a:solidFill>
              <a:ln w="127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grpSp>
            <p:nvGrpSpPr>
              <p:cNvPr id="68" name="群組 67">
                <a:extLst>
                  <a:ext uri="{FF2B5EF4-FFF2-40B4-BE49-F238E27FC236}">
                    <a16:creationId xmlns:a16="http://schemas.microsoft.com/office/drawing/2014/main" id="{9C06270C-1509-42CD-92F7-640CCBD54CE3}"/>
                  </a:ext>
                </a:extLst>
              </p:cNvPr>
              <p:cNvGrpSpPr/>
              <p:nvPr/>
            </p:nvGrpSpPr>
            <p:grpSpPr>
              <a:xfrm>
                <a:off x="6101208" y="6194114"/>
                <a:ext cx="1436795" cy="1148395"/>
                <a:chOff x="10726981" y="2161525"/>
                <a:chExt cx="1219302" cy="996768"/>
              </a:xfrm>
            </p:grpSpPr>
            <p:pic>
              <p:nvPicPr>
                <p:cNvPr id="70" name="Picture 4" descr="「momo icon」的圖片搜尋結果">
                  <a:extLst>
                    <a:ext uri="{FF2B5EF4-FFF2-40B4-BE49-F238E27FC236}">
                      <a16:creationId xmlns:a16="http://schemas.microsoft.com/office/drawing/2014/main" id="{9C7AA1F1-1E70-499D-84E7-763DA27341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08427" y="2620437"/>
                  <a:ext cx="537856" cy="53785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python icon」的圖片搜尋結果">
                  <a:extLst>
                    <a:ext uri="{FF2B5EF4-FFF2-40B4-BE49-F238E27FC236}">
                      <a16:creationId xmlns:a16="http://schemas.microsoft.com/office/drawing/2014/main" id="{F739FF55-071C-4914-BF10-6313C7019D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26981" y="2161525"/>
                  <a:ext cx="984926" cy="984926"/>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文字方塊 68">
                <a:extLst>
                  <a:ext uri="{FF2B5EF4-FFF2-40B4-BE49-F238E27FC236}">
                    <a16:creationId xmlns:a16="http://schemas.microsoft.com/office/drawing/2014/main" id="{70E2D181-FEFD-436B-9E00-327AA218D805}"/>
                  </a:ext>
                </a:extLst>
              </p:cNvPr>
              <p:cNvSpPr txBox="1"/>
              <p:nvPr/>
            </p:nvSpPr>
            <p:spPr>
              <a:xfrm>
                <a:off x="5919875" y="7517299"/>
                <a:ext cx="2062432" cy="493542"/>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Customized API</a:t>
                </a:r>
                <a:endParaRPr lang="zh-TW" altLang="en-US" sz="2000" dirty="0">
                  <a:solidFill>
                    <a:schemeClr val="tx1"/>
                  </a:solidFill>
                  <a:latin typeface="IBM Plex Sans" charset="0"/>
                  <a:ea typeface="IBM Plex Sans" charset="0"/>
                  <a:cs typeface="IBM Plex Sans" charset="0"/>
                </a:endParaRPr>
              </a:p>
            </p:txBody>
          </p:sp>
        </p:grpSp>
        <p:grpSp>
          <p:nvGrpSpPr>
            <p:cNvPr id="64" name="群組 63">
              <a:extLst>
                <a:ext uri="{FF2B5EF4-FFF2-40B4-BE49-F238E27FC236}">
                  <a16:creationId xmlns:a16="http://schemas.microsoft.com/office/drawing/2014/main" id="{F24FA102-AB4B-4AF8-92FE-81700FAD61BC}"/>
                </a:ext>
              </a:extLst>
            </p:cNvPr>
            <p:cNvGrpSpPr/>
            <p:nvPr/>
          </p:nvGrpSpPr>
          <p:grpSpPr>
            <a:xfrm rot="5400000" flipH="1" flipV="1">
              <a:off x="8327292" y="5295429"/>
              <a:ext cx="517643" cy="259506"/>
              <a:chOff x="1993192" y="4963721"/>
              <a:chExt cx="999033" cy="431239"/>
            </a:xfrm>
          </p:grpSpPr>
          <p:sp>
            <p:nvSpPr>
              <p:cNvPr id="65" name="Right Arrow 429">
                <a:extLst>
                  <a:ext uri="{FF2B5EF4-FFF2-40B4-BE49-F238E27FC236}">
                    <a16:creationId xmlns:a16="http://schemas.microsoft.com/office/drawing/2014/main" id="{22BC7FD4-17EE-4674-BFE7-8D21DF4E7F2B}"/>
                  </a:ext>
                </a:extLst>
              </p:cNvPr>
              <p:cNvSpPr/>
              <p:nvPr/>
            </p:nvSpPr>
            <p:spPr bwMode="auto">
              <a:xfrm>
                <a:off x="2180667" y="4963722"/>
                <a:ext cx="811558" cy="431238"/>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sp>
            <p:nvSpPr>
              <p:cNvPr id="66" name="Right Arrow 429">
                <a:extLst>
                  <a:ext uri="{FF2B5EF4-FFF2-40B4-BE49-F238E27FC236}">
                    <a16:creationId xmlns:a16="http://schemas.microsoft.com/office/drawing/2014/main" id="{407C7C1D-EF12-4512-AEC5-8386364B4D4F}"/>
                  </a:ext>
                </a:extLst>
              </p:cNvPr>
              <p:cNvSpPr/>
              <p:nvPr/>
            </p:nvSpPr>
            <p:spPr bwMode="auto">
              <a:xfrm rot="10800000">
                <a:off x="1993192" y="4963721"/>
                <a:ext cx="811557" cy="431238"/>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grpSp>
      </p:grpSp>
      <p:grpSp>
        <p:nvGrpSpPr>
          <p:cNvPr id="85" name="群組 84">
            <a:extLst>
              <a:ext uri="{FF2B5EF4-FFF2-40B4-BE49-F238E27FC236}">
                <a16:creationId xmlns:a16="http://schemas.microsoft.com/office/drawing/2014/main" id="{7EA1699A-F3B0-4FBB-A4A9-E442CB04ED88}"/>
              </a:ext>
            </a:extLst>
          </p:cNvPr>
          <p:cNvGrpSpPr/>
          <p:nvPr/>
        </p:nvGrpSpPr>
        <p:grpSpPr>
          <a:xfrm>
            <a:off x="1077363" y="461220"/>
            <a:ext cx="12684357" cy="7668149"/>
            <a:chOff x="1077363" y="461220"/>
            <a:chExt cx="12684357" cy="7668149"/>
          </a:xfrm>
        </p:grpSpPr>
        <p:pic>
          <p:nvPicPr>
            <p:cNvPr id="86" name="Picture 2" descr="「chrome」的圖片搜尋結果">
              <a:extLst>
                <a:ext uri="{FF2B5EF4-FFF2-40B4-BE49-F238E27FC236}">
                  <a16:creationId xmlns:a16="http://schemas.microsoft.com/office/drawing/2014/main" id="{3CFB900B-66D9-4A46-95A9-58B1593BCD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2795" y="3531500"/>
              <a:ext cx="841753" cy="84175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2">
              <a:extLst>
                <a:ext uri="{FF2B5EF4-FFF2-40B4-BE49-F238E27FC236}">
                  <a16:creationId xmlns:a16="http://schemas.microsoft.com/office/drawing/2014/main" id="{AE9B8789-5845-4E93-AFE5-758DC8016861}"/>
                </a:ext>
              </a:extLst>
            </p:cNvPr>
            <p:cNvPicPr>
              <a:picLocks/>
            </p:cNvPicPr>
            <p:nvPr/>
          </p:nvPicPr>
          <p:blipFill>
            <a:blip r:embed="rId5"/>
            <a:stretch>
              <a:fillRect/>
            </a:stretch>
          </p:blipFill>
          <p:spPr>
            <a:xfrm>
              <a:off x="1077363" y="3550273"/>
              <a:ext cx="1463040" cy="1463040"/>
            </a:xfrm>
            <a:prstGeom prst="rect">
              <a:avLst/>
            </a:prstGeom>
          </p:spPr>
        </p:pic>
        <p:sp>
          <p:nvSpPr>
            <p:cNvPr id="88" name="文字方塊 87">
              <a:extLst>
                <a:ext uri="{FF2B5EF4-FFF2-40B4-BE49-F238E27FC236}">
                  <a16:creationId xmlns:a16="http://schemas.microsoft.com/office/drawing/2014/main" id="{FD998F36-BCA8-4753-ADCE-4B6960F2D0C9}"/>
                </a:ext>
              </a:extLst>
            </p:cNvPr>
            <p:cNvSpPr txBox="1"/>
            <p:nvPr/>
          </p:nvSpPr>
          <p:spPr>
            <a:xfrm>
              <a:off x="3008106" y="3768910"/>
              <a:ext cx="1101145" cy="366935"/>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Voice</a:t>
              </a:r>
              <a:endParaRPr lang="zh-TW" altLang="en-US" sz="2000" dirty="0" err="1">
                <a:solidFill>
                  <a:schemeClr val="tx1"/>
                </a:solidFill>
                <a:latin typeface="IBM Plex Sans" charset="0"/>
                <a:ea typeface="IBM Plex Sans" charset="0"/>
                <a:cs typeface="IBM Plex Sans" charset="0"/>
              </a:endParaRPr>
            </a:p>
          </p:txBody>
        </p:sp>
        <p:pic>
          <p:nvPicPr>
            <p:cNvPr id="89" name="Picture 67" descr="A close up of a logo&#10;&#10;Description automatically generated">
              <a:extLst>
                <a:ext uri="{FF2B5EF4-FFF2-40B4-BE49-F238E27FC236}">
                  <a16:creationId xmlns:a16="http://schemas.microsoft.com/office/drawing/2014/main" id="{9D6366DB-EF69-4333-BEAF-34E5126016BD}"/>
                </a:ext>
              </a:extLst>
            </p:cNvPr>
            <p:cNvPicPr>
              <a:picLocks noChangeAspect="1"/>
            </p:cNvPicPr>
            <p:nvPr/>
          </p:nvPicPr>
          <p:blipFill>
            <a:blip r:embed="rId12"/>
            <a:stretch>
              <a:fillRect/>
            </a:stretch>
          </p:blipFill>
          <p:spPr>
            <a:xfrm>
              <a:off x="7971463" y="3510310"/>
              <a:ext cx="1234440" cy="1234440"/>
            </a:xfrm>
            <a:prstGeom prst="rect">
              <a:avLst/>
            </a:prstGeom>
          </p:spPr>
        </p:pic>
        <p:grpSp>
          <p:nvGrpSpPr>
            <p:cNvPr id="90" name="群組 89">
              <a:extLst>
                <a:ext uri="{FF2B5EF4-FFF2-40B4-BE49-F238E27FC236}">
                  <a16:creationId xmlns:a16="http://schemas.microsoft.com/office/drawing/2014/main" id="{1154CBC9-65E0-4443-BE07-07CBBD07891C}"/>
                </a:ext>
              </a:extLst>
            </p:cNvPr>
            <p:cNvGrpSpPr/>
            <p:nvPr/>
          </p:nvGrpSpPr>
          <p:grpSpPr>
            <a:xfrm>
              <a:off x="2829091" y="4093864"/>
              <a:ext cx="1463040" cy="366936"/>
              <a:chOff x="1993192" y="4963721"/>
              <a:chExt cx="999033" cy="431239"/>
            </a:xfrm>
          </p:grpSpPr>
          <p:sp>
            <p:nvSpPr>
              <p:cNvPr id="141" name="Right Arrow 429">
                <a:extLst>
                  <a:ext uri="{FF2B5EF4-FFF2-40B4-BE49-F238E27FC236}">
                    <a16:creationId xmlns:a16="http://schemas.microsoft.com/office/drawing/2014/main" id="{10064CC0-F1BD-4CC3-AD82-5CE2E6299AC8}"/>
                  </a:ext>
                </a:extLst>
              </p:cNvPr>
              <p:cNvSpPr/>
              <p:nvPr/>
            </p:nvSpPr>
            <p:spPr bwMode="auto">
              <a:xfrm>
                <a:off x="2180667" y="4963722"/>
                <a:ext cx="811558" cy="431238"/>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sp>
            <p:nvSpPr>
              <p:cNvPr id="142" name="Right Arrow 429">
                <a:extLst>
                  <a:ext uri="{FF2B5EF4-FFF2-40B4-BE49-F238E27FC236}">
                    <a16:creationId xmlns:a16="http://schemas.microsoft.com/office/drawing/2014/main" id="{29FD49E3-13A5-49EB-A969-6921297B633A}"/>
                  </a:ext>
                </a:extLst>
              </p:cNvPr>
              <p:cNvSpPr/>
              <p:nvPr/>
            </p:nvSpPr>
            <p:spPr bwMode="auto">
              <a:xfrm rot="10800000">
                <a:off x="1993192" y="4963721"/>
                <a:ext cx="811557" cy="431238"/>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grpSp>
        <p:pic>
          <p:nvPicPr>
            <p:cNvPr id="91" name="Picture 2" descr="「html5 speech api」的圖片搜尋結果">
              <a:extLst>
                <a:ext uri="{FF2B5EF4-FFF2-40B4-BE49-F238E27FC236}">
                  <a16:creationId xmlns:a16="http://schemas.microsoft.com/office/drawing/2014/main" id="{704805A8-0393-40A7-874B-FF90AF77BC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0189" y="3738898"/>
              <a:ext cx="1125393" cy="1125393"/>
            </a:xfrm>
            <a:prstGeom prst="rect">
              <a:avLst/>
            </a:prstGeom>
            <a:noFill/>
            <a:extLst>
              <a:ext uri="{909E8E84-426E-40DD-AFC4-6F175D3DCCD1}">
                <a14:hiddenFill xmlns:a14="http://schemas.microsoft.com/office/drawing/2010/main">
                  <a:solidFill>
                    <a:srgbClr val="FFFFFF"/>
                  </a:solidFill>
                </a14:hiddenFill>
              </a:ext>
            </a:extLst>
          </p:spPr>
        </p:pic>
        <p:sp>
          <p:nvSpPr>
            <p:cNvPr id="92" name="文字方塊 91">
              <a:extLst>
                <a:ext uri="{FF2B5EF4-FFF2-40B4-BE49-F238E27FC236}">
                  <a16:creationId xmlns:a16="http://schemas.microsoft.com/office/drawing/2014/main" id="{8BF8F892-FFD9-48CA-A9E0-AFBE997A3A4A}"/>
                </a:ext>
              </a:extLst>
            </p:cNvPr>
            <p:cNvSpPr txBox="1"/>
            <p:nvPr/>
          </p:nvSpPr>
          <p:spPr>
            <a:xfrm>
              <a:off x="3750370" y="5196444"/>
              <a:ext cx="2527553" cy="373961"/>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err="1">
                  <a:latin typeface="IBM Plex Sans" charset="0"/>
                  <a:ea typeface="IBM Plex Sans" charset="0"/>
                  <a:cs typeface="IBM Plex Sans" charset="0"/>
                </a:rPr>
                <a:t>SpeechSynthesis</a:t>
              </a:r>
              <a:endParaRPr lang="zh-TW" altLang="en-US" sz="2000" dirty="0" err="1">
                <a:solidFill>
                  <a:schemeClr val="tx1"/>
                </a:solidFill>
                <a:latin typeface="IBM Plex Sans" charset="0"/>
                <a:ea typeface="IBM Plex Sans" charset="0"/>
                <a:cs typeface="IBM Plex Sans" charset="0"/>
              </a:endParaRPr>
            </a:p>
          </p:txBody>
        </p:sp>
        <p:sp>
          <p:nvSpPr>
            <p:cNvPr id="93" name="文字方塊 92">
              <a:extLst>
                <a:ext uri="{FF2B5EF4-FFF2-40B4-BE49-F238E27FC236}">
                  <a16:creationId xmlns:a16="http://schemas.microsoft.com/office/drawing/2014/main" id="{598995F4-AECB-4FB3-B705-E6ABCB83C374}"/>
                </a:ext>
              </a:extLst>
            </p:cNvPr>
            <p:cNvSpPr txBox="1"/>
            <p:nvPr/>
          </p:nvSpPr>
          <p:spPr>
            <a:xfrm>
              <a:off x="3697771" y="4846320"/>
              <a:ext cx="2651760" cy="323358"/>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err="1">
                  <a:latin typeface="IBM Plex Sans" charset="0"/>
                  <a:ea typeface="IBM Plex Sans" charset="0"/>
                  <a:cs typeface="IBM Plex Sans" charset="0"/>
                </a:rPr>
                <a:t>SpeechRecognition</a:t>
              </a:r>
              <a:endParaRPr lang="zh-TW" altLang="en-US" sz="2000" dirty="0" err="1">
                <a:solidFill>
                  <a:schemeClr val="tx1"/>
                </a:solidFill>
                <a:latin typeface="IBM Plex Sans" charset="0"/>
                <a:ea typeface="IBM Plex Sans" charset="0"/>
                <a:cs typeface="IBM Plex Sans" charset="0"/>
              </a:endParaRPr>
            </a:p>
          </p:txBody>
        </p:sp>
        <p:grpSp>
          <p:nvGrpSpPr>
            <p:cNvPr id="94" name="群組 93">
              <a:extLst>
                <a:ext uri="{FF2B5EF4-FFF2-40B4-BE49-F238E27FC236}">
                  <a16:creationId xmlns:a16="http://schemas.microsoft.com/office/drawing/2014/main" id="{0761EF21-B5C0-4D12-B7E1-113D5599D8A7}"/>
                </a:ext>
              </a:extLst>
            </p:cNvPr>
            <p:cNvGrpSpPr/>
            <p:nvPr/>
          </p:nvGrpSpPr>
          <p:grpSpPr>
            <a:xfrm>
              <a:off x="12118321" y="3200400"/>
              <a:ext cx="1643399" cy="1746445"/>
              <a:chOff x="5383013" y="2206437"/>
              <a:chExt cx="1643399" cy="1746445"/>
            </a:xfrm>
          </p:grpSpPr>
          <p:pic>
            <p:nvPicPr>
              <p:cNvPr id="139" name="圖片 138">
                <a:extLst>
                  <a:ext uri="{FF2B5EF4-FFF2-40B4-BE49-F238E27FC236}">
                    <a16:creationId xmlns:a16="http://schemas.microsoft.com/office/drawing/2014/main" id="{747B8538-1598-42E8-B34E-D32B607366B6}"/>
                  </a:ext>
                </a:extLst>
              </p:cNvPr>
              <p:cNvPicPr>
                <a:picLocks noChangeAspect="1"/>
              </p:cNvPicPr>
              <p:nvPr/>
            </p:nvPicPr>
            <p:blipFill>
              <a:blip r:embed="rId8"/>
              <a:stretch>
                <a:fillRect/>
              </a:stretch>
            </p:blipFill>
            <p:spPr>
              <a:xfrm>
                <a:off x="5442557" y="2206437"/>
                <a:ext cx="1400065" cy="1400065"/>
              </a:xfrm>
              <a:prstGeom prst="rect">
                <a:avLst/>
              </a:prstGeom>
            </p:spPr>
          </p:pic>
          <p:sp>
            <p:nvSpPr>
              <p:cNvPr id="140" name="矩形 139">
                <a:extLst>
                  <a:ext uri="{FF2B5EF4-FFF2-40B4-BE49-F238E27FC236}">
                    <a16:creationId xmlns:a16="http://schemas.microsoft.com/office/drawing/2014/main" id="{DD461D97-8D46-4B91-AB89-38B77B082FA9}"/>
                  </a:ext>
                </a:extLst>
              </p:cNvPr>
              <p:cNvSpPr/>
              <p:nvPr/>
            </p:nvSpPr>
            <p:spPr>
              <a:xfrm>
                <a:off x="5383013" y="3491217"/>
                <a:ext cx="1643399" cy="461665"/>
              </a:xfrm>
              <a:prstGeom prst="rect">
                <a:avLst/>
              </a:prstGeom>
            </p:spPr>
            <p:txBody>
              <a:bodyPr wrap="none">
                <a:spAutoFit/>
              </a:bodyPr>
              <a:lstStyle/>
              <a:p>
                <a:pPr algn="ctr"/>
                <a:r>
                  <a:rPr lang="en-US" altLang="zh-CN" sz="2400" dirty="0">
                    <a:latin typeface="IBM Plex Sans" panose="020B0503050000000000" pitchFamily="34" charset="0"/>
                  </a:rPr>
                  <a:t>Dialogflow</a:t>
                </a:r>
                <a:endParaRPr lang="en-US" altLang="zh-TW" sz="2400" dirty="0">
                  <a:latin typeface="IBM Plex Sans" panose="020B0503050000000000" pitchFamily="34" charset="0"/>
                </a:endParaRPr>
              </a:p>
            </p:txBody>
          </p:sp>
        </p:grpSp>
        <p:sp>
          <p:nvSpPr>
            <p:cNvPr id="95" name="文字方塊 94">
              <a:extLst>
                <a:ext uri="{FF2B5EF4-FFF2-40B4-BE49-F238E27FC236}">
                  <a16:creationId xmlns:a16="http://schemas.microsoft.com/office/drawing/2014/main" id="{A939613D-DDE8-405C-90A0-3124F4924CF7}"/>
                </a:ext>
              </a:extLst>
            </p:cNvPr>
            <p:cNvSpPr txBox="1"/>
            <p:nvPr/>
          </p:nvSpPr>
          <p:spPr>
            <a:xfrm>
              <a:off x="6166651" y="4045438"/>
              <a:ext cx="1143000" cy="431238"/>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solidFill>
                    <a:schemeClr val="accent2">
                      <a:lumMod val="60000"/>
                      <a:lumOff val="40000"/>
                    </a:schemeClr>
                  </a:solidFill>
                  <a:latin typeface="IBM Plex Sans" charset="0"/>
                  <a:ea typeface="IBM Plex Sans" charset="0"/>
                  <a:cs typeface="IBM Plex Sans" charset="0"/>
                </a:rPr>
                <a:t>(Text)</a:t>
              </a:r>
              <a:endParaRPr lang="zh-TW" altLang="en-US" sz="2000" dirty="0">
                <a:solidFill>
                  <a:schemeClr val="accent2">
                    <a:lumMod val="60000"/>
                    <a:lumOff val="40000"/>
                  </a:schemeClr>
                </a:solidFill>
                <a:latin typeface="IBM Plex Sans" charset="0"/>
                <a:ea typeface="IBM Plex Sans" charset="0"/>
                <a:cs typeface="IBM Plex Sans" charset="0"/>
              </a:endParaRPr>
            </a:p>
          </p:txBody>
        </p:sp>
        <p:sp>
          <p:nvSpPr>
            <p:cNvPr id="96" name="文字方塊 95">
              <a:extLst>
                <a:ext uri="{FF2B5EF4-FFF2-40B4-BE49-F238E27FC236}">
                  <a16:creationId xmlns:a16="http://schemas.microsoft.com/office/drawing/2014/main" id="{56C9A328-54BF-4E1B-B20C-E3564A719A5B}"/>
                </a:ext>
              </a:extLst>
            </p:cNvPr>
            <p:cNvSpPr txBox="1"/>
            <p:nvPr/>
          </p:nvSpPr>
          <p:spPr>
            <a:xfrm>
              <a:off x="9275611" y="4653557"/>
              <a:ext cx="2627130" cy="329923"/>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Intent and </a:t>
              </a:r>
              <a:r>
                <a:rPr lang="zh-TW" altLang="en-US" sz="2000" dirty="0">
                  <a:latin typeface="IBM Plex Sans" charset="0"/>
                  <a:ea typeface="IBM Plex Sans" charset="0"/>
                  <a:cs typeface="IBM Plex Sans" charset="0"/>
                </a:rPr>
                <a:t> </a:t>
              </a:r>
              <a:r>
                <a:rPr lang="en-US" altLang="zh-TW" sz="2000" dirty="0">
                  <a:latin typeface="IBM Plex Sans" charset="0"/>
                  <a:ea typeface="IBM Plex Sans" charset="0"/>
                  <a:cs typeface="IBM Plex Sans" charset="0"/>
                </a:rPr>
                <a:t>Entity</a:t>
              </a:r>
              <a:endParaRPr lang="zh-TW" altLang="en-US" sz="2000" dirty="0" err="1">
                <a:solidFill>
                  <a:schemeClr val="tx1"/>
                </a:solidFill>
                <a:latin typeface="IBM Plex Sans" charset="0"/>
                <a:ea typeface="IBM Plex Sans" charset="0"/>
                <a:cs typeface="IBM Plex Sans" charset="0"/>
              </a:endParaRPr>
            </a:p>
          </p:txBody>
        </p:sp>
        <p:sp>
          <p:nvSpPr>
            <p:cNvPr id="97" name="文字方塊 96">
              <a:extLst>
                <a:ext uri="{FF2B5EF4-FFF2-40B4-BE49-F238E27FC236}">
                  <a16:creationId xmlns:a16="http://schemas.microsoft.com/office/drawing/2014/main" id="{E2381F18-BB59-49AC-9861-5CA3AF617D0E}"/>
                </a:ext>
              </a:extLst>
            </p:cNvPr>
            <p:cNvSpPr txBox="1"/>
            <p:nvPr/>
          </p:nvSpPr>
          <p:spPr>
            <a:xfrm>
              <a:off x="9938274" y="4003602"/>
              <a:ext cx="1143000" cy="431238"/>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solidFill>
                    <a:schemeClr val="accent2">
                      <a:lumMod val="60000"/>
                      <a:lumOff val="40000"/>
                    </a:schemeClr>
                  </a:solidFill>
                  <a:latin typeface="IBM Plex Sans" charset="0"/>
                  <a:ea typeface="IBM Plex Sans" charset="0"/>
                  <a:cs typeface="IBM Plex Sans" charset="0"/>
                </a:rPr>
                <a:t>(Text)</a:t>
              </a:r>
              <a:endParaRPr lang="zh-TW" altLang="en-US" sz="2000" dirty="0" err="1">
                <a:solidFill>
                  <a:schemeClr val="accent2">
                    <a:lumMod val="60000"/>
                    <a:lumOff val="40000"/>
                  </a:schemeClr>
                </a:solidFill>
                <a:latin typeface="IBM Plex Sans" charset="0"/>
                <a:ea typeface="IBM Plex Sans" charset="0"/>
                <a:cs typeface="IBM Plex Sans" charset="0"/>
              </a:endParaRPr>
            </a:p>
          </p:txBody>
        </p:sp>
        <p:grpSp>
          <p:nvGrpSpPr>
            <p:cNvPr id="98" name="群組 97">
              <a:extLst>
                <a:ext uri="{FF2B5EF4-FFF2-40B4-BE49-F238E27FC236}">
                  <a16:creationId xmlns:a16="http://schemas.microsoft.com/office/drawing/2014/main" id="{2A25B22D-38FB-469B-A74B-B02921607D05}"/>
                </a:ext>
              </a:extLst>
            </p:cNvPr>
            <p:cNvGrpSpPr/>
            <p:nvPr/>
          </p:nvGrpSpPr>
          <p:grpSpPr>
            <a:xfrm>
              <a:off x="6736962" y="461220"/>
              <a:ext cx="3726971" cy="2479003"/>
              <a:chOff x="5014424" y="500428"/>
              <a:chExt cx="3726971" cy="2479003"/>
            </a:xfrm>
          </p:grpSpPr>
          <p:grpSp>
            <p:nvGrpSpPr>
              <p:cNvPr id="132" name="群組 131">
                <a:extLst>
                  <a:ext uri="{FF2B5EF4-FFF2-40B4-BE49-F238E27FC236}">
                    <a16:creationId xmlns:a16="http://schemas.microsoft.com/office/drawing/2014/main" id="{C5F60719-60B6-4C71-8C62-EE1B2A1520FD}"/>
                  </a:ext>
                </a:extLst>
              </p:cNvPr>
              <p:cNvGrpSpPr/>
              <p:nvPr/>
            </p:nvGrpSpPr>
            <p:grpSpPr>
              <a:xfrm>
                <a:off x="5293431" y="833617"/>
                <a:ext cx="3034357" cy="2145814"/>
                <a:chOff x="4276398" y="5161647"/>
                <a:chExt cx="3034357" cy="2145814"/>
              </a:xfrm>
            </p:grpSpPr>
            <p:pic>
              <p:nvPicPr>
                <p:cNvPr id="134" name="圖片 133" descr="一張含有 帽, 軟墊凳 的圖片&#10;&#10;自動產生的描述">
                  <a:extLst>
                    <a:ext uri="{FF2B5EF4-FFF2-40B4-BE49-F238E27FC236}">
                      <a16:creationId xmlns:a16="http://schemas.microsoft.com/office/drawing/2014/main" id="{90C810CB-BC3E-477A-9C1F-CB38CB897356}"/>
                    </a:ext>
                  </a:extLst>
                </p:cNvPr>
                <p:cNvPicPr>
                  <a:picLocks noChangeAspect="1"/>
                </p:cNvPicPr>
                <p:nvPr/>
              </p:nvPicPr>
              <p:blipFill>
                <a:blip r:embed="rId13"/>
                <a:stretch>
                  <a:fillRect/>
                </a:stretch>
              </p:blipFill>
              <p:spPr>
                <a:xfrm>
                  <a:off x="6206987" y="5193119"/>
                  <a:ext cx="863598" cy="863598"/>
                </a:xfrm>
                <a:prstGeom prst="rect">
                  <a:avLst/>
                </a:prstGeom>
              </p:spPr>
            </p:pic>
            <p:pic>
              <p:nvPicPr>
                <p:cNvPr id="135" name="圖片 134">
                  <a:extLst>
                    <a:ext uri="{FF2B5EF4-FFF2-40B4-BE49-F238E27FC236}">
                      <a16:creationId xmlns:a16="http://schemas.microsoft.com/office/drawing/2014/main" id="{DF2ADF93-3182-4232-BFEC-BB69A9B2FC9F}"/>
                    </a:ext>
                  </a:extLst>
                </p:cNvPr>
                <p:cNvPicPr>
                  <a:picLocks noChangeAspect="1"/>
                </p:cNvPicPr>
                <p:nvPr/>
              </p:nvPicPr>
              <p:blipFill>
                <a:blip r:embed="rId14"/>
                <a:stretch>
                  <a:fillRect/>
                </a:stretch>
              </p:blipFill>
              <p:spPr>
                <a:xfrm>
                  <a:off x="4649769" y="5161647"/>
                  <a:ext cx="951897" cy="951897"/>
                </a:xfrm>
                <a:prstGeom prst="rect">
                  <a:avLst/>
                </a:prstGeom>
              </p:spPr>
            </p:pic>
            <p:sp>
              <p:nvSpPr>
                <p:cNvPr id="136" name="文字方塊 135">
                  <a:extLst>
                    <a:ext uri="{FF2B5EF4-FFF2-40B4-BE49-F238E27FC236}">
                      <a16:creationId xmlns:a16="http://schemas.microsoft.com/office/drawing/2014/main" id="{54C9C98A-8C97-471C-A134-CBB5026F8324}"/>
                    </a:ext>
                  </a:extLst>
                </p:cNvPr>
                <p:cNvSpPr txBox="1"/>
                <p:nvPr/>
              </p:nvSpPr>
              <p:spPr>
                <a:xfrm>
                  <a:off x="4276398" y="6261769"/>
                  <a:ext cx="1655386" cy="373961"/>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User info</a:t>
                  </a:r>
                  <a:endParaRPr lang="zh-TW" altLang="en-US" sz="2000" dirty="0" err="1">
                    <a:solidFill>
                      <a:schemeClr val="tx1"/>
                    </a:solidFill>
                    <a:latin typeface="IBM Plex Sans" charset="0"/>
                    <a:ea typeface="IBM Plex Sans" charset="0"/>
                    <a:cs typeface="IBM Plex Sans" charset="0"/>
                  </a:endParaRPr>
                </a:p>
              </p:txBody>
            </p:sp>
            <p:sp>
              <p:nvSpPr>
                <p:cNvPr id="137" name="文字方塊 136">
                  <a:extLst>
                    <a:ext uri="{FF2B5EF4-FFF2-40B4-BE49-F238E27FC236}">
                      <a16:creationId xmlns:a16="http://schemas.microsoft.com/office/drawing/2014/main" id="{6BB9C481-E758-40BD-8265-C9579FB1DD91}"/>
                    </a:ext>
                  </a:extLst>
                </p:cNvPr>
                <p:cNvSpPr txBox="1"/>
                <p:nvPr/>
              </p:nvSpPr>
              <p:spPr>
                <a:xfrm>
                  <a:off x="5149860" y="6850261"/>
                  <a:ext cx="1422035" cy="457200"/>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Database</a:t>
                  </a:r>
                  <a:endParaRPr lang="zh-TW" altLang="en-US" sz="2000" dirty="0" err="1">
                    <a:solidFill>
                      <a:schemeClr val="tx1"/>
                    </a:solidFill>
                    <a:latin typeface="IBM Plex Sans" charset="0"/>
                    <a:ea typeface="IBM Plex Sans" charset="0"/>
                    <a:cs typeface="IBM Plex Sans" charset="0"/>
                  </a:endParaRPr>
                </a:p>
              </p:txBody>
            </p:sp>
            <p:sp>
              <p:nvSpPr>
                <p:cNvPr id="138" name="文字方塊 137">
                  <a:extLst>
                    <a:ext uri="{FF2B5EF4-FFF2-40B4-BE49-F238E27FC236}">
                      <a16:creationId xmlns:a16="http://schemas.microsoft.com/office/drawing/2014/main" id="{CE97D245-79CF-4E95-A0CF-C1DCCCEB1BEC}"/>
                    </a:ext>
                  </a:extLst>
                </p:cNvPr>
                <p:cNvSpPr txBox="1"/>
                <p:nvPr/>
              </p:nvSpPr>
              <p:spPr>
                <a:xfrm>
                  <a:off x="5954478" y="6261769"/>
                  <a:ext cx="1356277" cy="335336"/>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IBM info</a:t>
                  </a:r>
                  <a:endParaRPr lang="zh-TW" altLang="en-US" sz="2000" dirty="0" err="1">
                    <a:solidFill>
                      <a:schemeClr val="tx1"/>
                    </a:solidFill>
                    <a:latin typeface="IBM Plex Sans" charset="0"/>
                    <a:ea typeface="IBM Plex Sans" charset="0"/>
                    <a:cs typeface="IBM Plex Sans" charset="0"/>
                  </a:endParaRPr>
                </a:p>
              </p:txBody>
            </p:sp>
          </p:grpSp>
          <p:sp>
            <p:nvSpPr>
              <p:cNvPr id="133" name="Rounded Rectangle 430">
                <a:extLst>
                  <a:ext uri="{FF2B5EF4-FFF2-40B4-BE49-F238E27FC236}">
                    <a16:creationId xmlns:a16="http://schemas.microsoft.com/office/drawing/2014/main" id="{C2C9BE25-0D82-4292-9963-A8C18DEDE1D6}"/>
                  </a:ext>
                </a:extLst>
              </p:cNvPr>
              <p:cNvSpPr/>
              <p:nvPr/>
            </p:nvSpPr>
            <p:spPr bwMode="auto">
              <a:xfrm>
                <a:off x="5014424" y="500428"/>
                <a:ext cx="3726971" cy="2010009"/>
              </a:xfrm>
              <a:prstGeom prst="roundRect">
                <a:avLst>
                  <a:gd name="adj" fmla="val 13381"/>
                </a:avLst>
              </a:prstGeom>
              <a:solidFill>
                <a:schemeClr val="accent3">
                  <a:lumMod val="75000"/>
                  <a:alpha val="20000"/>
                </a:schemeClr>
              </a:solidFill>
              <a:ln w="127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grpSp>
        <p:sp>
          <p:nvSpPr>
            <p:cNvPr id="99" name="文字方塊 98">
              <a:extLst>
                <a:ext uri="{FF2B5EF4-FFF2-40B4-BE49-F238E27FC236}">
                  <a16:creationId xmlns:a16="http://schemas.microsoft.com/office/drawing/2014/main" id="{AB9AB06B-3383-4256-8D55-F3ABA370992B}"/>
                </a:ext>
              </a:extLst>
            </p:cNvPr>
            <p:cNvSpPr txBox="1"/>
            <p:nvPr/>
          </p:nvSpPr>
          <p:spPr>
            <a:xfrm>
              <a:off x="8262588" y="5660165"/>
              <a:ext cx="692983" cy="374875"/>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API</a:t>
              </a:r>
              <a:endParaRPr lang="zh-TW" altLang="en-US" sz="2000" dirty="0">
                <a:solidFill>
                  <a:schemeClr val="tx1"/>
                </a:solidFill>
                <a:latin typeface="IBM Plex Sans" charset="0"/>
                <a:ea typeface="IBM Plex Sans" charset="0"/>
                <a:cs typeface="IBM Plex Sans" charset="0"/>
              </a:endParaRPr>
            </a:p>
          </p:txBody>
        </p:sp>
        <p:grpSp>
          <p:nvGrpSpPr>
            <p:cNvPr id="100" name="群組 99">
              <a:extLst>
                <a:ext uri="{FF2B5EF4-FFF2-40B4-BE49-F238E27FC236}">
                  <a16:creationId xmlns:a16="http://schemas.microsoft.com/office/drawing/2014/main" id="{EED0B0C6-B6E0-4F53-8634-984DEC64C56E}"/>
                </a:ext>
              </a:extLst>
            </p:cNvPr>
            <p:cNvGrpSpPr/>
            <p:nvPr/>
          </p:nvGrpSpPr>
          <p:grpSpPr>
            <a:xfrm>
              <a:off x="9595651" y="3652870"/>
              <a:ext cx="1950066" cy="1102009"/>
              <a:chOff x="7189215" y="3613540"/>
              <a:chExt cx="1950066" cy="1102009"/>
            </a:xfrm>
          </p:grpSpPr>
          <p:sp>
            <p:nvSpPr>
              <p:cNvPr id="130" name="Right Arrow 429">
                <a:extLst>
                  <a:ext uri="{FF2B5EF4-FFF2-40B4-BE49-F238E27FC236}">
                    <a16:creationId xmlns:a16="http://schemas.microsoft.com/office/drawing/2014/main" id="{8A886CDE-B43D-4AAD-8CDE-E53A4CD83BDC}"/>
                  </a:ext>
                </a:extLst>
              </p:cNvPr>
              <p:cNvSpPr/>
              <p:nvPr/>
            </p:nvSpPr>
            <p:spPr bwMode="auto">
              <a:xfrm>
                <a:off x="7208025" y="3613540"/>
                <a:ext cx="1931256" cy="406751"/>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dirty="0">
                  <a:ln>
                    <a:noFill/>
                  </a:ln>
                  <a:solidFill>
                    <a:srgbClr val="000000"/>
                  </a:solidFill>
                  <a:effectLst/>
                  <a:uLnTx/>
                  <a:uFillTx/>
                  <a:latin typeface="IBM Plex Sans" panose="020B0503050000000000" pitchFamily="34" charset="77"/>
                  <a:ea typeface="Microsoft JhengHei" panose="020B0604030504040204" pitchFamily="34" charset="-120"/>
                </a:endParaRPr>
              </a:p>
            </p:txBody>
          </p:sp>
          <p:sp>
            <p:nvSpPr>
              <p:cNvPr id="131" name="Right Arrow 429">
                <a:extLst>
                  <a:ext uri="{FF2B5EF4-FFF2-40B4-BE49-F238E27FC236}">
                    <a16:creationId xmlns:a16="http://schemas.microsoft.com/office/drawing/2014/main" id="{E37C5F41-3AAF-4DB8-BBC2-D81151A888DF}"/>
                  </a:ext>
                </a:extLst>
              </p:cNvPr>
              <p:cNvSpPr/>
              <p:nvPr/>
            </p:nvSpPr>
            <p:spPr bwMode="auto">
              <a:xfrm rot="10800000">
                <a:off x="7189215" y="4308606"/>
                <a:ext cx="1926958" cy="406943"/>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dirty="0">
                  <a:ln>
                    <a:noFill/>
                  </a:ln>
                  <a:solidFill>
                    <a:srgbClr val="000000"/>
                  </a:solidFill>
                  <a:effectLst/>
                  <a:uLnTx/>
                  <a:uFillTx/>
                  <a:latin typeface="IBM Plex Sans" panose="020B0503050000000000" pitchFamily="34" charset="77"/>
                  <a:ea typeface="Microsoft JhengHei" panose="020B0604030504040204" pitchFamily="34" charset="-120"/>
                </a:endParaRPr>
              </a:p>
            </p:txBody>
          </p:sp>
        </p:grpSp>
        <p:sp>
          <p:nvSpPr>
            <p:cNvPr id="102" name="文字方塊 101">
              <a:extLst>
                <a:ext uri="{FF2B5EF4-FFF2-40B4-BE49-F238E27FC236}">
                  <a16:creationId xmlns:a16="http://schemas.microsoft.com/office/drawing/2014/main" id="{57B6FA5F-83E9-48E3-A6EA-1376C6886827}"/>
                </a:ext>
              </a:extLst>
            </p:cNvPr>
            <p:cNvSpPr txBox="1"/>
            <p:nvPr/>
          </p:nvSpPr>
          <p:spPr>
            <a:xfrm>
              <a:off x="6000061" y="4663440"/>
              <a:ext cx="1485813" cy="406750"/>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Response</a:t>
              </a:r>
              <a:endParaRPr lang="zh-TW" altLang="en-US" sz="2000" dirty="0" err="1">
                <a:solidFill>
                  <a:schemeClr val="tx1"/>
                </a:solidFill>
                <a:latin typeface="IBM Plex Sans" charset="0"/>
                <a:ea typeface="IBM Plex Sans" charset="0"/>
                <a:cs typeface="IBM Plex Sans" charset="0"/>
              </a:endParaRPr>
            </a:p>
          </p:txBody>
        </p:sp>
        <p:grpSp>
          <p:nvGrpSpPr>
            <p:cNvPr id="103" name="群組 102">
              <a:extLst>
                <a:ext uri="{FF2B5EF4-FFF2-40B4-BE49-F238E27FC236}">
                  <a16:creationId xmlns:a16="http://schemas.microsoft.com/office/drawing/2014/main" id="{980665E8-B280-4793-8876-8111781D9CBF}"/>
                </a:ext>
              </a:extLst>
            </p:cNvPr>
            <p:cNvGrpSpPr/>
            <p:nvPr/>
          </p:nvGrpSpPr>
          <p:grpSpPr>
            <a:xfrm>
              <a:off x="5768143" y="3723388"/>
              <a:ext cx="1950066" cy="1059606"/>
              <a:chOff x="7189215" y="3613540"/>
              <a:chExt cx="1950066" cy="1077213"/>
            </a:xfrm>
          </p:grpSpPr>
          <p:sp>
            <p:nvSpPr>
              <p:cNvPr id="128" name="Right Arrow 429">
                <a:extLst>
                  <a:ext uri="{FF2B5EF4-FFF2-40B4-BE49-F238E27FC236}">
                    <a16:creationId xmlns:a16="http://schemas.microsoft.com/office/drawing/2014/main" id="{2247CBA8-4322-40E8-95C6-F853A99F40AE}"/>
                  </a:ext>
                </a:extLst>
              </p:cNvPr>
              <p:cNvSpPr/>
              <p:nvPr/>
            </p:nvSpPr>
            <p:spPr bwMode="auto">
              <a:xfrm>
                <a:off x="7208025" y="3613540"/>
                <a:ext cx="1931256" cy="406751"/>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dirty="0">
                  <a:ln>
                    <a:noFill/>
                  </a:ln>
                  <a:solidFill>
                    <a:srgbClr val="000000"/>
                  </a:solidFill>
                  <a:effectLst/>
                  <a:uLnTx/>
                  <a:uFillTx/>
                  <a:latin typeface="IBM Plex Sans" panose="020B0503050000000000" pitchFamily="34" charset="77"/>
                  <a:ea typeface="Microsoft JhengHei" panose="020B0604030504040204" pitchFamily="34" charset="-120"/>
                </a:endParaRPr>
              </a:p>
            </p:txBody>
          </p:sp>
          <p:sp>
            <p:nvSpPr>
              <p:cNvPr id="129" name="Right Arrow 429">
                <a:extLst>
                  <a:ext uri="{FF2B5EF4-FFF2-40B4-BE49-F238E27FC236}">
                    <a16:creationId xmlns:a16="http://schemas.microsoft.com/office/drawing/2014/main" id="{F19A7A5A-7CBF-4297-9644-347974A13BCC}"/>
                  </a:ext>
                </a:extLst>
              </p:cNvPr>
              <p:cNvSpPr/>
              <p:nvPr/>
            </p:nvSpPr>
            <p:spPr bwMode="auto">
              <a:xfrm rot="10800000">
                <a:off x="7189215" y="4259514"/>
                <a:ext cx="1926958" cy="431239"/>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grpSp>
        <p:grpSp>
          <p:nvGrpSpPr>
            <p:cNvPr id="104" name="群組 103">
              <a:extLst>
                <a:ext uri="{FF2B5EF4-FFF2-40B4-BE49-F238E27FC236}">
                  <a16:creationId xmlns:a16="http://schemas.microsoft.com/office/drawing/2014/main" id="{063F8F7F-DAB8-4B86-9CFA-00BA9031BBF4}"/>
                </a:ext>
              </a:extLst>
            </p:cNvPr>
            <p:cNvGrpSpPr/>
            <p:nvPr/>
          </p:nvGrpSpPr>
          <p:grpSpPr>
            <a:xfrm>
              <a:off x="5677129" y="6018079"/>
              <a:ext cx="5888561" cy="2111290"/>
              <a:chOff x="5829622" y="5899551"/>
              <a:chExt cx="5888561" cy="2111290"/>
            </a:xfrm>
          </p:grpSpPr>
          <p:sp>
            <p:nvSpPr>
              <p:cNvPr id="113" name="Rounded Rectangle 430">
                <a:extLst>
                  <a:ext uri="{FF2B5EF4-FFF2-40B4-BE49-F238E27FC236}">
                    <a16:creationId xmlns:a16="http://schemas.microsoft.com/office/drawing/2014/main" id="{607E21BA-73F0-4EDB-8432-463981E850FA}"/>
                  </a:ext>
                </a:extLst>
              </p:cNvPr>
              <p:cNvSpPr/>
              <p:nvPr/>
            </p:nvSpPr>
            <p:spPr bwMode="auto">
              <a:xfrm>
                <a:off x="5829622" y="5899551"/>
                <a:ext cx="5888561" cy="2010009"/>
              </a:xfrm>
              <a:prstGeom prst="roundRect">
                <a:avLst>
                  <a:gd name="adj" fmla="val 13381"/>
                </a:avLst>
              </a:prstGeom>
              <a:solidFill>
                <a:schemeClr val="accent3">
                  <a:lumMod val="75000"/>
                  <a:alpha val="20000"/>
                </a:schemeClr>
              </a:solidFill>
              <a:ln w="127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grpSp>
            <p:nvGrpSpPr>
              <p:cNvPr id="114" name="群組 113">
                <a:extLst>
                  <a:ext uri="{FF2B5EF4-FFF2-40B4-BE49-F238E27FC236}">
                    <a16:creationId xmlns:a16="http://schemas.microsoft.com/office/drawing/2014/main" id="{3D7DAF00-5EE4-42EA-B443-BF0F2E7A56DA}"/>
                  </a:ext>
                </a:extLst>
              </p:cNvPr>
              <p:cNvGrpSpPr/>
              <p:nvPr/>
            </p:nvGrpSpPr>
            <p:grpSpPr>
              <a:xfrm>
                <a:off x="6101208" y="6194114"/>
                <a:ext cx="1436795" cy="1148395"/>
                <a:chOff x="10726981" y="2161525"/>
                <a:chExt cx="1219302" cy="996768"/>
              </a:xfrm>
            </p:grpSpPr>
            <p:pic>
              <p:nvPicPr>
                <p:cNvPr id="126" name="Picture 4" descr="「momo icon」的圖片搜尋結果">
                  <a:extLst>
                    <a:ext uri="{FF2B5EF4-FFF2-40B4-BE49-F238E27FC236}">
                      <a16:creationId xmlns:a16="http://schemas.microsoft.com/office/drawing/2014/main" id="{49C84D90-743C-4C6A-979F-3FD00A1CBB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08427" y="2620437"/>
                  <a:ext cx="537856" cy="537856"/>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python icon」的圖片搜尋結果">
                  <a:extLst>
                    <a:ext uri="{FF2B5EF4-FFF2-40B4-BE49-F238E27FC236}">
                      <a16:creationId xmlns:a16="http://schemas.microsoft.com/office/drawing/2014/main" id="{401D73AE-2CB4-403A-9A95-E4679343EAA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26981" y="2161525"/>
                  <a:ext cx="984926" cy="984926"/>
                </a:xfrm>
                <a:prstGeom prst="rect">
                  <a:avLst/>
                </a:prstGeom>
                <a:noFill/>
                <a:extLst>
                  <a:ext uri="{909E8E84-426E-40DD-AFC4-6F175D3DCCD1}">
                    <a14:hiddenFill xmlns:a14="http://schemas.microsoft.com/office/drawing/2010/main">
                      <a:solidFill>
                        <a:srgbClr val="FFFFFF"/>
                      </a:solidFill>
                    </a14:hiddenFill>
                  </a:ext>
                </a:extLst>
              </p:spPr>
            </p:pic>
          </p:grpSp>
          <p:pic>
            <p:nvPicPr>
              <p:cNvPr id="115" name="Picture 8" descr="「twilio」的圖片搜尋結果">
                <a:extLst>
                  <a:ext uri="{FF2B5EF4-FFF2-40B4-BE49-F238E27FC236}">
                    <a16:creationId xmlns:a16="http://schemas.microsoft.com/office/drawing/2014/main" id="{DD0A68B6-0590-477B-9253-1555FFDE227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07737" y="6946683"/>
                <a:ext cx="1419299" cy="655061"/>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2" descr="「slack api」的圖片搜尋結果">
                <a:extLst>
                  <a:ext uri="{FF2B5EF4-FFF2-40B4-BE49-F238E27FC236}">
                    <a16:creationId xmlns:a16="http://schemas.microsoft.com/office/drawing/2014/main" id="{17751940-6EB9-4BC1-91E6-3E487E795C6F}"/>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5072" b="88406" l="1667" r="99167">
                            <a14:foregroundMark x1="32833" y1="44928" x2="32833" y2="44928"/>
                            <a14:foregroundMark x1="75333" y1="60145" x2="75333" y2="60145"/>
                            <a14:foregroundMark x1="95167" y1="42754" x2="95167" y2="42754"/>
                            <a14:foregroundMark x1="99167" y1="44928" x2="99167" y2="44928"/>
                            <a14:foregroundMark x1="14000" y1="57971" x2="14000" y2="57971"/>
                            <a14:foregroundMark x1="10000" y1="40580" x2="10000" y2="40580"/>
                            <a14:foregroundMark x1="7500" y1="40580" x2="7500" y2="40580"/>
                            <a14:foregroundMark x1="2833" y1="40580" x2="2833" y2="40580"/>
                            <a14:foregroundMark x1="1833" y1="55797" x2="1833" y2="55797"/>
                            <a14:foregroundMark x1="5333" y1="66667" x2="5333" y2="66667"/>
                            <a14:foregroundMark x1="12000" y1="27536" x2="12000" y2="27536"/>
                            <a14:foregroundMark x1="11500" y1="5072" x2="11500" y2="5072"/>
                            <a14:foregroundMark x1="39333" y1="71014" x2="39333" y2="71014"/>
                            <a14:foregroundMark x1="14000" y1="34058" x2="14000" y2="34058"/>
                            <a14:foregroundMark x1="6333" y1="15942" x2="6333" y2="15942"/>
                            <a14:foregroundMark x1="7000" y1="66667" x2="7000" y2="66667"/>
                            <a14:foregroundMark x1="10000" y1="84783" x2="10000" y2="84783"/>
                            <a14:foregroundMark x1="5333" y1="64493" x2="5333" y2="64493"/>
                            <a14:foregroundMark x1="7500" y1="64493" x2="7500" y2="64493"/>
                            <a14:foregroundMark x1="5333" y1="60145" x2="5333" y2="60145"/>
                            <a14:foregroundMark x1="51500" y1="38406" x2="51500" y2="38406"/>
                            <a14:foregroundMark x1="24667" y1="49275" x2="24667" y2="49275"/>
                            <a14:foregroundMark x1="99167" y1="15217" x2="99167" y2="15217"/>
                            <a14:foregroundMark x1="2333" y1="59420" x2="2333" y2="59420"/>
                            <a14:foregroundMark x1="7000" y1="60870" x2="7000" y2="60870"/>
                            <a14:foregroundMark x1="11000" y1="78986" x2="11000" y2="78986"/>
                            <a14:foregroundMark x1="15167" y1="34783" x2="15167" y2="34783"/>
                            <a14:foregroundMark x1="7167" y1="63768" x2="7167" y2="63768"/>
                            <a14:foregroundMark x1="6500" y1="50725" x2="6500" y2="50725"/>
                            <a14:foregroundMark x1="75167" y1="44203" x2="75167" y2="44203"/>
                            <a14:foregroundMark x1="6333" y1="66667" x2="6333" y2="66667"/>
                          </a14:backgroundRemoval>
                        </a14:imgEffect>
                      </a14:imgLayer>
                    </a14:imgProps>
                  </a:ext>
                  <a:ext uri="{28A0092B-C50C-407E-A947-70E740481C1C}">
                    <a14:useLocalDpi xmlns:a14="http://schemas.microsoft.com/office/drawing/2010/main" val="0"/>
                  </a:ext>
                </a:extLst>
              </a:blip>
              <a:srcRect/>
              <a:stretch>
                <a:fillRect/>
              </a:stretch>
            </p:blipFill>
            <p:spPr bwMode="auto">
              <a:xfrm>
                <a:off x="8177918" y="7147350"/>
                <a:ext cx="1364343" cy="313799"/>
              </a:xfrm>
              <a:prstGeom prst="rect">
                <a:avLst/>
              </a:prstGeom>
              <a:noFill/>
              <a:extLst>
                <a:ext uri="{909E8E84-426E-40DD-AFC4-6F175D3DCCD1}">
                  <a14:hiddenFill xmlns:a14="http://schemas.microsoft.com/office/drawing/2010/main">
                    <a:solidFill>
                      <a:srgbClr val="FFFFFF"/>
                    </a:solidFill>
                  </a14:hiddenFill>
                </a:ext>
              </a:extLst>
            </p:spPr>
          </p:pic>
          <p:pic>
            <p:nvPicPr>
              <p:cNvPr id="117" name="圖片 116" descr="一張含有 時鐘 的圖片&#10;&#10;自動產生的描述">
                <a:extLst>
                  <a:ext uri="{FF2B5EF4-FFF2-40B4-BE49-F238E27FC236}">
                    <a16:creationId xmlns:a16="http://schemas.microsoft.com/office/drawing/2014/main" id="{26469ADA-44D4-4D6C-A3FD-ED018D3E40B7}"/>
                  </a:ext>
                </a:extLst>
              </p:cNvPr>
              <p:cNvPicPr>
                <a:picLocks noChangeAspect="1"/>
              </p:cNvPicPr>
              <p:nvPr/>
            </p:nvPicPr>
            <p:blipFill>
              <a:blip r:embed="rId18"/>
              <a:stretch>
                <a:fillRect/>
              </a:stretch>
            </p:blipFill>
            <p:spPr>
              <a:xfrm>
                <a:off x="8284179" y="6130330"/>
                <a:ext cx="1167286" cy="845661"/>
              </a:xfrm>
              <a:prstGeom prst="rect">
                <a:avLst/>
              </a:prstGeom>
            </p:spPr>
          </p:pic>
          <p:pic>
            <p:nvPicPr>
              <p:cNvPr id="118" name="Picture 10" descr="「中央氣象局 png」的圖片搜尋結果">
                <a:extLst>
                  <a:ext uri="{FF2B5EF4-FFF2-40B4-BE49-F238E27FC236}">
                    <a16:creationId xmlns:a16="http://schemas.microsoft.com/office/drawing/2014/main" id="{9A2D2AA2-7E61-4382-83C1-8B4904C63FE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97427" y="6240550"/>
                <a:ext cx="1167287" cy="702635"/>
              </a:xfrm>
              <a:prstGeom prst="rect">
                <a:avLst/>
              </a:prstGeom>
              <a:noFill/>
              <a:extLst>
                <a:ext uri="{909E8E84-426E-40DD-AFC4-6F175D3DCCD1}">
                  <a14:hiddenFill xmlns:a14="http://schemas.microsoft.com/office/drawing/2010/main">
                    <a:solidFill>
                      <a:srgbClr val="FFFFFF"/>
                    </a:solidFill>
                  </a14:hiddenFill>
                </a:ext>
              </a:extLst>
            </p:spPr>
          </p:pic>
          <p:sp>
            <p:nvSpPr>
              <p:cNvPr id="119" name="文字方塊 118">
                <a:extLst>
                  <a:ext uri="{FF2B5EF4-FFF2-40B4-BE49-F238E27FC236}">
                    <a16:creationId xmlns:a16="http://schemas.microsoft.com/office/drawing/2014/main" id="{AB97789A-0189-42B4-81A2-D711A80FC0EF}"/>
                  </a:ext>
                </a:extLst>
              </p:cNvPr>
              <p:cNvSpPr txBox="1"/>
              <p:nvPr/>
            </p:nvSpPr>
            <p:spPr>
              <a:xfrm>
                <a:off x="8807758" y="7491811"/>
                <a:ext cx="1516385" cy="481024"/>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Open API</a:t>
                </a:r>
                <a:endParaRPr lang="zh-TW" altLang="en-US" sz="2000" dirty="0">
                  <a:solidFill>
                    <a:schemeClr val="tx1"/>
                  </a:solidFill>
                  <a:latin typeface="IBM Plex Sans" charset="0"/>
                  <a:ea typeface="IBM Plex Sans" charset="0"/>
                  <a:cs typeface="IBM Plex Sans" charset="0"/>
                </a:endParaRPr>
              </a:p>
            </p:txBody>
          </p:sp>
          <p:sp>
            <p:nvSpPr>
              <p:cNvPr id="120" name="文字方塊 119">
                <a:extLst>
                  <a:ext uri="{FF2B5EF4-FFF2-40B4-BE49-F238E27FC236}">
                    <a16:creationId xmlns:a16="http://schemas.microsoft.com/office/drawing/2014/main" id="{026C9D29-5AE1-4A04-B439-0B91E6A7943C}"/>
                  </a:ext>
                </a:extLst>
              </p:cNvPr>
              <p:cNvSpPr txBox="1"/>
              <p:nvPr/>
            </p:nvSpPr>
            <p:spPr>
              <a:xfrm>
                <a:off x="5919875" y="7517299"/>
                <a:ext cx="2062432" cy="493542"/>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Customized API</a:t>
                </a:r>
                <a:endParaRPr lang="zh-TW" altLang="en-US" sz="2000" dirty="0">
                  <a:solidFill>
                    <a:schemeClr val="tx1"/>
                  </a:solidFill>
                  <a:latin typeface="IBM Plex Sans" charset="0"/>
                  <a:ea typeface="IBM Plex Sans" charset="0"/>
                  <a:cs typeface="IBM Plex Sans" charset="0"/>
                </a:endParaRPr>
              </a:p>
            </p:txBody>
          </p:sp>
          <p:pic>
            <p:nvPicPr>
              <p:cNvPr id="121" name="Picture 16">
                <a:extLst>
                  <a:ext uri="{FF2B5EF4-FFF2-40B4-BE49-F238E27FC236}">
                    <a16:creationId xmlns:a16="http://schemas.microsoft.com/office/drawing/2014/main" id="{4895FA3C-B7A6-4858-8AE0-8BAB4FA819C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805686" y="6030784"/>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122" name="文字方塊 121">
                <a:extLst>
                  <a:ext uri="{FF2B5EF4-FFF2-40B4-BE49-F238E27FC236}">
                    <a16:creationId xmlns:a16="http://schemas.microsoft.com/office/drawing/2014/main" id="{470EEA2E-E88A-4C73-B3F6-DCBC7C5479E2}"/>
                  </a:ext>
                </a:extLst>
              </p:cNvPr>
              <p:cNvSpPr txBox="1"/>
              <p:nvPr/>
            </p:nvSpPr>
            <p:spPr>
              <a:xfrm>
                <a:off x="10897828" y="6555745"/>
                <a:ext cx="669858" cy="336651"/>
              </a:xfrm>
              <a:prstGeom prst="rect">
                <a:avLst/>
              </a:prstGeom>
            </p:spPr>
            <p:txBody>
              <a:bodyPr wrap="square" lIns="91440" tIns="45720" rIns="91440" bIns="45720" rtlCol="0">
                <a:noAutofit/>
              </a:bodyPr>
              <a:lstStyle/>
              <a:p>
                <a:pPr algn="ctr">
                  <a:lnSpc>
                    <a:spcPct val="105000"/>
                  </a:lnSpc>
                  <a:spcBef>
                    <a:spcPts val="1000"/>
                  </a:spcBef>
                </a:pPr>
                <a:r>
                  <a:rPr lang="en-US" altLang="zh-TW" sz="1600" dirty="0">
                    <a:latin typeface="IBM Plex Arabic Text" panose="020B0503050203000203" pitchFamily="34" charset="-78"/>
                    <a:ea typeface="IBM Plex Sans" charset="0"/>
                    <a:cs typeface="IBM Plex Arabic Text" panose="020B0503050203000203" pitchFamily="34" charset="-78"/>
                  </a:rPr>
                  <a:t>icon</a:t>
                </a:r>
                <a:endParaRPr lang="zh-TW" altLang="en-US" sz="1600" dirty="0" err="1">
                  <a:solidFill>
                    <a:schemeClr val="tx1"/>
                  </a:solidFill>
                  <a:latin typeface="IBM Plex Arabic Text" panose="020B0503050203000203" pitchFamily="34" charset="-78"/>
                  <a:ea typeface="IBM Plex Sans" charset="0"/>
                  <a:cs typeface="IBM Plex Arabic Text" panose="020B0503050203000203" pitchFamily="34" charset="-78"/>
                </a:endParaRPr>
              </a:p>
            </p:txBody>
          </p:sp>
          <p:pic>
            <p:nvPicPr>
              <p:cNvPr id="123" name="Picture 20" descr="「time png」的圖片搜尋結果">
                <a:extLst>
                  <a:ext uri="{FF2B5EF4-FFF2-40B4-BE49-F238E27FC236}">
                    <a16:creationId xmlns:a16="http://schemas.microsoft.com/office/drawing/2014/main" id="{AFBA5908-EA3A-4843-9E71-9B46B15A979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990630" y="6939906"/>
                <a:ext cx="495076" cy="495076"/>
              </a:xfrm>
              <a:prstGeom prst="rect">
                <a:avLst/>
              </a:prstGeom>
              <a:noFill/>
              <a:extLst>
                <a:ext uri="{909E8E84-426E-40DD-AFC4-6F175D3DCCD1}">
                  <a14:hiddenFill xmlns:a14="http://schemas.microsoft.com/office/drawing/2010/main">
                    <a:solidFill>
                      <a:srgbClr val="FFFFFF"/>
                    </a:solidFill>
                  </a14:hiddenFill>
                </a:ext>
              </a:extLst>
            </p:spPr>
          </p:pic>
          <p:sp>
            <p:nvSpPr>
              <p:cNvPr id="124" name="文字方塊 123">
                <a:extLst>
                  <a:ext uri="{FF2B5EF4-FFF2-40B4-BE49-F238E27FC236}">
                    <a16:creationId xmlns:a16="http://schemas.microsoft.com/office/drawing/2014/main" id="{5816B75C-DB8F-4011-BB7E-4A1A2AE857E5}"/>
                  </a:ext>
                </a:extLst>
              </p:cNvPr>
              <p:cNvSpPr txBox="1"/>
              <p:nvPr/>
            </p:nvSpPr>
            <p:spPr>
              <a:xfrm>
                <a:off x="10897828" y="7367198"/>
                <a:ext cx="762000" cy="313799"/>
              </a:xfrm>
              <a:prstGeom prst="rect">
                <a:avLst/>
              </a:prstGeom>
            </p:spPr>
            <p:txBody>
              <a:bodyPr wrap="square" lIns="91440" tIns="45720" rIns="91440" bIns="45720" rtlCol="0">
                <a:noAutofit/>
              </a:bodyPr>
              <a:lstStyle/>
              <a:p>
                <a:pPr algn="ctr">
                  <a:lnSpc>
                    <a:spcPct val="105000"/>
                  </a:lnSpc>
                  <a:spcBef>
                    <a:spcPts val="1000"/>
                  </a:spcBef>
                </a:pPr>
                <a:r>
                  <a:rPr lang="en-US" altLang="zh-TW" sz="1600" dirty="0">
                    <a:latin typeface="IBM Plex Arabic Text" panose="020B0503050203000203" pitchFamily="34" charset="-78"/>
                    <a:ea typeface="IBM Plex Sans" charset="0"/>
                    <a:cs typeface="IBM Plex Arabic Text" panose="020B0503050203000203" pitchFamily="34" charset="-78"/>
                  </a:rPr>
                  <a:t>time</a:t>
                </a:r>
                <a:endParaRPr lang="zh-TW" altLang="en-US" sz="1600" dirty="0" err="1">
                  <a:solidFill>
                    <a:schemeClr val="tx1"/>
                  </a:solidFill>
                  <a:latin typeface="IBM Plex Arabic Text" panose="020B0503050203000203" pitchFamily="34" charset="-78"/>
                  <a:ea typeface="IBM Plex Sans" charset="0"/>
                  <a:cs typeface="IBM Plex Arabic Text" panose="020B0503050203000203" pitchFamily="34" charset="-78"/>
                </a:endParaRPr>
              </a:p>
            </p:txBody>
          </p:sp>
          <p:cxnSp>
            <p:nvCxnSpPr>
              <p:cNvPr id="125" name="直線接點 124">
                <a:extLst>
                  <a:ext uri="{FF2B5EF4-FFF2-40B4-BE49-F238E27FC236}">
                    <a16:creationId xmlns:a16="http://schemas.microsoft.com/office/drawing/2014/main" id="{79F20B95-50C5-4984-B15D-90D88730B483}"/>
                  </a:ext>
                </a:extLst>
              </p:cNvPr>
              <p:cNvCxnSpPr/>
              <p:nvPr/>
            </p:nvCxnSpPr>
            <p:spPr>
              <a:xfrm>
                <a:off x="8049825" y="6130330"/>
                <a:ext cx="0" cy="1550667"/>
              </a:xfrm>
              <a:prstGeom prst="line">
                <a:avLst/>
              </a:prstGeom>
              <a:ln>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05" name="文字方塊 104">
              <a:extLst>
                <a:ext uri="{FF2B5EF4-FFF2-40B4-BE49-F238E27FC236}">
                  <a16:creationId xmlns:a16="http://schemas.microsoft.com/office/drawing/2014/main" id="{A91019E8-DE56-4690-BC1D-024112F8251D}"/>
                </a:ext>
              </a:extLst>
            </p:cNvPr>
            <p:cNvSpPr txBox="1"/>
            <p:nvPr/>
          </p:nvSpPr>
          <p:spPr>
            <a:xfrm>
              <a:off x="9802425" y="3383280"/>
              <a:ext cx="1485813" cy="406750"/>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Request</a:t>
              </a:r>
              <a:endParaRPr lang="zh-TW" altLang="en-US" sz="2000" dirty="0" err="1">
                <a:solidFill>
                  <a:schemeClr val="tx1"/>
                </a:solidFill>
                <a:latin typeface="IBM Plex Sans" charset="0"/>
                <a:ea typeface="IBM Plex Sans" charset="0"/>
                <a:cs typeface="IBM Plex Sans" charset="0"/>
              </a:endParaRPr>
            </a:p>
          </p:txBody>
        </p:sp>
        <p:grpSp>
          <p:nvGrpSpPr>
            <p:cNvPr id="106" name="群組 105">
              <a:extLst>
                <a:ext uri="{FF2B5EF4-FFF2-40B4-BE49-F238E27FC236}">
                  <a16:creationId xmlns:a16="http://schemas.microsoft.com/office/drawing/2014/main" id="{BFC491B7-BD05-4A5D-8970-4069C0805F8C}"/>
                </a:ext>
              </a:extLst>
            </p:cNvPr>
            <p:cNvGrpSpPr/>
            <p:nvPr/>
          </p:nvGrpSpPr>
          <p:grpSpPr>
            <a:xfrm rot="5400000" flipH="1" flipV="1">
              <a:off x="8353288" y="2988095"/>
              <a:ext cx="517643" cy="259506"/>
              <a:chOff x="1993192" y="4963721"/>
              <a:chExt cx="999033" cy="431239"/>
            </a:xfrm>
          </p:grpSpPr>
          <p:sp>
            <p:nvSpPr>
              <p:cNvPr id="111" name="Right Arrow 429">
                <a:extLst>
                  <a:ext uri="{FF2B5EF4-FFF2-40B4-BE49-F238E27FC236}">
                    <a16:creationId xmlns:a16="http://schemas.microsoft.com/office/drawing/2014/main" id="{6EB1CDEC-A21A-49DA-9A97-6E5D148724E6}"/>
                  </a:ext>
                </a:extLst>
              </p:cNvPr>
              <p:cNvSpPr/>
              <p:nvPr/>
            </p:nvSpPr>
            <p:spPr bwMode="auto">
              <a:xfrm>
                <a:off x="2180667" y="4963722"/>
                <a:ext cx="811558" cy="431238"/>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sp>
            <p:nvSpPr>
              <p:cNvPr id="112" name="Right Arrow 429">
                <a:extLst>
                  <a:ext uri="{FF2B5EF4-FFF2-40B4-BE49-F238E27FC236}">
                    <a16:creationId xmlns:a16="http://schemas.microsoft.com/office/drawing/2014/main" id="{588C976E-E75E-4081-BB03-D81F2D67F349}"/>
                  </a:ext>
                </a:extLst>
              </p:cNvPr>
              <p:cNvSpPr/>
              <p:nvPr/>
            </p:nvSpPr>
            <p:spPr bwMode="auto">
              <a:xfrm rot="10800000">
                <a:off x="1993192" y="4963721"/>
                <a:ext cx="811557" cy="431238"/>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grpSp>
        <p:grpSp>
          <p:nvGrpSpPr>
            <p:cNvPr id="107" name="群組 106">
              <a:extLst>
                <a:ext uri="{FF2B5EF4-FFF2-40B4-BE49-F238E27FC236}">
                  <a16:creationId xmlns:a16="http://schemas.microsoft.com/office/drawing/2014/main" id="{0CA1C41D-A4B4-4C96-9D2C-5E80EE10F3CF}"/>
                </a:ext>
              </a:extLst>
            </p:cNvPr>
            <p:cNvGrpSpPr/>
            <p:nvPr/>
          </p:nvGrpSpPr>
          <p:grpSpPr>
            <a:xfrm rot="5400000" flipH="1" flipV="1">
              <a:off x="8327292" y="5295429"/>
              <a:ext cx="517643" cy="259506"/>
              <a:chOff x="1993192" y="4963721"/>
              <a:chExt cx="999033" cy="431239"/>
            </a:xfrm>
          </p:grpSpPr>
          <p:sp>
            <p:nvSpPr>
              <p:cNvPr id="109" name="Right Arrow 429">
                <a:extLst>
                  <a:ext uri="{FF2B5EF4-FFF2-40B4-BE49-F238E27FC236}">
                    <a16:creationId xmlns:a16="http://schemas.microsoft.com/office/drawing/2014/main" id="{702334C7-0CAF-4C61-8451-7B1BE5B3C861}"/>
                  </a:ext>
                </a:extLst>
              </p:cNvPr>
              <p:cNvSpPr/>
              <p:nvPr/>
            </p:nvSpPr>
            <p:spPr bwMode="auto">
              <a:xfrm>
                <a:off x="2180667" y="4963722"/>
                <a:ext cx="811558" cy="431238"/>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sp>
            <p:nvSpPr>
              <p:cNvPr id="110" name="Right Arrow 429">
                <a:extLst>
                  <a:ext uri="{FF2B5EF4-FFF2-40B4-BE49-F238E27FC236}">
                    <a16:creationId xmlns:a16="http://schemas.microsoft.com/office/drawing/2014/main" id="{0B0BB3A9-B1CA-4395-B64B-DB2D142AD5FB}"/>
                  </a:ext>
                </a:extLst>
              </p:cNvPr>
              <p:cNvSpPr/>
              <p:nvPr/>
            </p:nvSpPr>
            <p:spPr bwMode="auto">
              <a:xfrm rot="10800000">
                <a:off x="1993192" y="4963721"/>
                <a:ext cx="811557" cy="431238"/>
              </a:xfrm>
              <a:prstGeom prst="rightArrow">
                <a:avLst>
                  <a:gd name="adj1" fmla="val 50000"/>
                  <a:gd name="adj2" fmla="val 55142"/>
                </a:avLst>
              </a:prstGeom>
              <a:solidFill>
                <a:srgbClr val="99CCFF"/>
              </a:solidFill>
              <a:ln w="12700" cap="rnd"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IBM Plex Sans" panose="020B0503050000000000" pitchFamily="34" charset="77"/>
                  <a:ea typeface="Microsoft JhengHei" panose="020B0604030504040204" pitchFamily="34" charset="-120"/>
                </a:endParaRPr>
              </a:p>
            </p:txBody>
          </p:sp>
        </p:grpSp>
        <p:pic>
          <p:nvPicPr>
            <p:cNvPr id="108" name="圖片 107">
              <a:extLst>
                <a:ext uri="{FF2B5EF4-FFF2-40B4-BE49-F238E27FC236}">
                  <a16:creationId xmlns:a16="http://schemas.microsoft.com/office/drawing/2014/main" id="{70F2B155-4313-4F19-ABF4-398F3D1AE1AB}"/>
                </a:ext>
              </a:extLst>
            </p:cNvPr>
            <p:cNvPicPr>
              <a:picLocks noChangeAspect="1"/>
            </p:cNvPicPr>
            <p:nvPr/>
          </p:nvPicPr>
          <p:blipFill rotWithShape="1">
            <a:blip r:embed="rId9"/>
            <a:srcRect r="50032"/>
            <a:stretch/>
          </p:blipFill>
          <p:spPr>
            <a:xfrm>
              <a:off x="7971463" y="3430736"/>
              <a:ext cx="1244056" cy="1660641"/>
            </a:xfrm>
            <a:prstGeom prst="rect">
              <a:avLst/>
            </a:prstGeom>
          </p:spPr>
        </p:pic>
      </p:grpSp>
      <p:grpSp>
        <p:nvGrpSpPr>
          <p:cNvPr id="6" name="群組 5">
            <a:extLst>
              <a:ext uri="{FF2B5EF4-FFF2-40B4-BE49-F238E27FC236}">
                <a16:creationId xmlns:a16="http://schemas.microsoft.com/office/drawing/2014/main" id="{EC238371-4AAE-415A-86C8-B406F66D1475}"/>
              </a:ext>
            </a:extLst>
          </p:cNvPr>
          <p:cNvGrpSpPr/>
          <p:nvPr/>
        </p:nvGrpSpPr>
        <p:grpSpPr>
          <a:xfrm>
            <a:off x="487454" y="5898851"/>
            <a:ext cx="3562723" cy="1617748"/>
            <a:chOff x="454858" y="6018079"/>
            <a:chExt cx="3562723" cy="1617748"/>
          </a:xfrm>
        </p:grpSpPr>
        <p:sp>
          <p:nvSpPr>
            <p:cNvPr id="5" name="矩形: 摺角紙張 4">
              <a:extLst>
                <a:ext uri="{FF2B5EF4-FFF2-40B4-BE49-F238E27FC236}">
                  <a16:creationId xmlns:a16="http://schemas.microsoft.com/office/drawing/2014/main" id="{27DFBE32-0222-4F6F-82BA-70528A70194A}"/>
                </a:ext>
              </a:extLst>
            </p:cNvPr>
            <p:cNvSpPr/>
            <p:nvPr/>
          </p:nvSpPr>
          <p:spPr>
            <a:xfrm>
              <a:off x="454858" y="6018079"/>
              <a:ext cx="3562723" cy="1617748"/>
            </a:xfrm>
            <a:prstGeom prst="foldedCorne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sz="2000" dirty="0">
                <a:latin typeface="IBM Plex Sans" panose="020B0503050000000000" pitchFamily="34" charset="0"/>
              </a:endParaRPr>
            </a:p>
          </p:txBody>
        </p:sp>
        <p:sp>
          <p:nvSpPr>
            <p:cNvPr id="4" name="文字方塊 3">
              <a:extLst>
                <a:ext uri="{FF2B5EF4-FFF2-40B4-BE49-F238E27FC236}">
                  <a16:creationId xmlns:a16="http://schemas.microsoft.com/office/drawing/2014/main" id="{F3D7DB45-88D9-46A3-9D12-9BA52073AC99}"/>
                </a:ext>
              </a:extLst>
            </p:cNvPr>
            <p:cNvSpPr txBox="1"/>
            <p:nvPr/>
          </p:nvSpPr>
          <p:spPr>
            <a:xfrm>
              <a:off x="581414" y="6196337"/>
              <a:ext cx="3204668" cy="1347463"/>
            </a:xfrm>
            <a:prstGeom prst="rect">
              <a:avLst/>
            </a:prstGeom>
          </p:spPr>
          <p:txBody>
            <a:bodyPr wrap="none" lIns="91440" tIns="45720" rIns="91440" bIns="45720" rtlCol="0">
              <a:noAutofit/>
            </a:bodyPr>
            <a:lstStyle/>
            <a:p>
              <a:pPr marL="342900" indent="-342900">
                <a:lnSpc>
                  <a:spcPct val="105000"/>
                </a:lnSpc>
                <a:spcBef>
                  <a:spcPts val="1000"/>
                </a:spcBef>
                <a:buFont typeface="Arial" panose="020B0604020202020204" pitchFamily="34" charset="0"/>
                <a:buChar char="•"/>
              </a:pPr>
              <a:r>
                <a:rPr lang="zh-TW" altLang="en-US" sz="2000" dirty="0">
                  <a:latin typeface="IBM Plex Sans" charset="0"/>
                  <a:ea typeface="IBM Plex Sans" charset="0"/>
                  <a:cs typeface="IBM Plex Sans" charset="0"/>
                </a:rPr>
                <a:t>核心功能優先</a:t>
              </a:r>
              <a:endParaRPr lang="en-US" altLang="zh-TW" sz="2000" dirty="0">
                <a:latin typeface="IBM Plex Sans" charset="0"/>
                <a:ea typeface="IBM Plex Sans" charset="0"/>
                <a:cs typeface="IBM Plex Sans" charset="0"/>
              </a:endParaRPr>
            </a:p>
            <a:p>
              <a:pPr marL="342900" indent="-342900">
                <a:lnSpc>
                  <a:spcPct val="105000"/>
                </a:lnSpc>
                <a:spcBef>
                  <a:spcPts val="1000"/>
                </a:spcBef>
                <a:buFont typeface="Arial" panose="020B0604020202020204" pitchFamily="34" charset="0"/>
                <a:buChar char="•"/>
              </a:pPr>
              <a:r>
                <a:rPr lang="zh-TW" altLang="en-US" sz="2000" dirty="0">
                  <a:solidFill>
                    <a:schemeClr val="tx1"/>
                  </a:solidFill>
                  <a:latin typeface="IBM Plex Sans" charset="0"/>
                  <a:ea typeface="IBM Plex Sans" charset="0"/>
                  <a:cs typeface="IBM Plex Sans" charset="0"/>
                </a:rPr>
                <a:t>情境展現</a:t>
              </a:r>
              <a:r>
                <a:rPr lang="en-US" altLang="zh-TW" sz="2000" dirty="0">
                  <a:solidFill>
                    <a:schemeClr val="tx1"/>
                  </a:solidFill>
                  <a:latin typeface="IBM Plex Sans" charset="0"/>
                  <a:ea typeface="IBM Plex Sans" charset="0"/>
                  <a:cs typeface="IBM Plex Sans" charset="0"/>
                </a:rPr>
                <a:t>&gt;</a:t>
              </a:r>
              <a:r>
                <a:rPr lang="zh-TW" altLang="en-US" sz="2000" dirty="0">
                  <a:solidFill>
                    <a:schemeClr val="tx1"/>
                  </a:solidFill>
                  <a:latin typeface="IBM Plex Sans" charset="0"/>
                  <a:ea typeface="IBM Plex Sans" charset="0"/>
                  <a:cs typeface="IBM Plex Sans" charset="0"/>
                </a:rPr>
                <a:t>完成整個系統</a:t>
              </a:r>
              <a:endParaRPr lang="en-US" altLang="zh-TW" sz="2000" dirty="0">
                <a:solidFill>
                  <a:schemeClr val="tx1"/>
                </a:solidFill>
                <a:latin typeface="IBM Plex Sans" charset="0"/>
                <a:ea typeface="IBM Plex Sans" charset="0"/>
                <a:cs typeface="IBM Plex Sans" charset="0"/>
              </a:endParaRPr>
            </a:p>
            <a:p>
              <a:pPr marL="342900" indent="-342900">
                <a:lnSpc>
                  <a:spcPct val="105000"/>
                </a:lnSpc>
                <a:spcBef>
                  <a:spcPts val="1000"/>
                </a:spcBef>
                <a:buFont typeface="Arial" panose="020B0604020202020204" pitchFamily="34" charset="0"/>
                <a:buChar char="•"/>
              </a:pPr>
              <a:r>
                <a:rPr lang="zh-TW" altLang="en-US" sz="2000" dirty="0">
                  <a:solidFill>
                    <a:schemeClr val="tx1"/>
                  </a:solidFill>
                  <a:latin typeface="IBM Plex Sans" charset="0"/>
                  <a:ea typeface="IBM Plex Sans" charset="0"/>
                  <a:cs typeface="IBM Plex Sans" charset="0"/>
                </a:rPr>
                <a:t>自己熟悉的技術</a:t>
              </a:r>
              <a:r>
                <a:rPr lang="zh-TW" altLang="en-US" sz="2000" dirty="0">
                  <a:latin typeface="IBM Plex Sans" charset="0"/>
                  <a:ea typeface="IBM Plex Sans" charset="0"/>
                  <a:cs typeface="IBM Plex Sans" charset="0"/>
                </a:rPr>
                <a:t>優先</a:t>
              </a:r>
              <a:endParaRPr lang="zh-TW" altLang="en-US" sz="2000" dirty="0">
                <a:solidFill>
                  <a:schemeClr val="tx1"/>
                </a:solidFill>
                <a:latin typeface="IBM Plex Sans" charset="0"/>
                <a:ea typeface="IBM Plex Sans" charset="0"/>
                <a:cs typeface="IBM Plex Sans" charset="0"/>
              </a:endParaRPr>
            </a:p>
          </p:txBody>
        </p:sp>
      </p:grpSp>
      <p:pic>
        <p:nvPicPr>
          <p:cNvPr id="143" name="圖片 142">
            <a:extLst>
              <a:ext uri="{FF2B5EF4-FFF2-40B4-BE49-F238E27FC236}">
                <a16:creationId xmlns:a16="http://schemas.microsoft.com/office/drawing/2014/main" id="{EA0059F2-AC70-4412-BC6C-B235325FC1F6}"/>
              </a:ext>
            </a:extLst>
          </p:cNvPr>
          <p:cNvPicPr>
            <a:picLocks noChangeAspect="1"/>
          </p:cNvPicPr>
          <p:nvPr/>
        </p:nvPicPr>
        <p:blipFill>
          <a:blip r:embed="rId22"/>
          <a:stretch>
            <a:fillRect/>
          </a:stretch>
        </p:blipFill>
        <p:spPr>
          <a:xfrm>
            <a:off x="12217561" y="6053559"/>
            <a:ext cx="1463040" cy="1463040"/>
          </a:xfrm>
          <a:prstGeom prst="rect">
            <a:avLst/>
          </a:prstGeom>
        </p:spPr>
      </p:pic>
      <p:grpSp>
        <p:nvGrpSpPr>
          <p:cNvPr id="144" name="群組 143">
            <a:extLst>
              <a:ext uri="{FF2B5EF4-FFF2-40B4-BE49-F238E27FC236}">
                <a16:creationId xmlns:a16="http://schemas.microsoft.com/office/drawing/2014/main" id="{25D28EC7-CEC7-4898-B562-ED2A317FCF4E}"/>
              </a:ext>
            </a:extLst>
          </p:cNvPr>
          <p:cNvGrpSpPr/>
          <p:nvPr/>
        </p:nvGrpSpPr>
        <p:grpSpPr>
          <a:xfrm>
            <a:off x="3683791" y="5527592"/>
            <a:ext cx="2651760" cy="2180606"/>
            <a:chOff x="4476697" y="5878280"/>
            <a:chExt cx="2651760" cy="2180606"/>
          </a:xfrm>
        </p:grpSpPr>
        <p:sp>
          <p:nvSpPr>
            <p:cNvPr id="145" name="文字方塊 144">
              <a:extLst>
                <a:ext uri="{FF2B5EF4-FFF2-40B4-BE49-F238E27FC236}">
                  <a16:creationId xmlns:a16="http://schemas.microsoft.com/office/drawing/2014/main" id="{7AF1DC97-280F-485D-B457-AC1F4657C732}"/>
                </a:ext>
              </a:extLst>
            </p:cNvPr>
            <p:cNvSpPr txBox="1"/>
            <p:nvPr/>
          </p:nvSpPr>
          <p:spPr>
            <a:xfrm>
              <a:off x="4476697" y="7361567"/>
              <a:ext cx="2651760" cy="323358"/>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err="1">
                  <a:latin typeface="IBM Plex Sans" charset="0"/>
                  <a:ea typeface="IBM Plex Sans" charset="0"/>
                  <a:cs typeface="IBM Plex Sans" charset="0"/>
                </a:rPr>
                <a:t>SpeechRecognition</a:t>
              </a:r>
              <a:endParaRPr lang="zh-TW" altLang="en-US" sz="2000" dirty="0" err="1">
                <a:solidFill>
                  <a:schemeClr val="tx1"/>
                </a:solidFill>
                <a:latin typeface="IBM Plex Sans" charset="0"/>
                <a:ea typeface="IBM Plex Sans" charset="0"/>
                <a:cs typeface="IBM Plex Sans" charset="0"/>
              </a:endParaRPr>
            </a:p>
          </p:txBody>
        </p:sp>
        <p:pic>
          <p:nvPicPr>
            <p:cNvPr id="146" name="Picture 2" descr="Ibm Personality Insights Survey - Ibm Watson Png, Transparent Png -  627x627(#6140397) - PngFind">
              <a:extLst>
                <a:ext uri="{FF2B5EF4-FFF2-40B4-BE49-F238E27FC236}">
                  <a16:creationId xmlns:a16="http://schemas.microsoft.com/office/drawing/2014/main" id="{226B1BD9-C41B-4C4A-B78E-6BF4418E1543}"/>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9709" b="93689" l="9796" r="89796">
                          <a14:foregroundMark x1="51429" y1="93689" x2="51429" y2="93689"/>
                          <a14:foregroundMark x1="15102" y1="29126" x2="15102" y2="29126"/>
                          <a14:foregroundMark x1="32245" y1="20874" x2="32245" y2="20874"/>
                          <a14:foregroundMark x1="49388" y1="12621" x2="49388" y2="12621"/>
                          <a14:foregroundMark x1="69388" y1="12136" x2="69388" y2="12136"/>
                          <a14:foregroundMark x1="82857" y1="30583" x2="82857" y2="30583"/>
                        </a14:backgroundRemoval>
                      </a14:imgEffect>
                    </a14:imgLayer>
                  </a14:imgProps>
                </a:ext>
                <a:ext uri="{28A0092B-C50C-407E-A947-70E740481C1C}">
                  <a14:useLocalDpi xmlns:a14="http://schemas.microsoft.com/office/drawing/2010/main" val="0"/>
                </a:ext>
              </a:extLst>
            </a:blip>
            <a:srcRect/>
            <a:stretch>
              <a:fillRect/>
            </a:stretch>
          </p:blipFill>
          <p:spPr bwMode="auto">
            <a:xfrm>
              <a:off x="4855446" y="5878280"/>
              <a:ext cx="1865386" cy="1568447"/>
            </a:xfrm>
            <a:prstGeom prst="rect">
              <a:avLst/>
            </a:prstGeom>
            <a:noFill/>
            <a:extLst>
              <a:ext uri="{909E8E84-426E-40DD-AFC4-6F175D3DCCD1}">
                <a14:hiddenFill xmlns:a14="http://schemas.microsoft.com/office/drawing/2010/main">
                  <a:solidFill>
                    <a:srgbClr val="FFFFFF"/>
                  </a:solidFill>
                </a14:hiddenFill>
              </a:ext>
            </a:extLst>
          </p:spPr>
        </p:pic>
        <p:sp>
          <p:nvSpPr>
            <p:cNvPr id="147" name="文字方塊 146">
              <a:extLst>
                <a:ext uri="{FF2B5EF4-FFF2-40B4-BE49-F238E27FC236}">
                  <a16:creationId xmlns:a16="http://schemas.microsoft.com/office/drawing/2014/main" id="{6AC6CF20-3650-472B-84D4-9762D73FD23C}"/>
                </a:ext>
              </a:extLst>
            </p:cNvPr>
            <p:cNvSpPr txBox="1"/>
            <p:nvPr/>
          </p:nvSpPr>
          <p:spPr>
            <a:xfrm>
              <a:off x="4600904" y="7684925"/>
              <a:ext cx="2527553" cy="373961"/>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err="1">
                  <a:latin typeface="IBM Plex Sans" charset="0"/>
                  <a:ea typeface="IBM Plex Sans" charset="0"/>
                  <a:cs typeface="IBM Plex Sans" charset="0"/>
                </a:rPr>
                <a:t>SpeechSynthesis</a:t>
              </a:r>
              <a:endParaRPr lang="zh-TW" altLang="en-US" sz="2000" dirty="0" err="1">
                <a:solidFill>
                  <a:schemeClr val="tx1"/>
                </a:solidFill>
                <a:latin typeface="IBM Plex Sans" charset="0"/>
                <a:ea typeface="IBM Plex Sans" charset="0"/>
                <a:cs typeface="IBM Plex Sans" charset="0"/>
              </a:endParaRPr>
            </a:p>
          </p:txBody>
        </p:sp>
      </p:grpSp>
      <p:grpSp>
        <p:nvGrpSpPr>
          <p:cNvPr id="11" name="群組 10">
            <a:extLst>
              <a:ext uri="{FF2B5EF4-FFF2-40B4-BE49-F238E27FC236}">
                <a16:creationId xmlns:a16="http://schemas.microsoft.com/office/drawing/2014/main" id="{EFDDC255-BD0C-4E0C-89AE-1D52233BEC1B}"/>
              </a:ext>
            </a:extLst>
          </p:cNvPr>
          <p:cNvGrpSpPr/>
          <p:nvPr/>
        </p:nvGrpSpPr>
        <p:grpSpPr>
          <a:xfrm>
            <a:off x="4292131" y="5709752"/>
            <a:ext cx="1407540" cy="1273562"/>
            <a:chOff x="4292131" y="5709752"/>
            <a:chExt cx="1407540" cy="1273562"/>
          </a:xfrm>
        </p:grpSpPr>
        <p:cxnSp>
          <p:nvCxnSpPr>
            <p:cNvPr id="9" name="直線接點 8">
              <a:extLst>
                <a:ext uri="{FF2B5EF4-FFF2-40B4-BE49-F238E27FC236}">
                  <a16:creationId xmlns:a16="http://schemas.microsoft.com/office/drawing/2014/main" id="{686FD53F-A40A-4470-8E62-FC0D6CD5166B}"/>
                </a:ext>
              </a:extLst>
            </p:cNvPr>
            <p:cNvCxnSpPr/>
            <p:nvPr/>
          </p:nvCxnSpPr>
          <p:spPr>
            <a:xfrm>
              <a:off x="4292131" y="5709752"/>
              <a:ext cx="1383451" cy="1249824"/>
            </a:xfrm>
            <a:prstGeom prst="line">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直線接點 147">
              <a:extLst>
                <a:ext uri="{FF2B5EF4-FFF2-40B4-BE49-F238E27FC236}">
                  <a16:creationId xmlns:a16="http://schemas.microsoft.com/office/drawing/2014/main" id="{E6E8B566-55D8-4F74-963E-1CA115367D0E}"/>
                </a:ext>
              </a:extLst>
            </p:cNvPr>
            <p:cNvCxnSpPr>
              <a:cxnSpLocks/>
            </p:cNvCxnSpPr>
            <p:nvPr/>
          </p:nvCxnSpPr>
          <p:spPr>
            <a:xfrm flipV="1">
              <a:off x="4316220" y="5733490"/>
              <a:ext cx="1383451" cy="1249824"/>
            </a:xfrm>
            <a:prstGeom prst="line">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0" name="群組 149">
            <a:extLst>
              <a:ext uri="{FF2B5EF4-FFF2-40B4-BE49-F238E27FC236}">
                <a16:creationId xmlns:a16="http://schemas.microsoft.com/office/drawing/2014/main" id="{E0A138AE-21A3-4710-AF09-215BD6655BE0}"/>
              </a:ext>
            </a:extLst>
          </p:cNvPr>
          <p:cNvGrpSpPr/>
          <p:nvPr/>
        </p:nvGrpSpPr>
        <p:grpSpPr>
          <a:xfrm>
            <a:off x="12211973" y="6037492"/>
            <a:ext cx="1407540" cy="1273562"/>
            <a:chOff x="4292131" y="5709752"/>
            <a:chExt cx="1407540" cy="1273562"/>
          </a:xfrm>
        </p:grpSpPr>
        <p:cxnSp>
          <p:nvCxnSpPr>
            <p:cNvPr id="151" name="直線接點 150">
              <a:extLst>
                <a:ext uri="{FF2B5EF4-FFF2-40B4-BE49-F238E27FC236}">
                  <a16:creationId xmlns:a16="http://schemas.microsoft.com/office/drawing/2014/main" id="{30D6DC6A-6E12-4217-8698-0C55CBF16E5B}"/>
                </a:ext>
              </a:extLst>
            </p:cNvPr>
            <p:cNvCxnSpPr/>
            <p:nvPr/>
          </p:nvCxnSpPr>
          <p:spPr>
            <a:xfrm>
              <a:off x="4292131" y="5709752"/>
              <a:ext cx="1383451" cy="1249824"/>
            </a:xfrm>
            <a:prstGeom prst="line">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直線接點 151">
              <a:extLst>
                <a:ext uri="{FF2B5EF4-FFF2-40B4-BE49-F238E27FC236}">
                  <a16:creationId xmlns:a16="http://schemas.microsoft.com/office/drawing/2014/main" id="{7380A123-9D24-44F4-ABA1-FE863CEBA017}"/>
                </a:ext>
              </a:extLst>
            </p:cNvPr>
            <p:cNvCxnSpPr>
              <a:cxnSpLocks/>
            </p:cNvCxnSpPr>
            <p:nvPr/>
          </p:nvCxnSpPr>
          <p:spPr>
            <a:xfrm flipV="1">
              <a:off x="4316220" y="5733490"/>
              <a:ext cx="1383451" cy="1249824"/>
            </a:xfrm>
            <a:prstGeom prst="line">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55" name="文字方塊 154">
            <a:extLst>
              <a:ext uri="{FF2B5EF4-FFF2-40B4-BE49-F238E27FC236}">
                <a16:creationId xmlns:a16="http://schemas.microsoft.com/office/drawing/2014/main" id="{DDFB3070-22CA-4E17-BEA0-701AF737C72D}"/>
              </a:ext>
            </a:extLst>
          </p:cNvPr>
          <p:cNvSpPr txBox="1"/>
          <p:nvPr/>
        </p:nvSpPr>
        <p:spPr>
          <a:xfrm>
            <a:off x="8266385" y="5650908"/>
            <a:ext cx="692983" cy="374875"/>
          </a:xfrm>
          <a:prstGeom prst="rect">
            <a:avLst/>
          </a:prstGeom>
        </p:spPr>
        <p:txBody>
          <a:bodyPr wrap="square" lIns="91440" tIns="45720" rIns="91440" bIns="45720" rtlCol="0">
            <a:noAutofit/>
          </a:bodyPr>
          <a:lstStyle/>
          <a:p>
            <a:pPr algn="ctr">
              <a:lnSpc>
                <a:spcPct val="105000"/>
              </a:lnSpc>
              <a:spcBef>
                <a:spcPts val="1000"/>
              </a:spcBef>
            </a:pPr>
            <a:r>
              <a:rPr lang="en-US" altLang="zh-TW" sz="2000" dirty="0">
                <a:latin typeface="IBM Plex Sans" charset="0"/>
                <a:ea typeface="IBM Plex Sans" charset="0"/>
                <a:cs typeface="IBM Plex Sans" charset="0"/>
              </a:rPr>
              <a:t>API</a:t>
            </a:r>
            <a:endParaRPr lang="zh-TW" altLang="en-US" sz="200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35777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4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4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4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43"/>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144"/>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150"/>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1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2">
                                            <p:txEl>
                                              <p:pRg st="2" end="2"/>
                                            </p:txEl>
                                          </p:spTgt>
                                        </p:tgtEl>
                                        <p:attrNameLst>
                                          <p:attrName>style.visibility</p:attrName>
                                        </p:attrNameLst>
                                      </p:cBhvr>
                                      <p:to>
                                        <p:strVal val="visible"/>
                                      </p:to>
                                    </p:set>
                                  </p:childTnLst>
                                </p:cTn>
                              </p:par>
                              <p:par>
                                <p:cTn id="46" presetID="1" presetClass="exit" presetSubtype="0" fill="hold" grpId="1" nodeType="withEffect">
                                  <p:stCondLst>
                                    <p:cond delay="0"/>
                                  </p:stCondLst>
                                  <p:childTnLst>
                                    <p:set>
                                      <p:cBhvr>
                                        <p:cTn id="47" dur="1" fill="hold">
                                          <p:stCondLst>
                                            <p:cond delay="0"/>
                                          </p:stCondLst>
                                        </p:cTn>
                                        <p:tgtEl>
                                          <p:spTgt spid="155"/>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47"/>
                                        </p:tgtEl>
                                        <p:attrNameLst>
                                          <p:attrName>style.visibility</p:attrName>
                                        </p:attrNameLst>
                                      </p:cBhvr>
                                      <p:to>
                                        <p:strVal val="hidden"/>
                                      </p:to>
                                    </p:set>
                                  </p:childTnLst>
                                </p:cTn>
                              </p:par>
                            </p:childTnLst>
                          </p:cTn>
                        </p:par>
                        <p:par>
                          <p:cTn id="50" fill="hold">
                            <p:stCondLst>
                              <p:cond delay="0"/>
                            </p:stCondLst>
                            <p:childTnLst>
                              <p:par>
                                <p:cTn id="51" presetID="1" presetClass="entr" presetSubtype="0" fill="hold" nodeType="afterEffect">
                                  <p:stCondLst>
                                    <p:cond delay="0"/>
                                  </p:stCondLst>
                                  <p:childTnLst>
                                    <p:set>
                                      <p:cBhvr>
                                        <p:cTn id="52" dur="1" fill="hold">
                                          <p:stCondLst>
                                            <p:cond delay="0"/>
                                          </p:stCondLst>
                                        </p:cTn>
                                        <p:tgtEl>
                                          <p:spTgt spid="8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5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4A77945F-28FC-44A4-A94E-F20AB74CEA91}"/>
              </a:ext>
            </a:extLst>
          </p:cNvPr>
          <p:cNvSpPr>
            <a:spLocks noGrp="1"/>
          </p:cNvSpPr>
          <p:nvPr>
            <p:ph type="body" sz="quarter" idx="11"/>
          </p:nvPr>
        </p:nvSpPr>
        <p:spPr/>
        <p:txBody>
          <a:bodyPr/>
          <a:lstStyle/>
          <a:p>
            <a:endParaRPr lang="zh-TW" altLang="en-US"/>
          </a:p>
        </p:txBody>
      </p:sp>
      <p:sp>
        <p:nvSpPr>
          <p:cNvPr id="3" name="文字版面配置區 2">
            <a:extLst>
              <a:ext uri="{FF2B5EF4-FFF2-40B4-BE49-F238E27FC236}">
                <a16:creationId xmlns:a16="http://schemas.microsoft.com/office/drawing/2014/main" id="{077D208D-D142-47C7-B48D-C5F03E2E3953}"/>
              </a:ext>
            </a:extLst>
          </p:cNvPr>
          <p:cNvSpPr>
            <a:spLocks noGrp="1"/>
          </p:cNvSpPr>
          <p:nvPr>
            <p:ph type="body" sz="quarter" idx="14"/>
          </p:nvPr>
        </p:nvSpPr>
        <p:spPr/>
        <p:txBody>
          <a:bodyPr/>
          <a:lstStyle/>
          <a:p>
            <a:endParaRPr lang="zh-TW" altLang="en-US"/>
          </a:p>
        </p:txBody>
      </p:sp>
      <p:sp>
        <p:nvSpPr>
          <p:cNvPr id="4" name="標題 3">
            <a:extLst>
              <a:ext uri="{FF2B5EF4-FFF2-40B4-BE49-F238E27FC236}">
                <a16:creationId xmlns:a16="http://schemas.microsoft.com/office/drawing/2014/main" id="{FAA95D44-94AE-4159-9286-5E970BF1AFA1}"/>
              </a:ext>
            </a:extLst>
          </p:cNvPr>
          <p:cNvSpPr>
            <a:spLocks noGrp="1"/>
          </p:cNvSpPr>
          <p:nvPr>
            <p:ph type="title"/>
          </p:nvPr>
        </p:nvSpPr>
        <p:spPr/>
        <p:txBody>
          <a:bodyPr/>
          <a:lstStyle/>
          <a:p>
            <a:r>
              <a:rPr lang="en-US" altLang="zh-TW" b="1" dirty="0">
                <a:latin typeface="Microsoft JhengHei Light" panose="020B0304030504040204" pitchFamily="34" charset="-120"/>
                <a:ea typeface="Microsoft JhengHei Light" panose="020B0304030504040204" pitchFamily="34" charset="-120"/>
              </a:rPr>
              <a:t>POC Demo </a:t>
            </a:r>
            <a:r>
              <a:rPr lang="zh-TW" altLang="en-US" b="1" dirty="0">
                <a:latin typeface="Microsoft JhengHei Light" panose="020B0304030504040204" pitchFamily="34" charset="-120"/>
                <a:ea typeface="Microsoft JhengHei Light" panose="020B0304030504040204" pitchFamily="34" charset="-120"/>
              </a:rPr>
              <a:t>發想設計</a:t>
            </a:r>
          </a:p>
        </p:txBody>
      </p:sp>
      <p:grpSp>
        <p:nvGrpSpPr>
          <p:cNvPr id="17" name="群組 16">
            <a:extLst>
              <a:ext uri="{FF2B5EF4-FFF2-40B4-BE49-F238E27FC236}">
                <a16:creationId xmlns:a16="http://schemas.microsoft.com/office/drawing/2014/main" id="{A8CDD5CA-C352-474D-8D55-78528A5DAF0B}"/>
              </a:ext>
            </a:extLst>
          </p:cNvPr>
          <p:cNvGrpSpPr/>
          <p:nvPr/>
        </p:nvGrpSpPr>
        <p:grpSpPr>
          <a:xfrm>
            <a:off x="1188720" y="2088649"/>
            <a:ext cx="3520440" cy="4994134"/>
            <a:chOff x="1188720" y="2088649"/>
            <a:chExt cx="3520440" cy="4994134"/>
          </a:xfrm>
        </p:grpSpPr>
        <p:sp>
          <p:nvSpPr>
            <p:cNvPr id="5" name="Rectangle 14">
              <a:extLst>
                <a:ext uri="{FF2B5EF4-FFF2-40B4-BE49-F238E27FC236}">
                  <a16:creationId xmlns:a16="http://schemas.microsoft.com/office/drawing/2014/main" id="{C479FD93-A5A6-4EFC-857A-B5A147D7AF32}"/>
                </a:ext>
              </a:extLst>
            </p:cNvPr>
            <p:cNvSpPr/>
            <p:nvPr/>
          </p:nvSpPr>
          <p:spPr>
            <a:xfrm>
              <a:off x="1188720" y="2088649"/>
              <a:ext cx="3520440" cy="4994134"/>
            </a:xfrm>
            <a:prstGeom prst="rect">
              <a:avLst/>
            </a:prstGeom>
            <a:solidFill>
              <a:schemeClr val="bg2"/>
            </a:solidFill>
            <a:ln w="38100">
              <a:solidFill>
                <a:srgbClr val="03318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9" name="文字方塊 8">
              <a:extLst>
                <a:ext uri="{FF2B5EF4-FFF2-40B4-BE49-F238E27FC236}">
                  <a16:creationId xmlns:a16="http://schemas.microsoft.com/office/drawing/2014/main" id="{1192E937-8BF2-4F12-89F6-820D1B33E3F6}"/>
                </a:ext>
              </a:extLst>
            </p:cNvPr>
            <p:cNvSpPr txBox="1"/>
            <p:nvPr/>
          </p:nvSpPr>
          <p:spPr>
            <a:xfrm>
              <a:off x="1828800" y="5440680"/>
              <a:ext cx="2240280" cy="914400"/>
            </a:xfrm>
            <a:prstGeom prst="rect">
              <a:avLst/>
            </a:prstGeom>
          </p:spPr>
          <p:txBody>
            <a:bodyPr wrap="none" lIns="91440" tIns="45720" rIns="91440" bIns="45720" rtlCol="0">
              <a:noAutofit/>
            </a:bodyPr>
            <a:lstStyle/>
            <a:p>
              <a:pPr algn="ctr">
                <a:lnSpc>
                  <a:spcPct val="105000"/>
                </a:lnSpc>
                <a:spcBef>
                  <a:spcPts val="1000"/>
                </a:spcBef>
              </a:pPr>
              <a:r>
                <a:rPr lang="zh-TW" altLang="en-US" sz="4000" dirty="0">
                  <a:solidFill>
                    <a:schemeClr val="tx1"/>
                  </a:solidFill>
                  <a:latin typeface="IBM Plex Sans" panose="020B0503050203000203" pitchFamily="34" charset="0"/>
                  <a:ea typeface="IBM Plex Sans" charset="0"/>
                  <a:cs typeface="IBM Plex Sans" charset="0"/>
                </a:rPr>
                <a:t>觀眾</a:t>
              </a:r>
            </a:p>
          </p:txBody>
        </p:sp>
        <p:pic>
          <p:nvPicPr>
            <p:cNvPr id="13" name="Graphic 2">
              <a:extLst>
                <a:ext uri="{FF2B5EF4-FFF2-40B4-BE49-F238E27FC236}">
                  <a16:creationId xmlns:a16="http://schemas.microsoft.com/office/drawing/2014/main" id="{4CC20319-34EF-4E1E-BB83-4E03800321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30061" y="3452039"/>
              <a:ext cx="1791664" cy="1628784"/>
            </a:xfrm>
            <a:prstGeom prst="rect">
              <a:avLst/>
            </a:prstGeom>
          </p:spPr>
        </p:pic>
      </p:grpSp>
      <p:grpSp>
        <p:nvGrpSpPr>
          <p:cNvPr id="18" name="群組 17">
            <a:extLst>
              <a:ext uri="{FF2B5EF4-FFF2-40B4-BE49-F238E27FC236}">
                <a16:creationId xmlns:a16="http://schemas.microsoft.com/office/drawing/2014/main" id="{76CF0BCF-F7FE-4318-B774-A4841DCC2CA2}"/>
              </a:ext>
            </a:extLst>
          </p:cNvPr>
          <p:cNvGrpSpPr/>
          <p:nvPr/>
        </p:nvGrpSpPr>
        <p:grpSpPr>
          <a:xfrm>
            <a:off x="5509260" y="2088649"/>
            <a:ext cx="3520440" cy="4994134"/>
            <a:chOff x="5509260" y="2088649"/>
            <a:chExt cx="3520440" cy="4994134"/>
          </a:xfrm>
        </p:grpSpPr>
        <p:sp>
          <p:nvSpPr>
            <p:cNvPr id="7" name="Rectangle 14">
              <a:extLst>
                <a:ext uri="{FF2B5EF4-FFF2-40B4-BE49-F238E27FC236}">
                  <a16:creationId xmlns:a16="http://schemas.microsoft.com/office/drawing/2014/main" id="{F4A1EED6-5E67-48E7-B42F-54BF05EB172C}"/>
                </a:ext>
              </a:extLst>
            </p:cNvPr>
            <p:cNvSpPr/>
            <p:nvPr/>
          </p:nvSpPr>
          <p:spPr>
            <a:xfrm>
              <a:off x="5509260" y="2088649"/>
              <a:ext cx="3520440" cy="4994134"/>
            </a:xfrm>
            <a:prstGeom prst="rect">
              <a:avLst/>
            </a:prstGeom>
            <a:solidFill>
              <a:schemeClr val="bg2"/>
            </a:solidFill>
            <a:ln w="38100">
              <a:solidFill>
                <a:srgbClr val="03318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10" name="文字方塊 9">
              <a:extLst>
                <a:ext uri="{FF2B5EF4-FFF2-40B4-BE49-F238E27FC236}">
                  <a16:creationId xmlns:a16="http://schemas.microsoft.com/office/drawing/2014/main" id="{8B98F33F-5B8A-4C6E-BEF2-B6E3791672E8}"/>
                </a:ext>
              </a:extLst>
            </p:cNvPr>
            <p:cNvSpPr txBox="1"/>
            <p:nvPr/>
          </p:nvSpPr>
          <p:spPr>
            <a:xfrm>
              <a:off x="6195060" y="5440680"/>
              <a:ext cx="2240280" cy="914400"/>
            </a:xfrm>
            <a:prstGeom prst="rect">
              <a:avLst/>
            </a:prstGeom>
          </p:spPr>
          <p:txBody>
            <a:bodyPr wrap="none" lIns="91440" tIns="45720" rIns="91440" bIns="45720" rtlCol="0">
              <a:noAutofit/>
            </a:bodyPr>
            <a:lstStyle/>
            <a:p>
              <a:pPr algn="ctr">
                <a:lnSpc>
                  <a:spcPct val="105000"/>
                </a:lnSpc>
                <a:spcBef>
                  <a:spcPts val="1000"/>
                </a:spcBef>
              </a:pPr>
              <a:r>
                <a:rPr lang="zh-TW" altLang="en-US" sz="4000" dirty="0">
                  <a:solidFill>
                    <a:schemeClr val="tx1"/>
                  </a:solidFill>
                  <a:latin typeface="IBM Plex Sans" panose="020B0503050203000203" pitchFamily="34" charset="0"/>
                  <a:ea typeface="IBM Plex Sans" charset="0"/>
                  <a:cs typeface="IBM Plex Sans" charset="0"/>
                </a:rPr>
                <a:t>內容</a:t>
              </a:r>
            </a:p>
          </p:txBody>
        </p:sp>
        <p:pic>
          <p:nvPicPr>
            <p:cNvPr id="15" name="Graphic 97">
              <a:extLst>
                <a:ext uri="{FF2B5EF4-FFF2-40B4-BE49-F238E27FC236}">
                  <a16:creationId xmlns:a16="http://schemas.microsoft.com/office/drawing/2014/main" id="{5F6C0DE9-7508-457F-B05F-C7498D348C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49848" y="3469027"/>
              <a:ext cx="1639264" cy="1291544"/>
            </a:xfrm>
            <a:prstGeom prst="rect">
              <a:avLst/>
            </a:prstGeom>
          </p:spPr>
        </p:pic>
      </p:grpSp>
      <p:grpSp>
        <p:nvGrpSpPr>
          <p:cNvPr id="19" name="群組 18">
            <a:extLst>
              <a:ext uri="{FF2B5EF4-FFF2-40B4-BE49-F238E27FC236}">
                <a16:creationId xmlns:a16="http://schemas.microsoft.com/office/drawing/2014/main" id="{12AD2E1B-C057-4EC1-B4E6-47D4652C07F3}"/>
              </a:ext>
            </a:extLst>
          </p:cNvPr>
          <p:cNvGrpSpPr/>
          <p:nvPr/>
        </p:nvGrpSpPr>
        <p:grpSpPr>
          <a:xfrm>
            <a:off x="9829800" y="2088649"/>
            <a:ext cx="3520440" cy="4994134"/>
            <a:chOff x="9829800" y="2088649"/>
            <a:chExt cx="3520440" cy="4994134"/>
          </a:xfrm>
        </p:grpSpPr>
        <p:sp>
          <p:nvSpPr>
            <p:cNvPr id="8" name="Rectangle 14">
              <a:extLst>
                <a:ext uri="{FF2B5EF4-FFF2-40B4-BE49-F238E27FC236}">
                  <a16:creationId xmlns:a16="http://schemas.microsoft.com/office/drawing/2014/main" id="{8C265020-E617-4C18-8AFD-CE7C3340A4DB}"/>
                </a:ext>
              </a:extLst>
            </p:cNvPr>
            <p:cNvSpPr/>
            <p:nvPr/>
          </p:nvSpPr>
          <p:spPr>
            <a:xfrm>
              <a:off x="9829800" y="2088649"/>
              <a:ext cx="3520440" cy="4994134"/>
            </a:xfrm>
            <a:prstGeom prst="rect">
              <a:avLst/>
            </a:prstGeom>
            <a:solidFill>
              <a:schemeClr val="bg2"/>
            </a:solidFill>
            <a:ln w="38100">
              <a:solidFill>
                <a:srgbClr val="03318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12" name="文字方塊 11">
              <a:extLst>
                <a:ext uri="{FF2B5EF4-FFF2-40B4-BE49-F238E27FC236}">
                  <a16:creationId xmlns:a16="http://schemas.microsoft.com/office/drawing/2014/main" id="{F48B632A-16A5-4AF1-88B8-D88BD2D44909}"/>
                </a:ext>
              </a:extLst>
            </p:cNvPr>
            <p:cNvSpPr txBox="1"/>
            <p:nvPr/>
          </p:nvSpPr>
          <p:spPr>
            <a:xfrm>
              <a:off x="10469880" y="5440680"/>
              <a:ext cx="2240280" cy="914400"/>
            </a:xfrm>
            <a:prstGeom prst="rect">
              <a:avLst/>
            </a:prstGeom>
          </p:spPr>
          <p:txBody>
            <a:bodyPr wrap="none" lIns="91440" tIns="45720" rIns="91440" bIns="45720" rtlCol="0">
              <a:noAutofit/>
            </a:bodyPr>
            <a:lstStyle/>
            <a:p>
              <a:pPr algn="ctr">
                <a:lnSpc>
                  <a:spcPct val="105000"/>
                </a:lnSpc>
                <a:spcBef>
                  <a:spcPts val="1000"/>
                </a:spcBef>
              </a:pPr>
              <a:r>
                <a:rPr lang="zh-TW" altLang="en-US" sz="4000" dirty="0">
                  <a:solidFill>
                    <a:schemeClr val="tx1"/>
                  </a:solidFill>
                  <a:latin typeface="IBM Plex Sans" panose="020B0503050203000203" pitchFamily="34" charset="0"/>
                  <a:ea typeface="IBM Plex Sans" charset="0"/>
                  <a:cs typeface="IBM Plex Sans" charset="0"/>
                </a:rPr>
                <a:t>形式</a:t>
              </a:r>
            </a:p>
          </p:txBody>
        </p:sp>
        <p:pic>
          <p:nvPicPr>
            <p:cNvPr id="16" name="Graphic 9">
              <a:extLst>
                <a:ext uri="{FF2B5EF4-FFF2-40B4-BE49-F238E27FC236}">
                  <a16:creationId xmlns:a16="http://schemas.microsoft.com/office/drawing/2014/main" id="{4BF18353-428D-4C10-B2E8-880BAA53A9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89920" y="3354433"/>
              <a:ext cx="1566817" cy="1520734"/>
            </a:xfrm>
            <a:prstGeom prst="rect">
              <a:avLst/>
            </a:prstGeom>
          </p:spPr>
        </p:pic>
      </p:grpSp>
    </p:spTree>
    <p:extLst>
      <p:ext uri="{BB962C8B-B14F-4D97-AF65-F5344CB8AC3E}">
        <p14:creationId xmlns:p14="http://schemas.microsoft.com/office/powerpoint/2010/main" val="257065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7">
                                          <p:stCondLst>
                                            <p:cond delay="0"/>
                                          </p:stCondLst>
                                        </p:cTn>
                                        <p:tgtEl>
                                          <p:spTgt spid="17"/>
                                        </p:tgtEl>
                                      </p:cBhvr>
                                    </p:animEffect>
                                    <p:anim calcmode="lin" valueType="num">
                                      <p:cBhvr>
                                        <p:cTn id="8" dur="1594"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 dur="581"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0" dur="581" tmFilter="0, 0; 0.125,0.2665; 0.25,0.4; 0.375,0.465; 0.5,0.5;  0.625,0.535; 0.75,0.6; 0.875,0.7335; 1,1">
                                          <p:stCondLst>
                                            <p:cond delay="581"/>
                                          </p:stCondLst>
                                        </p:cTn>
                                        <p:tgtEl>
                                          <p:spTgt spid="17"/>
                                        </p:tgtEl>
                                        <p:attrNameLst>
                                          <p:attrName>ppt_y</p:attrName>
                                        </p:attrNameLst>
                                      </p:cBhvr>
                                      <p:tavLst>
                                        <p:tav tm="0" fmla="#ppt_y-sin(pi*$)/9">
                                          <p:val>
                                            <p:fltVal val="0"/>
                                          </p:val>
                                        </p:tav>
                                        <p:tav tm="100000">
                                          <p:val>
                                            <p:fltVal val="1"/>
                                          </p:val>
                                        </p:tav>
                                      </p:tavLst>
                                    </p:anim>
                                    <p:anim calcmode="lin" valueType="num">
                                      <p:cBhvr>
                                        <p:cTn id="11" dur="290" tmFilter="0, 0; 0.125,0.2665; 0.25,0.4; 0.375,0.465; 0.5,0.5;  0.625,0.535; 0.75,0.6; 0.875,0.7335; 1,1">
                                          <p:stCondLst>
                                            <p:cond delay="1159"/>
                                          </p:stCondLst>
                                        </p:cTn>
                                        <p:tgtEl>
                                          <p:spTgt spid="17"/>
                                        </p:tgtEl>
                                        <p:attrNameLst>
                                          <p:attrName>ppt_y</p:attrName>
                                        </p:attrNameLst>
                                      </p:cBhvr>
                                      <p:tavLst>
                                        <p:tav tm="0" fmla="#ppt_y-sin(pi*$)/27">
                                          <p:val>
                                            <p:fltVal val="0"/>
                                          </p:val>
                                        </p:tav>
                                        <p:tav tm="100000">
                                          <p:val>
                                            <p:fltVal val="1"/>
                                          </p:val>
                                        </p:tav>
                                      </p:tavLst>
                                    </p:anim>
                                    <p:anim calcmode="lin" valueType="num">
                                      <p:cBhvr>
                                        <p:cTn id="12" dur="144" tmFilter="0, 0; 0.125,0.2665; 0.25,0.4; 0.375,0.465; 0.5,0.5;  0.625,0.535; 0.75,0.6; 0.875,0.7335; 1,1">
                                          <p:stCondLst>
                                            <p:cond delay="1449"/>
                                          </p:stCondLst>
                                        </p:cTn>
                                        <p:tgtEl>
                                          <p:spTgt spid="17"/>
                                        </p:tgtEl>
                                        <p:attrNameLst>
                                          <p:attrName>ppt_y</p:attrName>
                                        </p:attrNameLst>
                                      </p:cBhvr>
                                      <p:tavLst>
                                        <p:tav tm="0" fmla="#ppt_y-sin(pi*$)/81">
                                          <p:val>
                                            <p:fltVal val="0"/>
                                          </p:val>
                                        </p:tav>
                                        <p:tav tm="100000">
                                          <p:val>
                                            <p:fltVal val="1"/>
                                          </p:val>
                                        </p:tav>
                                      </p:tavLst>
                                    </p:anim>
                                    <p:animScale>
                                      <p:cBhvr>
                                        <p:cTn id="13" dur="23">
                                          <p:stCondLst>
                                            <p:cond delay="569"/>
                                          </p:stCondLst>
                                        </p:cTn>
                                        <p:tgtEl>
                                          <p:spTgt spid="17"/>
                                        </p:tgtEl>
                                      </p:cBhvr>
                                      <p:to x="100000" y="60000"/>
                                    </p:animScale>
                                    <p:animScale>
                                      <p:cBhvr>
                                        <p:cTn id="14" dur="145" decel="50000">
                                          <p:stCondLst>
                                            <p:cond delay="592"/>
                                          </p:stCondLst>
                                        </p:cTn>
                                        <p:tgtEl>
                                          <p:spTgt spid="17"/>
                                        </p:tgtEl>
                                      </p:cBhvr>
                                      <p:to x="100000" y="100000"/>
                                    </p:animScale>
                                    <p:animScale>
                                      <p:cBhvr>
                                        <p:cTn id="15" dur="23">
                                          <p:stCondLst>
                                            <p:cond delay="1148"/>
                                          </p:stCondLst>
                                        </p:cTn>
                                        <p:tgtEl>
                                          <p:spTgt spid="17"/>
                                        </p:tgtEl>
                                      </p:cBhvr>
                                      <p:to x="100000" y="80000"/>
                                    </p:animScale>
                                    <p:animScale>
                                      <p:cBhvr>
                                        <p:cTn id="16" dur="145" decel="50000">
                                          <p:stCondLst>
                                            <p:cond delay="1171"/>
                                          </p:stCondLst>
                                        </p:cTn>
                                        <p:tgtEl>
                                          <p:spTgt spid="17"/>
                                        </p:tgtEl>
                                      </p:cBhvr>
                                      <p:to x="100000" y="100000"/>
                                    </p:animScale>
                                    <p:animScale>
                                      <p:cBhvr>
                                        <p:cTn id="17" dur="23">
                                          <p:stCondLst>
                                            <p:cond delay="1437"/>
                                          </p:stCondLst>
                                        </p:cTn>
                                        <p:tgtEl>
                                          <p:spTgt spid="17"/>
                                        </p:tgtEl>
                                      </p:cBhvr>
                                      <p:to x="100000" y="90000"/>
                                    </p:animScale>
                                    <p:animScale>
                                      <p:cBhvr>
                                        <p:cTn id="18" dur="145" decel="50000">
                                          <p:stCondLst>
                                            <p:cond delay="1459"/>
                                          </p:stCondLst>
                                        </p:cTn>
                                        <p:tgtEl>
                                          <p:spTgt spid="17"/>
                                        </p:tgtEl>
                                      </p:cBhvr>
                                      <p:to x="100000" y="100000"/>
                                    </p:animScale>
                                    <p:animScale>
                                      <p:cBhvr>
                                        <p:cTn id="19" dur="23">
                                          <p:stCondLst>
                                            <p:cond delay="1582"/>
                                          </p:stCondLst>
                                        </p:cTn>
                                        <p:tgtEl>
                                          <p:spTgt spid="17"/>
                                        </p:tgtEl>
                                      </p:cBhvr>
                                      <p:to x="100000" y="95000"/>
                                    </p:animScale>
                                    <p:animScale>
                                      <p:cBhvr>
                                        <p:cTn id="20" dur="145" decel="50000">
                                          <p:stCondLst>
                                            <p:cond delay="1605"/>
                                          </p:stCondLst>
                                        </p:cTn>
                                        <p:tgtEl>
                                          <p:spTgt spid="1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7">
                                          <p:stCondLst>
                                            <p:cond delay="0"/>
                                          </p:stCondLst>
                                        </p:cTn>
                                        <p:tgtEl>
                                          <p:spTgt spid="18"/>
                                        </p:tgtEl>
                                      </p:cBhvr>
                                    </p:animEffect>
                                    <p:anim calcmode="lin" valueType="num">
                                      <p:cBhvr>
                                        <p:cTn id="26" dur="1594"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7" dur="581"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8" dur="581" tmFilter="0, 0; 0.125,0.2665; 0.25,0.4; 0.375,0.465; 0.5,0.5;  0.625,0.535; 0.75,0.6; 0.875,0.7335; 1,1">
                                          <p:stCondLst>
                                            <p:cond delay="581"/>
                                          </p:stCondLst>
                                        </p:cTn>
                                        <p:tgtEl>
                                          <p:spTgt spid="18"/>
                                        </p:tgtEl>
                                        <p:attrNameLst>
                                          <p:attrName>ppt_y</p:attrName>
                                        </p:attrNameLst>
                                      </p:cBhvr>
                                      <p:tavLst>
                                        <p:tav tm="0" fmla="#ppt_y-sin(pi*$)/9">
                                          <p:val>
                                            <p:fltVal val="0"/>
                                          </p:val>
                                        </p:tav>
                                        <p:tav tm="100000">
                                          <p:val>
                                            <p:fltVal val="1"/>
                                          </p:val>
                                        </p:tav>
                                      </p:tavLst>
                                    </p:anim>
                                    <p:anim calcmode="lin" valueType="num">
                                      <p:cBhvr>
                                        <p:cTn id="29" dur="290" tmFilter="0, 0; 0.125,0.2665; 0.25,0.4; 0.375,0.465; 0.5,0.5;  0.625,0.535; 0.75,0.6; 0.875,0.7335; 1,1">
                                          <p:stCondLst>
                                            <p:cond delay="1159"/>
                                          </p:stCondLst>
                                        </p:cTn>
                                        <p:tgtEl>
                                          <p:spTgt spid="18"/>
                                        </p:tgtEl>
                                        <p:attrNameLst>
                                          <p:attrName>ppt_y</p:attrName>
                                        </p:attrNameLst>
                                      </p:cBhvr>
                                      <p:tavLst>
                                        <p:tav tm="0" fmla="#ppt_y-sin(pi*$)/27">
                                          <p:val>
                                            <p:fltVal val="0"/>
                                          </p:val>
                                        </p:tav>
                                        <p:tav tm="100000">
                                          <p:val>
                                            <p:fltVal val="1"/>
                                          </p:val>
                                        </p:tav>
                                      </p:tavLst>
                                    </p:anim>
                                    <p:anim calcmode="lin" valueType="num">
                                      <p:cBhvr>
                                        <p:cTn id="30" dur="144" tmFilter="0, 0; 0.125,0.2665; 0.25,0.4; 0.375,0.465; 0.5,0.5;  0.625,0.535; 0.75,0.6; 0.875,0.7335; 1,1">
                                          <p:stCondLst>
                                            <p:cond delay="1449"/>
                                          </p:stCondLst>
                                        </p:cTn>
                                        <p:tgtEl>
                                          <p:spTgt spid="18"/>
                                        </p:tgtEl>
                                        <p:attrNameLst>
                                          <p:attrName>ppt_y</p:attrName>
                                        </p:attrNameLst>
                                      </p:cBhvr>
                                      <p:tavLst>
                                        <p:tav tm="0" fmla="#ppt_y-sin(pi*$)/81">
                                          <p:val>
                                            <p:fltVal val="0"/>
                                          </p:val>
                                        </p:tav>
                                        <p:tav tm="100000">
                                          <p:val>
                                            <p:fltVal val="1"/>
                                          </p:val>
                                        </p:tav>
                                      </p:tavLst>
                                    </p:anim>
                                    <p:animScale>
                                      <p:cBhvr>
                                        <p:cTn id="31" dur="23">
                                          <p:stCondLst>
                                            <p:cond delay="569"/>
                                          </p:stCondLst>
                                        </p:cTn>
                                        <p:tgtEl>
                                          <p:spTgt spid="18"/>
                                        </p:tgtEl>
                                      </p:cBhvr>
                                      <p:to x="100000" y="60000"/>
                                    </p:animScale>
                                    <p:animScale>
                                      <p:cBhvr>
                                        <p:cTn id="32" dur="145" decel="50000">
                                          <p:stCondLst>
                                            <p:cond delay="592"/>
                                          </p:stCondLst>
                                        </p:cTn>
                                        <p:tgtEl>
                                          <p:spTgt spid="18"/>
                                        </p:tgtEl>
                                      </p:cBhvr>
                                      <p:to x="100000" y="100000"/>
                                    </p:animScale>
                                    <p:animScale>
                                      <p:cBhvr>
                                        <p:cTn id="33" dur="23">
                                          <p:stCondLst>
                                            <p:cond delay="1148"/>
                                          </p:stCondLst>
                                        </p:cTn>
                                        <p:tgtEl>
                                          <p:spTgt spid="18"/>
                                        </p:tgtEl>
                                      </p:cBhvr>
                                      <p:to x="100000" y="80000"/>
                                    </p:animScale>
                                    <p:animScale>
                                      <p:cBhvr>
                                        <p:cTn id="34" dur="145" decel="50000">
                                          <p:stCondLst>
                                            <p:cond delay="1171"/>
                                          </p:stCondLst>
                                        </p:cTn>
                                        <p:tgtEl>
                                          <p:spTgt spid="18"/>
                                        </p:tgtEl>
                                      </p:cBhvr>
                                      <p:to x="100000" y="100000"/>
                                    </p:animScale>
                                    <p:animScale>
                                      <p:cBhvr>
                                        <p:cTn id="35" dur="23">
                                          <p:stCondLst>
                                            <p:cond delay="1437"/>
                                          </p:stCondLst>
                                        </p:cTn>
                                        <p:tgtEl>
                                          <p:spTgt spid="18"/>
                                        </p:tgtEl>
                                      </p:cBhvr>
                                      <p:to x="100000" y="90000"/>
                                    </p:animScale>
                                    <p:animScale>
                                      <p:cBhvr>
                                        <p:cTn id="36" dur="145" decel="50000">
                                          <p:stCondLst>
                                            <p:cond delay="1459"/>
                                          </p:stCondLst>
                                        </p:cTn>
                                        <p:tgtEl>
                                          <p:spTgt spid="18"/>
                                        </p:tgtEl>
                                      </p:cBhvr>
                                      <p:to x="100000" y="100000"/>
                                    </p:animScale>
                                    <p:animScale>
                                      <p:cBhvr>
                                        <p:cTn id="37" dur="23">
                                          <p:stCondLst>
                                            <p:cond delay="1582"/>
                                          </p:stCondLst>
                                        </p:cTn>
                                        <p:tgtEl>
                                          <p:spTgt spid="18"/>
                                        </p:tgtEl>
                                      </p:cBhvr>
                                      <p:to x="100000" y="95000"/>
                                    </p:animScale>
                                    <p:animScale>
                                      <p:cBhvr>
                                        <p:cTn id="38" dur="145" decel="50000">
                                          <p:stCondLst>
                                            <p:cond delay="1605"/>
                                          </p:stCondLst>
                                        </p:cTn>
                                        <p:tgtEl>
                                          <p:spTgt spid="18"/>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down)">
                                      <p:cBhvr>
                                        <p:cTn id="43" dur="507">
                                          <p:stCondLst>
                                            <p:cond delay="0"/>
                                          </p:stCondLst>
                                        </p:cTn>
                                        <p:tgtEl>
                                          <p:spTgt spid="19"/>
                                        </p:tgtEl>
                                      </p:cBhvr>
                                    </p:animEffect>
                                    <p:anim calcmode="lin" valueType="num">
                                      <p:cBhvr>
                                        <p:cTn id="44" dur="1594"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45" dur="581"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46" dur="581" tmFilter="0, 0; 0.125,0.2665; 0.25,0.4; 0.375,0.465; 0.5,0.5;  0.625,0.535; 0.75,0.6; 0.875,0.7335; 1,1">
                                          <p:stCondLst>
                                            <p:cond delay="581"/>
                                          </p:stCondLst>
                                        </p:cTn>
                                        <p:tgtEl>
                                          <p:spTgt spid="19"/>
                                        </p:tgtEl>
                                        <p:attrNameLst>
                                          <p:attrName>ppt_y</p:attrName>
                                        </p:attrNameLst>
                                      </p:cBhvr>
                                      <p:tavLst>
                                        <p:tav tm="0" fmla="#ppt_y-sin(pi*$)/9">
                                          <p:val>
                                            <p:fltVal val="0"/>
                                          </p:val>
                                        </p:tav>
                                        <p:tav tm="100000">
                                          <p:val>
                                            <p:fltVal val="1"/>
                                          </p:val>
                                        </p:tav>
                                      </p:tavLst>
                                    </p:anim>
                                    <p:anim calcmode="lin" valueType="num">
                                      <p:cBhvr>
                                        <p:cTn id="47" dur="290" tmFilter="0, 0; 0.125,0.2665; 0.25,0.4; 0.375,0.465; 0.5,0.5;  0.625,0.535; 0.75,0.6; 0.875,0.7335; 1,1">
                                          <p:stCondLst>
                                            <p:cond delay="1159"/>
                                          </p:stCondLst>
                                        </p:cTn>
                                        <p:tgtEl>
                                          <p:spTgt spid="19"/>
                                        </p:tgtEl>
                                        <p:attrNameLst>
                                          <p:attrName>ppt_y</p:attrName>
                                        </p:attrNameLst>
                                      </p:cBhvr>
                                      <p:tavLst>
                                        <p:tav tm="0" fmla="#ppt_y-sin(pi*$)/27">
                                          <p:val>
                                            <p:fltVal val="0"/>
                                          </p:val>
                                        </p:tav>
                                        <p:tav tm="100000">
                                          <p:val>
                                            <p:fltVal val="1"/>
                                          </p:val>
                                        </p:tav>
                                      </p:tavLst>
                                    </p:anim>
                                    <p:anim calcmode="lin" valueType="num">
                                      <p:cBhvr>
                                        <p:cTn id="48" dur="144" tmFilter="0, 0; 0.125,0.2665; 0.25,0.4; 0.375,0.465; 0.5,0.5;  0.625,0.535; 0.75,0.6; 0.875,0.7335; 1,1">
                                          <p:stCondLst>
                                            <p:cond delay="1449"/>
                                          </p:stCondLst>
                                        </p:cTn>
                                        <p:tgtEl>
                                          <p:spTgt spid="19"/>
                                        </p:tgtEl>
                                        <p:attrNameLst>
                                          <p:attrName>ppt_y</p:attrName>
                                        </p:attrNameLst>
                                      </p:cBhvr>
                                      <p:tavLst>
                                        <p:tav tm="0" fmla="#ppt_y-sin(pi*$)/81">
                                          <p:val>
                                            <p:fltVal val="0"/>
                                          </p:val>
                                        </p:tav>
                                        <p:tav tm="100000">
                                          <p:val>
                                            <p:fltVal val="1"/>
                                          </p:val>
                                        </p:tav>
                                      </p:tavLst>
                                    </p:anim>
                                    <p:animScale>
                                      <p:cBhvr>
                                        <p:cTn id="49" dur="23">
                                          <p:stCondLst>
                                            <p:cond delay="569"/>
                                          </p:stCondLst>
                                        </p:cTn>
                                        <p:tgtEl>
                                          <p:spTgt spid="19"/>
                                        </p:tgtEl>
                                      </p:cBhvr>
                                      <p:to x="100000" y="60000"/>
                                    </p:animScale>
                                    <p:animScale>
                                      <p:cBhvr>
                                        <p:cTn id="50" dur="145" decel="50000">
                                          <p:stCondLst>
                                            <p:cond delay="592"/>
                                          </p:stCondLst>
                                        </p:cTn>
                                        <p:tgtEl>
                                          <p:spTgt spid="19"/>
                                        </p:tgtEl>
                                      </p:cBhvr>
                                      <p:to x="100000" y="100000"/>
                                    </p:animScale>
                                    <p:animScale>
                                      <p:cBhvr>
                                        <p:cTn id="51" dur="23">
                                          <p:stCondLst>
                                            <p:cond delay="1148"/>
                                          </p:stCondLst>
                                        </p:cTn>
                                        <p:tgtEl>
                                          <p:spTgt spid="19"/>
                                        </p:tgtEl>
                                      </p:cBhvr>
                                      <p:to x="100000" y="80000"/>
                                    </p:animScale>
                                    <p:animScale>
                                      <p:cBhvr>
                                        <p:cTn id="52" dur="145" decel="50000">
                                          <p:stCondLst>
                                            <p:cond delay="1171"/>
                                          </p:stCondLst>
                                        </p:cTn>
                                        <p:tgtEl>
                                          <p:spTgt spid="19"/>
                                        </p:tgtEl>
                                      </p:cBhvr>
                                      <p:to x="100000" y="100000"/>
                                    </p:animScale>
                                    <p:animScale>
                                      <p:cBhvr>
                                        <p:cTn id="53" dur="23">
                                          <p:stCondLst>
                                            <p:cond delay="1437"/>
                                          </p:stCondLst>
                                        </p:cTn>
                                        <p:tgtEl>
                                          <p:spTgt spid="19"/>
                                        </p:tgtEl>
                                      </p:cBhvr>
                                      <p:to x="100000" y="90000"/>
                                    </p:animScale>
                                    <p:animScale>
                                      <p:cBhvr>
                                        <p:cTn id="54" dur="145" decel="50000">
                                          <p:stCondLst>
                                            <p:cond delay="1459"/>
                                          </p:stCondLst>
                                        </p:cTn>
                                        <p:tgtEl>
                                          <p:spTgt spid="19"/>
                                        </p:tgtEl>
                                      </p:cBhvr>
                                      <p:to x="100000" y="100000"/>
                                    </p:animScale>
                                    <p:animScale>
                                      <p:cBhvr>
                                        <p:cTn id="55" dur="23">
                                          <p:stCondLst>
                                            <p:cond delay="1582"/>
                                          </p:stCondLst>
                                        </p:cTn>
                                        <p:tgtEl>
                                          <p:spTgt spid="19"/>
                                        </p:tgtEl>
                                      </p:cBhvr>
                                      <p:to x="100000" y="95000"/>
                                    </p:animScale>
                                    <p:animScale>
                                      <p:cBhvr>
                                        <p:cTn id="56" dur="145" decel="50000">
                                          <p:stCondLst>
                                            <p:cond delay="1605"/>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B1A53F5-9C05-4C83-AD5A-979F62AE1C8E}"/>
              </a:ext>
            </a:extLst>
          </p:cNvPr>
          <p:cNvSpPr txBox="1">
            <a:spLocks/>
          </p:cNvSpPr>
          <p:nvPr/>
        </p:nvSpPr>
        <p:spPr>
          <a:xfrm>
            <a:off x="6080760" y="2057400"/>
            <a:ext cx="6583680" cy="5257800"/>
          </a:xfrm>
        </p:spPr>
        <p:txBody>
          <a:bodyPr vert="horz" lIns="0" tIns="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5945188" indent="-5943600" algn="just">
              <a:spcBef>
                <a:spcPts val="0"/>
              </a:spcBef>
            </a:pPr>
            <a:r>
              <a:rPr lang="en-US" b="1" dirty="0">
                <a:solidFill>
                  <a:srgbClr val="001D83"/>
                </a:solidFill>
                <a:latin typeface="Microsoft JhengHei Light" panose="020B0304030504040204" pitchFamily="34" charset="-120"/>
                <a:ea typeface="Microsoft JhengHei Light" panose="020B0304030504040204" pitchFamily="34" charset="-120"/>
                <a:cs typeface="Arial" charset="0"/>
              </a:rPr>
              <a:t>Part One	</a:t>
            </a:r>
          </a:p>
          <a:p>
            <a:pPr marL="5945188" indent="-5943600" algn="just">
              <a:spcBef>
                <a:spcPts val="0"/>
              </a:spcBef>
            </a:pPr>
            <a:r>
              <a:rPr lang="zh-CN" altLang="en-US" dirty="0">
                <a:latin typeface="Microsoft JhengHei Light" panose="020B0304030504040204" pitchFamily="34" charset="-120"/>
                <a:ea typeface="Microsoft JhengHei Light" panose="020B0304030504040204" pitchFamily="34" charset="-120"/>
                <a:cs typeface="Arial" charset="0"/>
              </a:rPr>
              <a:t>智慧音箱發展因素</a:t>
            </a:r>
            <a:r>
              <a:rPr lang="en-US" dirty="0">
                <a:latin typeface="Microsoft JhengHei Light" panose="020B0304030504040204" pitchFamily="34" charset="-120"/>
                <a:ea typeface="Microsoft JhengHei Light" panose="020B0304030504040204" pitchFamily="34" charset="-120"/>
                <a:cs typeface="Arial" charset="0"/>
              </a:rPr>
              <a:t>	04</a:t>
            </a:r>
          </a:p>
          <a:p>
            <a:pPr marL="5945188" indent="-5943600" algn="just">
              <a:spcBef>
                <a:spcPts val="0"/>
              </a:spcBef>
            </a:pPr>
            <a:r>
              <a:rPr lang="zh-CN" altLang="en-US" dirty="0">
                <a:latin typeface="Microsoft JhengHei Light" panose="020B0304030504040204" pitchFamily="34" charset="-120"/>
                <a:ea typeface="Microsoft JhengHei Light" panose="020B0304030504040204" pitchFamily="34" charset="-120"/>
                <a:cs typeface="Arial" charset="0"/>
              </a:rPr>
              <a:t>台灣大哥大提供智慧音箱服務</a:t>
            </a:r>
            <a:r>
              <a:rPr lang="en-US" dirty="0">
                <a:latin typeface="Microsoft JhengHei Light" panose="020B0304030504040204" pitchFamily="34" charset="-120"/>
                <a:ea typeface="Microsoft JhengHei Light" panose="020B0304030504040204" pitchFamily="34" charset="-120"/>
                <a:cs typeface="Arial" charset="0"/>
              </a:rPr>
              <a:t>	05</a:t>
            </a:r>
          </a:p>
          <a:p>
            <a:pPr marL="5945188" indent="-5943600" algn="just">
              <a:spcBef>
                <a:spcPts val="0"/>
              </a:spcBef>
            </a:pPr>
            <a:endParaRPr lang="en-US" dirty="0">
              <a:latin typeface="Microsoft JhengHei Light" panose="020B0304030504040204" pitchFamily="34" charset="-120"/>
              <a:ea typeface="Microsoft JhengHei Light" panose="020B0304030504040204" pitchFamily="34" charset="-120"/>
              <a:cs typeface="Arial" charset="0"/>
            </a:endParaRPr>
          </a:p>
          <a:p>
            <a:pPr marL="5945188" indent="-5943600" algn="just">
              <a:spcBef>
                <a:spcPts val="0"/>
              </a:spcBef>
            </a:pPr>
            <a:r>
              <a:rPr lang="en-US" b="1" dirty="0">
                <a:solidFill>
                  <a:srgbClr val="0039BE"/>
                </a:solidFill>
                <a:latin typeface="Microsoft JhengHei Light" panose="020B0304030504040204" pitchFamily="34" charset="-120"/>
                <a:ea typeface="Microsoft JhengHei Light" panose="020B0304030504040204" pitchFamily="34" charset="-120"/>
                <a:cs typeface="Arial" charset="0"/>
              </a:rPr>
              <a:t>Part Two	</a:t>
            </a:r>
          </a:p>
          <a:p>
            <a:pPr marL="5945188" indent="-5943600" algn="just">
              <a:spcBef>
                <a:spcPts val="0"/>
              </a:spcBef>
            </a:pPr>
            <a:r>
              <a:rPr lang="zh-CN" altLang="en-US" dirty="0">
                <a:latin typeface="Microsoft JhengHei Light" panose="020B0304030504040204" pitchFamily="34" charset="-120"/>
                <a:ea typeface="Microsoft JhengHei Light" panose="020B0304030504040204" pitchFamily="34" charset="-120"/>
                <a:cs typeface="Arial" charset="0"/>
              </a:rPr>
              <a:t>語音購物</a:t>
            </a:r>
            <a:r>
              <a:rPr lang="en-US" altLang="zh-CN" dirty="0">
                <a:latin typeface="Microsoft JhengHei Light" panose="020B0304030504040204" pitchFamily="34" charset="-120"/>
                <a:ea typeface="Microsoft JhengHei Light" panose="020B0304030504040204" pitchFamily="34" charset="-120"/>
                <a:cs typeface="Arial" charset="0"/>
              </a:rPr>
              <a:t>3</a:t>
            </a:r>
            <a:r>
              <a:rPr lang="zh-CN" altLang="en-US" dirty="0">
                <a:latin typeface="Microsoft JhengHei Light" panose="020B0304030504040204" pitchFamily="34" charset="-120"/>
                <a:ea typeface="Microsoft JhengHei Light" panose="020B0304030504040204" pitchFamily="34" charset="-120"/>
                <a:cs typeface="Arial" charset="0"/>
              </a:rPr>
              <a:t>階段</a:t>
            </a:r>
            <a:r>
              <a:rPr lang="en-US" dirty="0">
                <a:latin typeface="Microsoft JhengHei Light" panose="020B0304030504040204" pitchFamily="34" charset="-120"/>
                <a:ea typeface="Microsoft JhengHei Light" panose="020B0304030504040204" pitchFamily="34" charset="-120"/>
                <a:cs typeface="Arial" charset="0"/>
              </a:rPr>
              <a:t>	07</a:t>
            </a:r>
          </a:p>
          <a:p>
            <a:pPr marL="5945188" indent="-5943600" algn="just">
              <a:spcBef>
                <a:spcPts val="0"/>
              </a:spcBef>
            </a:pPr>
            <a:r>
              <a:rPr lang="zh-CN" altLang="en-US" dirty="0">
                <a:latin typeface="Microsoft JhengHei Light" panose="020B0304030504040204" pitchFamily="34" charset="-120"/>
                <a:ea typeface="Microsoft JhengHei Light" panose="020B0304030504040204" pitchFamily="34" charset="-120"/>
                <a:cs typeface="Arial" charset="0"/>
              </a:rPr>
              <a:t>智慧音箱平台化</a:t>
            </a:r>
            <a:r>
              <a:rPr lang="en-US" dirty="0">
                <a:latin typeface="Microsoft JhengHei Light" panose="020B0304030504040204" pitchFamily="34" charset="-120"/>
                <a:ea typeface="Microsoft JhengHei Light" panose="020B0304030504040204" pitchFamily="34" charset="-120"/>
                <a:cs typeface="Arial" charset="0"/>
              </a:rPr>
              <a:t>	12</a:t>
            </a:r>
          </a:p>
          <a:p>
            <a:pPr marL="5945188" indent="-5943600" algn="just">
              <a:spcBef>
                <a:spcPts val="0"/>
              </a:spcBef>
            </a:pPr>
            <a:endParaRPr lang="en-US" dirty="0">
              <a:latin typeface="Microsoft JhengHei Light" panose="020B0304030504040204" pitchFamily="34" charset="-120"/>
              <a:ea typeface="Microsoft JhengHei Light" panose="020B0304030504040204" pitchFamily="34" charset="-120"/>
              <a:cs typeface="Arial" charset="0"/>
            </a:endParaRPr>
          </a:p>
          <a:p>
            <a:pPr marL="5945188" indent="-5943600" algn="just">
              <a:spcBef>
                <a:spcPts val="0"/>
              </a:spcBef>
            </a:pPr>
            <a:r>
              <a:rPr lang="en-US" b="1" dirty="0">
                <a:solidFill>
                  <a:srgbClr val="2366E0"/>
                </a:solidFill>
                <a:latin typeface="Microsoft JhengHei Light" panose="020B0304030504040204" pitchFamily="34" charset="-120"/>
                <a:ea typeface="Microsoft JhengHei Light" panose="020B0304030504040204" pitchFamily="34" charset="-120"/>
                <a:cs typeface="Arial" charset="0"/>
              </a:rPr>
              <a:t>Part Three	</a:t>
            </a:r>
          </a:p>
          <a:p>
            <a:pPr marL="5945188" indent="-5943600" algn="just">
              <a:spcBef>
                <a:spcPts val="0"/>
              </a:spcBef>
            </a:pPr>
            <a:r>
              <a:rPr lang="zh-CN" altLang="en-US" dirty="0">
                <a:latin typeface="Microsoft JhengHei Light" panose="020B0304030504040204" pitchFamily="34" charset="-120"/>
                <a:ea typeface="Microsoft JhengHei Light" panose="020B0304030504040204" pitchFamily="34" charset="-120"/>
                <a:cs typeface="Arial" charset="0"/>
              </a:rPr>
              <a:t>獲利模式與預期效益</a:t>
            </a:r>
            <a:r>
              <a:rPr lang="en-US" dirty="0">
                <a:latin typeface="Microsoft JhengHei Light" panose="020B0304030504040204" pitchFamily="34" charset="-120"/>
                <a:ea typeface="Microsoft JhengHei Light" panose="020B0304030504040204" pitchFamily="34" charset="-120"/>
                <a:cs typeface="Arial" charset="0"/>
              </a:rPr>
              <a:t>	14</a:t>
            </a:r>
          </a:p>
          <a:p>
            <a:pPr marL="5945188" indent="-5943600" algn="just">
              <a:spcBef>
                <a:spcPts val="0"/>
              </a:spcBef>
            </a:pPr>
            <a:r>
              <a:rPr lang="en-US" altLang="zh-CN" dirty="0">
                <a:latin typeface="Microsoft JhengHei Light" panose="020B0304030504040204" pitchFamily="34" charset="-120"/>
                <a:ea typeface="Microsoft JhengHei Light" panose="020B0304030504040204" pitchFamily="34" charset="-120"/>
                <a:cs typeface="Arial" charset="0"/>
              </a:rPr>
              <a:t>POC	21</a:t>
            </a:r>
          </a:p>
          <a:p>
            <a:pPr marL="5945188" indent="-5943600" algn="just">
              <a:spcBef>
                <a:spcPts val="0"/>
              </a:spcBef>
            </a:pPr>
            <a:endParaRPr lang="en-US" dirty="0">
              <a:latin typeface="Microsoft JhengHei Light" panose="020B0304030504040204" pitchFamily="34" charset="-120"/>
              <a:ea typeface="Microsoft JhengHei Light" panose="020B0304030504040204" pitchFamily="34" charset="-120"/>
              <a:cs typeface="Arial" charset="0"/>
            </a:endParaRPr>
          </a:p>
          <a:p>
            <a:pPr marL="5945188" indent="-5943600" algn="just">
              <a:spcBef>
                <a:spcPts val="0"/>
              </a:spcBef>
            </a:pPr>
            <a:r>
              <a:rPr lang="en-US" altLang="zh-TW" b="1" dirty="0">
                <a:solidFill>
                  <a:srgbClr val="2366E0"/>
                </a:solidFill>
                <a:latin typeface="Microsoft JhengHei Light" panose="020B0304030504040204" pitchFamily="34" charset="-120"/>
                <a:ea typeface="Microsoft JhengHei Light" panose="020B0304030504040204" pitchFamily="34" charset="-120"/>
                <a:cs typeface="Arial" charset="0"/>
              </a:rPr>
              <a:t>Part Four	</a:t>
            </a:r>
          </a:p>
          <a:p>
            <a:pPr marL="5945188" indent="-5943600" algn="just">
              <a:spcBef>
                <a:spcPts val="0"/>
              </a:spcBef>
            </a:pPr>
            <a:r>
              <a:rPr lang="en-US" altLang="zh-CN" dirty="0">
                <a:latin typeface="Microsoft JhengHei Light" panose="020B0304030504040204" pitchFamily="34" charset="-120"/>
                <a:ea typeface="Microsoft JhengHei Light" panose="020B0304030504040204" pitchFamily="34" charset="-120"/>
                <a:cs typeface="Arial" charset="0"/>
              </a:rPr>
              <a:t>Alice</a:t>
            </a:r>
            <a:r>
              <a:rPr lang="zh-TW" altLang="en-US" dirty="0">
                <a:latin typeface="Microsoft JhengHei Light" panose="020B0304030504040204" pitchFamily="34" charset="-120"/>
                <a:ea typeface="Microsoft JhengHei Light" panose="020B0304030504040204" pitchFamily="34" charset="-120"/>
                <a:cs typeface="Arial" charset="0"/>
              </a:rPr>
              <a:t>分享</a:t>
            </a:r>
            <a:r>
              <a:rPr lang="en-US" altLang="zh-TW" dirty="0">
                <a:latin typeface="Microsoft JhengHei Light" panose="020B0304030504040204" pitchFamily="34" charset="-120"/>
                <a:ea typeface="Microsoft JhengHei Light" panose="020B0304030504040204" pitchFamily="34" charset="-120"/>
                <a:cs typeface="Arial" charset="0"/>
              </a:rPr>
              <a:t>-POC </a:t>
            </a:r>
            <a:r>
              <a:rPr lang="zh-TW" altLang="en-US" dirty="0">
                <a:latin typeface="Microsoft JhengHei Light" panose="020B0304030504040204" pitchFamily="34" charset="-120"/>
                <a:ea typeface="Microsoft JhengHei Light" panose="020B0304030504040204" pitchFamily="34" charset="-120"/>
                <a:cs typeface="Arial" charset="0"/>
              </a:rPr>
              <a:t>實作發想</a:t>
            </a:r>
            <a:r>
              <a:rPr lang="en-US" altLang="zh-TW" dirty="0">
                <a:latin typeface="Microsoft JhengHei Light" panose="020B0304030504040204" pitchFamily="34" charset="-120"/>
                <a:ea typeface="Microsoft JhengHei Light" panose="020B0304030504040204" pitchFamily="34" charset="-120"/>
                <a:cs typeface="Arial" charset="0"/>
              </a:rPr>
              <a:t>	26</a:t>
            </a:r>
          </a:p>
          <a:p>
            <a:pPr marL="5945188" indent="-5943600" algn="just">
              <a:spcBef>
                <a:spcPts val="0"/>
              </a:spcBef>
            </a:pPr>
            <a:r>
              <a:rPr lang="en-US" altLang="zh-CN" dirty="0">
                <a:latin typeface="Microsoft JhengHei Light" panose="020B0304030504040204" pitchFamily="34" charset="-120"/>
                <a:ea typeface="Microsoft JhengHei Light" panose="020B0304030504040204" pitchFamily="34" charset="-120"/>
                <a:cs typeface="Arial" charset="0"/>
              </a:rPr>
              <a:t>Felix</a:t>
            </a:r>
            <a:r>
              <a:rPr lang="zh-TW" altLang="en-US" dirty="0">
                <a:latin typeface="Microsoft JhengHei Light" panose="020B0304030504040204" pitchFamily="34" charset="-120"/>
                <a:ea typeface="Microsoft JhengHei Light" panose="020B0304030504040204" pitchFamily="34" charset="-120"/>
                <a:cs typeface="Arial" charset="0"/>
              </a:rPr>
              <a:t>分享</a:t>
            </a:r>
            <a:r>
              <a:rPr lang="en-US" altLang="zh-TW" dirty="0">
                <a:latin typeface="Microsoft JhengHei Light" panose="020B0304030504040204" pitchFamily="34" charset="-120"/>
                <a:ea typeface="Microsoft JhengHei Light" panose="020B0304030504040204" pitchFamily="34" charset="-120"/>
                <a:cs typeface="Arial" charset="0"/>
              </a:rPr>
              <a:t>-POC Demo </a:t>
            </a:r>
            <a:r>
              <a:rPr lang="zh-TW" altLang="en-US" dirty="0">
                <a:latin typeface="Microsoft JhengHei Light" panose="020B0304030504040204" pitchFamily="34" charset="-120"/>
                <a:ea typeface="Microsoft JhengHei Light" panose="020B0304030504040204" pitchFamily="34" charset="-120"/>
                <a:cs typeface="Arial" charset="0"/>
              </a:rPr>
              <a:t>發想設計</a:t>
            </a:r>
            <a:r>
              <a:rPr lang="en-US" altLang="zh-CN" dirty="0">
                <a:latin typeface="Microsoft JhengHei Light" panose="020B0304030504040204" pitchFamily="34" charset="-120"/>
                <a:ea typeface="Microsoft JhengHei Light" panose="020B0304030504040204" pitchFamily="34" charset="-120"/>
                <a:cs typeface="Arial" charset="0"/>
              </a:rPr>
              <a:t>	27</a:t>
            </a:r>
            <a:endParaRPr lang="en-US" altLang="zh-TW" dirty="0">
              <a:latin typeface="Microsoft JhengHei Light" panose="020B0304030504040204" pitchFamily="34" charset="-120"/>
              <a:ea typeface="Microsoft JhengHei Light" panose="020B0304030504040204" pitchFamily="34" charset="-120"/>
              <a:cs typeface="Arial" charset="0"/>
            </a:endParaRPr>
          </a:p>
          <a:p>
            <a:pPr marL="5945188" indent="-5943600" algn="just">
              <a:spcBef>
                <a:spcPts val="0"/>
              </a:spcBef>
            </a:pPr>
            <a:endParaRPr lang="en-US" dirty="0">
              <a:latin typeface="Microsoft JhengHei Light" panose="020B0304030504040204" pitchFamily="34" charset="-120"/>
              <a:ea typeface="Microsoft JhengHei Light" panose="020B0304030504040204" pitchFamily="34" charset="-120"/>
              <a:cs typeface="Arial" charset="0"/>
            </a:endParaRPr>
          </a:p>
          <a:p>
            <a:pPr marL="5945188" indent="-5943600" algn="just">
              <a:spcBef>
                <a:spcPts val="0"/>
              </a:spcBef>
            </a:pPr>
            <a:endParaRPr lang="en-US" dirty="0">
              <a:latin typeface="Microsoft JhengHei Light" panose="020B0304030504040204" pitchFamily="34" charset="-120"/>
              <a:ea typeface="Microsoft JhengHei Light" panose="020B0304030504040204" pitchFamily="34" charset="-120"/>
              <a:cs typeface="Arial" charset="0"/>
            </a:endParaRPr>
          </a:p>
        </p:txBody>
      </p:sp>
      <p:pic>
        <p:nvPicPr>
          <p:cNvPr id="7" name="Picture 6">
            <a:extLst>
              <a:ext uri="{FF2B5EF4-FFF2-40B4-BE49-F238E27FC236}">
                <a16:creationId xmlns:a16="http://schemas.microsoft.com/office/drawing/2014/main" id="{603050EF-D866-415F-949C-AD3A8AA00A18}"/>
              </a:ext>
            </a:extLst>
          </p:cNvPr>
          <p:cNvPicPr>
            <a:picLocks noChangeAspect="1"/>
          </p:cNvPicPr>
          <p:nvPr/>
        </p:nvPicPr>
        <p:blipFill>
          <a:blip r:embed="rId3">
            <a:alphaModFix/>
          </a:blip>
          <a:stretch>
            <a:fillRect/>
          </a:stretch>
        </p:blipFill>
        <p:spPr>
          <a:xfrm rot="16200000">
            <a:off x="-2286001" y="2285999"/>
            <a:ext cx="8229602" cy="3657600"/>
          </a:xfrm>
          <a:prstGeom prst="rect">
            <a:avLst/>
          </a:prstGeom>
        </p:spPr>
      </p:pic>
      <p:sp>
        <p:nvSpPr>
          <p:cNvPr id="6" name="標題 5">
            <a:extLst>
              <a:ext uri="{FF2B5EF4-FFF2-40B4-BE49-F238E27FC236}">
                <a16:creationId xmlns:a16="http://schemas.microsoft.com/office/drawing/2014/main" id="{0155980F-F0B3-4861-B0F6-B22825EBB957}"/>
              </a:ext>
            </a:extLst>
          </p:cNvPr>
          <p:cNvSpPr>
            <a:spLocks noGrp="1"/>
          </p:cNvSpPr>
          <p:nvPr>
            <p:ph type="title"/>
          </p:nvPr>
        </p:nvSpPr>
        <p:spPr>
          <a:xfrm>
            <a:off x="320084" y="640080"/>
            <a:ext cx="2971800" cy="1645920"/>
          </a:xfrm>
        </p:spPr>
        <p:txBody>
          <a:bodyPr anchor="ctr" anchorCtr="0"/>
          <a:lstStyle/>
          <a:p>
            <a:pPr algn="ctr"/>
            <a:r>
              <a:rPr lang="en-US" altLang="zh-TW" b="1" dirty="0">
                <a:solidFill>
                  <a:schemeClr val="bg2"/>
                </a:solidFill>
                <a:latin typeface="Microsoft JhengHei Light" panose="020B0304030504040204" pitchFamily="34" charset="-120"/>
                <a:ea typeface="Microsoft JhengHei Light" panose="020B0304030504040204" pitchFamily="34" charset="-120"/>
              </a:rPr>
              <a:t>Agenda</a:t>
            </a:r>
            <a:endParaRPr lang="zh-TW" altLang="en-US" b="1" dirty="0">
              <a:solidFill>
                <a:schemeClr val="bg2"/>
              </a:solidFill>
              <a:latin typeface="Microsoft JhengHei Light" panose="020B0304030504040204" pitchFamily="34" charset="-120"/>
              <a:ea typeface="Microsoft JhengHei Light" panose="020B0304030504040204" pitchFamily="34" charset="-120"/>
            </a:endParaRPr>
          </a:p>
        </p:txBody>
      </p:sp>
      <p:cxnSp>
        <p:nvCxnSpPr>
          <p:cNvPr id="9" name="直線接點 52">
            <a:extLst>
              <a:ext uri="{FF2B5EF4-FFF2-40B4-BE49-F238E27FC236}">
                <a16:creationId xmlns:a16="http://schemas.microsoft.com/office/drawing/2014/main" id="{EE3E8E7A-C582-4507-8A58-F4E512EAEAE2}"/>
              </a:ext>
            </a:extLst>
          </p:cNvPr>
          <p:cNvCxnSpPr>
            <a:cxnSpLocks/>
          </p:cNvCxnSpPr>
          <p:nvPr/>
        </p:nvCxnSpPr>
        <p:spPr>
          <a:xfrm>
            <a:off x="365716" y="2057400"/>
            <a:ext cx="2926168" cy="0"/>
          </a:xfrm>
          <a:prstGeom prst="line">
            <a:avLst/>
          </a:prstGeom>
          <a:ln w="28575">
            <a:solidFill>
              <a:srgbClr val="D8F2F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140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80">
            <a:extLst>
              <a:ext uri="{FF2B5EF4-FFF2-40B4-BE49-F238E27FC236}">
                <a16:creationId xmlns:a16="http://schemas.microsoft.com/office/drawing/2014/main" id="{0927A2EC-6B4F-45F7-9AAF-EB51F47615ED}"/>
              </a:ext>
            </a:extLst>
          </p:cNvPr>
          <p:cNvSpPr/>
          <p:nvPr/>
        </p:nvSpPr>
        <p:spPr>
          <a:xfrm>
            <a:off x="13020020" y="2543966"/>
            <a:ext cx="1233940" cy="1318904"/>
          </a:xfrm>
          <a:prstGeom prst="rect">
            <a:avLst/>
          </a:prstGeom>
          <a:solidFill>
            <a:srgbClr val="FFFFFF">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dirty="0">
              <a:latin typeface="IBM Plex Sans" panose="020B0503050000000000" pitchFamily="34" charset="0"/>
            </a:endParaRPr>
          </a:p>
        </p:txBody>
      </p:sp>
      <p:sp>
        <p:nvSpPr>
          <p:cNvPr id="6" name="Text Placeholder 5"/>
          <p:cNvSpPr>
            <a:spLocks noGrp="1"/>
          </p:cNvSpPr>
          <p:nvPr>
            <p:ph type="body" sz="quarter" idx="11"/>
          </p:nvPr>
        </p:nvSpPr>
        <p:spPr/>
        <p:txBody>
          <a:bodyPr vert="horz" lIns="0" tIns="0" rIns="0" bIns="0" rtlCol="0" anchor="t">
            <a:noAutofit/>
          </a:bodyPr>
          <a:lstStyle/>
          <a:p>
            <a:r>
              <a:rPr lang="en-US" dirty="0">
                <a:solidFill>
                  <a:srgbClr val="2366E0"/>
                </a:solidFill>
                <a:latin typeface="Microsoft JhengHei Light" panose="020B0304030504040204" pitchFamily="34" charset="-120"/>
                <a:ea typeface="Microsoft JhengHei Light" panose="020B0304030504040204" pitchFamily="34" charset="-120"/>
              </a:rPr>
              <a:t>Why </a:t>
            </a:r>
            <a:r>
              <a:rPr lang="zh-TW" altLang="en-US" dirty="0">
                <a:solidFill>
                  <a:srgbClr val="2366E0"/>
                </a:solidFill>
                <a:latin typeface="Microsoft JhengHei Light" panose="020B0304030504040204" pitchFamily="34" charset="-120"/>
                <a:ea typeface="Microsoft JhengHei Light" panose="020B0304030504040204" pitchFamily="34" charset="-120"/>
              </a:rPr>
              <a:t>智慧音箱？</a:t>
            </a:r>
            <a:endParaRPr lang="en-US" dirty="0">
              <a:solidFill>
                <a:srgbClr val="2366E0"/>
              </a:solidFill>
              <a:latin typeface="Microsoft JhengHei Light" panose="020B0304030504040204" pitchFamily="34" charset="-120"/>
              <a:ea typeface="Microsoft JhengHei Light" panose="020B0304030504040204" pitchFamily="34" charset="-120"/>
            </a:endParaRPr>
          </a:p>
        </p:txBody>
      </p:sp>
      <p:sp>
        <p:nvSpPr>
          <p:cNvPr id="29" name="文字版面配置區 2">
            <a:extLst>
              <a:ext uri="{FF2B5EF4-FFF2-40B4-BE49-F238E27FC236}">
                <a16:creationId xmlns:a16="http://schemas.microsoft.com/office/drawing/2014/main" id="{5AEA4817-871D-4666-B02E-2D0F0919D067}"/>
              </a:ext>
            </a:extLst>
          </p:cNvPr>
          <p:cNvSpPr>
            <a:spLocks noGrp="1"/>
          </p:cNvSpPr>
          <p:nvPr>
            <p:ph type="body" sz="quarter" idx="14"/>
          </p:nvPr>
        </p:nvSpPr>
        <p:spPr/>
        <p:txBody>
          <a:bodyPr/>
          <a:lstStyle/>
          <a:p>
            <a:pPr fontAlgn="base"/>
            <a:endParaRPr lang="en-US" altLang="zh-TW" dirty="0">
              <a:solidFill>
                <a:srgbClr val="2366E0"/>
              </a:solidFill>
              <a:latin typeface="Microsoft JhengHei Light" panose="020B0304030504040204" pitchFamily="34" charset="-120"/>
              <a:ea typeface="Microsoft JhengHei Light" panose="020B0304030504040204" pitchFamily="34" charset="-120"/>
            </a:endParaRPr>
          </a:p>
          <a:p>
            <a:pPr fontAlgn="base"/>
            <a:r>
              <a:rPr lang="en-US" altLang="zh-TW" dirty="0">
                <a:solidFill>
                  <a:srgbClr val="2366E0"/>
                </a:solidFill>
                <a:latin typeface="Microsoft JhengHei Light" panose="020B0304030504040204" pitchFamily="34" charset="-120"/>
                <a:ea typeface="Microsoft JhengHei Light" panose="020B0304030504040204" pitchFamily="34" charset="-120"/>
                <a:hlinkClick r:id="rId3">
                  <a:extLst>
                    <a:ext uri="{A12FA001-AC4F-418D-AE19-62706E023703}">
                      <ahyp:hlinkClr xmlns:ahyp="http://schemas.microsoft.com/office/drawing/2018/hyperlinkcolor" val="tx"/>
                    </a:ext>
                  </a:extLst>
                </a:hlinkClick>
              </a:rPr>
              <a:t>https://www.thenewslens.com/article/96525</a:t>
            </a:r>
            <a:endParaRPr lang="en-US" altLang="zh-TW" dirty="0">
              <a:solidFill>
                <a:srgbClr val="2366E0"/>
              </a:solidFill>
              <a:latin typeface="Microsoft JhengHei Light" panose="020B0304030504040204" pitchFamily="34" charset="-120"/>
              <a:ea typeface="Microsoft JhengHei Light" panose="020B0304030504040204" pitchFamily="34" charset="-120"/>
            </a:endParaRPr>
          </a:p>
        </p:txBody>
      </p:sp>
      <p:sp>
        <p:nvSpPr>
          <p:cNvPr id="5" name="Title 4"/>
          <p:cNvSpPr>
            <a:spLocks noGrp="1"/>
          </p:cNvSpPr>
          <p:nvPr>
            <p:ph type="title"/>
          </p:nvPr>
        </p:nvSpPr>
        <p:spPr/>
        <p:txBody>
          <a:bodyPr/>
          <a:lstStyle/>
          <a:p>
            <a:r>
              <a:rPr lang="zh-TW" altLang="en-US" b="1" dirty="0">
                <a:latin typeface="Microsoft JhengHei Light" panose="020B0304030504040204" pitchFamily="34" charset="-120"/>
                <a:ea typeface="Microsoft JhengHei Light" panose="020B0304030504040204" pitchFamily="34" charset="-120"/>
              </a:rPr>
              <a:t>智慧音箱為使用者帶來更方便的生活形態</a:t>
            </a:r>
            <a:r>
              <a:rPr lang="en-US" altLang="zh-TW" b="1" dirty="0">
                <a:latin typeface="Microsoft JhengHei Light" panose="020B0304030504040204" pitchFamily="34" charset="-120"/>
                <a:ea typeface="Microsoft JhengHei Light" panose="020B0304030504040204" pitchFamily="34" charset="-120"/>
              </a:rPr>
              <a:t>—</a:t>
            </a:r>
            <a:r>
              <a:rPr lang="zh-TW" altLang="en-US" b="1" dirty="0">
                <a:latin typeface="Microsoft JhengHei Light" panose="020B0304030504040204" pitchFamily="34" charset="-120"/>
                <a:ea typeface="Microsoft JhengHei Light" panose="020B0304030504040204" pitchFamily="34" charset="-120"/>
              </a:rPr>
              <a:t>整合多元化的服務，並掌握數據</a:t>
            </a:r>
            <a:endParaRPr lang="en-US" b="1" dirty="0">
              <a:solidFill>
                <a:srgbClr val="FF0000"/>
              </a:solidFill>
              <a:latin typeface="Microsoft JhengHei Light" panose="020B0304030504040204" pitchFamily="34" charset="-120"/>
              <a:ea typeface="Microsoft JhengHei Light" panose="020B0304030504040204" pitchFamily="34" charset="-120"/>
            </a:endParaRPr>
          </a:p>
        </p:txBody>
      </p:sp>
      <p:sp>
        <p:nvSpPr>
          <p:cNvPr id="2" name="矩形 1">
            <a:extLst>
              <a:ext uri="{FF2B5EF4-FFF2-40B4-BE49-F238E27FC236}">
                <a16:creationId xmlns:a16="http://schemas.microsoft.com/office/drawing/2014/main" id="{07A7E03A-325E-1C4F-AD5A-FCAC660288BF}"/>
              </a:ext>
            </a:extLst>
          </p:cNvPr>
          <p:cNvSpPr/>
          <p:nvPr/>
        </p:nvSpPr>
        <p:spPr>
          <a:xfrm>
            <a:off x="6847854" y="2941272"/>
            <a:ext cx="1874520" cy="524292"/>
          </a:xfrm>
          <a:prstGeom prst="rect">
            <a:avLst/>
          </a:prstGeom>
          <a:solidFill>
            <a:srgbClr val="2366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TW" altLang="en-US" sz="2000" b="1" dirty="0">
                <a:solidFill>
                  <a:schemeClr val="bg2"/>
                </a:solidFill>
                <a:latin typeface="+mj-ea"/>
                <a:ea typeface="+mj-ea"/>
              </a:rPr>
              <a:t>語音互動</a:t>
            </a:r>
          </a:p>
        </p:txBody>
      </p:sp>
      <p:sp>
        <p:nvSpPr>
          <p:cNvPr id="10" name="文字方塊 9">
            <a:extLst>
              <a:ext uri="{FF2B5EF4-FFF2-40B4-BE49-F238E27FC236}">
                <a16:creationId xmlns:a16="http://schemas.microsoft.com/office/drawing/2014/main" id="{43864C4F-F291-D047-B9E4-602C9FC5B105}"/>
              </a:ext>
            </a:extLst>
          </p:cNvPr>
          <p:cNvSpPr txBox="1"/>
          <p:nvPr/>
        </p:nvSpPr>
        <p:spPr>
          <a:xfrm>
            <a:off x="9006840" y="2877133"/>
            <a:ext cx="3738490" cy="1082348"/>
          </a:xfrm>
          <a:prstGeom prst="rect">
            <a:avLst/>
          </a:prstGeom>
        </p:spPr>
        <p:txBody>
          <a:bodyPr wrap="square" lIns="91440" tIns="45720" rIns="91440" bIns="45720" rtlCol="0">
            <a:spAutoFit/>
          </a:bodyPr>
          <a:lstStyle/>
          <a:p>
            <a:pPr>
              <a:spcBef>
                <a:spcPts val="1000"/>
              </a:spcBef>
            </a:pPr>
            <a:r>
              <a:rPr kumimoji="1" lang="zh-TW" altLang="en-US" sz="2000" dirty="0">
                <a:latin typeface="Microsoft JhengHei Light" panose="020B0304030504040204" pitchFamily="34" charset="-120"/>
                <a:ea typeface="Microsoft JhengHei Light" panose="020B0304030504040204" pitchFamily="34" charset="-120"/>
                <a:cs typeface="IBM Plex Sans" charset="0"/>
              </a:rPr>
              <a:t>語音是人機互動最自然的介面，將成為人工智慧的新 </a:t>
            </a:r>
            <a:r>
              <a:rPr kumimoji="1" lang="en-US" altLang="zh-TW" sz="2000" dirty="0">
                <a:latin typeface="Microsoft JhengHei Light" panose="020B0304030504040204" pitchFamily="34" charset="-120"/>
                <a:ea typeface="Microsoft JhengHei Light" panose="020B0304030504040204" pitchFamily="34" charset="-120"/>
                <a:cs typeface="IBM Plex Sans" charset="0"/>
              </a:rPr>
              <a:t>｢</a:t>
            </a:r>
            <a:r>
              <a:rPr kumimoji="1" lang="zh-TW" altLang="en-US" sz="2000" dirty="0">
                <a:latin typeface="Microsoft JhengHei Light" panose="020B0304030504040204" pitchFamily="34" charset="-120"/>
                <a:ea typeface="Microsoft JhengHei Light" panose="020B0304030504040204" pitchFamily="34" charset="-120"/>
                <a:cs typeface="IBM Plex Sans" charset="0"/>
              </a:rPr>
              <a:t>入口」</a:t>
            </a:r>
            <a:endParaRPr kumimoji="1" lang="en-US" altLang="zh-TW" sz="2000" dirty="0">
              <a:latin typeface="Microsoft JhengHei Light" panose="020B0304030504040204" pitchFamily="34" charset="-120"/>
              <a:ea typeface="Microsoft JhengHei Light" panose="020B0304030504040204" pitchFamily="34" charset="-120"/>
              <a:cs typeface="IBM Plex Sans" charset="0"/>
            </a:endParaRPr>
          </a:p>
          <a:p>
            <a:pPr algn="ctr">
              <a:spcBef>
                <a:spcPts val="1000"/>
              </a:spcBef>
            </a:pPr>
            <a:r>
              <a:rPr kumimoji="1" lang="zh-TW" altLang="en-US" sz="1400" dirty="0">
                <a:solidFill>
                  <a:srgbClr val="2366E0"/>
                </a:solidFill>
                <a:latin typeface="Microsoft JhengHei Light" panose="020B0304030504040204" pitchFamily="34" charset="-120"/>
                <a:ea typeface="Microsoft JhengHei Light" panose="020B0304030504040204" pitchFamily="34" charset="-120"/>
                <a:cs typeface="IBM Plex Sans" charset="0"/>
              </a:rPr>
              <a:t>（語音裝置數量</a:t>
            </a:r>
            <a:r>
              <a:rPr lang="en-US" altLang="zh-TW" sz="1400" dirty="0">
                <a:solidFill>
                  <a:srgbClr val="2366E0"/>
                </a:solidFill>
                <a:latin typeface="Microsoft JhengHei Light" panose="020B0304030504040204" pitchFamily="34" charset="-120"/>
                <a:ea typeface="Microsoft JhengHei Light" panose="020B0304030504040204" pitchFamily="34" charset="-120"/>
                <a:cs typeface="IBM Plex Sans" charset="0"/>
              </a:rPr>
              <a:t>18</a:t>
            </a:r>
            <a:r>
              <a:rPr lang="zh-CN" altLang="en-US" sz="1400" dirty="0">
                <a:solidFill>
                  <a:srgbClr val="2366E0"/>
                </a:solidFill>
                <a:latin typeface="Microsoft JhengHei Light" panose="020B0304030504040204" pitchFamily="34" charset="-120"/>
                <a:ea typeface="Microsoft JhengHei Light" panose="020B0304030504040204" pitchFamily="34" charset="-120"/>
                <a:cs typeface="IBM Plex Sans" charset="0"/>
              </a:rPr>
              <a:t>年</a:t>
            </a:r>
            <a:r>
              <a:rPr lang="en-US" altLang="zh-TW" sz="1400" dirty="0">
                <a:solidFill>
                  <a:srgbClr val="2366E0"/>
                </a:solidFill>
                <a:latin typeface="Microsoft JhengHei Light" panose="020B0304030504040204" pitchFamily="34" charset="-120"/>
                <a:ea typeface="Microsoft JhengHei Light" panose="020B0304030504040204" pitchFamily="34" charset="-120"/>
                <a:cs typeface="IBM Plex Sans" charset="0"/>
              </a:rPr>
              <a:t>25</a:t>
            </a:r>
            <a:r>
              <a:rPr lang="zh-CN" altLang="en-US" sz="1400" dirty="0">
                <a:solidFill>
                  <a:srgbClr val="2366E0"/>
                </a:solidFill>
                <a:latin typeface="Microsoft JhengHei Light" panose="020B0304030504040204" pitchFamily="34" charset="-120"/>
                <a:ea typeface="Microsoft JhengHei Light" panose="020B0304030504040204" pitchFamily="34" charset="-120"/>
                <a:cs typeface="IBM Plex Sans" charset="0"/>
              </a:rPr>
              <a:t>億</a:t>
            </a:r>
            <a:r>
              <a:rPr lang="zh-TW" altLang="en-US" sz="1400" dirty="0">
                <a:solidFill>
                  <a:srgbClr val="2366E0"/>
                </a:solidFill>
                <a:latin typeface="Microsoft JhengHei Light" panose="020B0304030504040204" pitchFamily="34" charset="-120"/>
                <a:ea typeface="Microsoft JhengHei Light" panose="020B0304030504040204" pitchFamily="34" charset="-120"/>
                <a:cs typeface="IBM Plex Sans" charset="0"/>
              </a:rPr>
              <a:t> → </a:t>
            </a:r>
            <a:r>
              <a:rPr lang="en-US" altLang="zh-TW" sz="1400" dirty="0">
                <a:solidFill>
                  <a:srgbClr val="2366E0"/>
                </a:solidFill>
                <a:latin typeface="Microsoft JhengHei Light" panose="020B0304030504040204" pitchFamily="34" charset="-120"/>
                <a:ea typeface="Microsoft JhengHei Light" panose="020B0304030504040204" pitchFamily="34" charset="-120"/>
                <a:cs typeface="IBM Plex Sans" charset="0"/>
              </a:rPr>
              <a:t>19</a:t>
            </a:r>
            <a:r>
              <a:rPr lang="zh-CN" altLang="en-US" sz="1400" dirty="0">
                <a:solidFill>
                  <a:srgbClr val="2366E0"/>
                </a:solidFill>
                <a:latin typeface="Microsoft JhengHei Light" panose="020B0304030504040204" pitchFamily="34" charset="-120"/>
                <a:ea typeface="Microsoft JhengHei Light" panose="020B0304030504040204" pitchFamily="34" charset="-120"/>
                <a:cs typeface="IBM Plex Sans" charset="0"/>
              </a:rPr>
              <a:t>年</a:t>
            </a:r>
            <a:r>
              <a:rPr lang="en-US" altLang="zh-TW" sz="1400" dirty="0">
                <a:solidFill>
                  <a:srgbClr val="2366E0"/>
                </a:solidFill>
                <a:latin typeface="Microsoft JhengHei Light" panose="020B0304030504040204" pitchFamily="34" charset="-120"/>
                <a:ea typeface="Microsoft JhengHei Light" panose="020B0304030504040204" pitchFamily="34" charset="-120"/>
                <a:cs typeface="IBM Plex Sans" charset="0"/>
              </a:rPr>
              <a:t>32.5</a:t>
            </a:r>
            <a:r>
              <a:rPr lang="zh-CN" altLang="en-US" sz="1400" dirty="0">
                <a:solidFill>
                  <a:srgbClr val="2366E0"/>
                </a:solidFill>
                <a:latin typeface="Microsoft JhengHei Light" panose="020B0304030504040204" pitchFamily="34" charset="-120"/>
                <a:ea typeface="Microsoft JhengHei Light" panose="020B0304030504040204" pitchFamily="34" charset="-120"/>
                <a:cs typeface="IBM Plex Sans" charset="0"/>
              </a:rPr>
              <a:t>億</a:t>
            </a:r>
            <a:r>
              <a:rPr kumimoji="1" lang="zh-TW" altLang="en-US" sz="1400" dirty="0">
                <a:solidFill>
                  <a:srgbClr val="2366E0"/>
                </a:solidFill>
                <a:latin typeface="Microsoft JhengHei Light" panose="020B0304030504040204" pitchFamily="34" charset="-120"/>
                <a:ea typeface="Microsoft JhengHei Light" panose="020B0304030504040204" pitchFamily="34" charset="-120"/>
                <a:cs typeface="IBM Plex Sans" charset="0"/>
              </a:rPr>
              <a:t>）</a:t>
            </a:r>
            <a:endParaRPr kumimoji="1" lang="en-US" altLang="zh-TW" sz="1400" dirty="0">
              <a:solidFill>
                <a:srgbClr val="2366E0"/>
              </a:solidFill>
              <a:latin typeface="Microsoft JhengHei Light" panose="020B0304030504040204" pitchFamily="34" charset="-120"/>
              <a:ea typeface="Microsoft JhengHei Light" panose="020B0304030504040204" pitchFamily="34" charset="-120"/>
              <a:cs typeface="IBM Plex Sans" charset="0"/>
            </a:endParaRPr>
          </a:p>
        </p:txBody>
      </p:sp>
      <p:sp>
        <p:nvSpPr>
          <p:cNvPr id="13" name="文字方塊 12">
            <a:extLst>
              <a:ext uri="{FF2B5EF4-FFF2-40B4-BE49-F238E27FC236}">
                <a16:creationId xmlns:a16="http://schemas.microsoft.com/office/drawing/2014/main" id="{36C11FC4-7855-264B-B04F-32A3C43467DD}"/>
              </a:ext>
            </a:extLst>
          </p:cNvPr>
          <p:cNvSpPr txBox="1"/>
          <p:nvPr/>
        </p:nvSpPr>
        <p:spPr>
          <a:xfrm>
            <a:off x="9006840" y="4403473"/>
            <a:ext cx="3738490" cy="1363065"/>
          </a:xfrm>
          <a:prstGeom prst="rect">
            <a:avLst/>
          </a:prstGeom>
        </p:spPr>
        <p:txBody>
          <a:bodyPr wrap="square" lIns="91440" tIns="45720" rIns="91440" bIns="45720" rtlCol="0">
            <a:spAutoFit/>
          </a:bodyPr>
          <a:lstStyle/>
          <a:p>
            <a:pPr>
              <a:lnSpc>
                <a:spcPct val="105000"/>
              </a:lnSpc>
              <a:spcBef>
                <a:spcPts val="1000"/>
              </a:spcBef>
            </a:pPr>
            <a:r>
              <a:rPr kumimoji="1" lang="zh-TW" altLang="en-US" sz="2000" dirty="0">
                <a:latin typeface="Microsoft JhengHei Light" panose="020B0304030504040204" pitchFamily="34" charset="-120"/>
                <a:ea typeface="Microsoft JhengHei Light" panose="020B0304030504040204" pitchFamily="34" charset="-120"/>
                <a:cs typeface="IBM Plex Sans" charset="0"/>
              </a:rPr>
              <a:t>利用 </a:t>
            </a:r>
            <a:r>
              <a:rPr kumimoji="1" lang="en-US" altLang="zh-TW" sz="2000" dirty="0">
                <a:latin typeface="Microsoft JhengHei Light" panose="020B0304030504040204" pitchFamily="34" charset="-120"/>
                <a:ea typeface="Microsoft JhengHei Light" panose="020B0304030504040204" pitchFamily="34" charset="-120"/>
                <a:cs typeface="IBM Plex Sans" charset="0"/>
              </a:rPr>
              <a:t>API</a:t>
            </a:r>
            <a:r>
              <a:rPr kumimoji="1" lang="zh-TW" altLang="en-US" sz="2000" dirty="0">
                <a:latin typeface="Microsoft JhengHei Light" panose="020B0304030504040204" pitchFamily="34" charset="-120"/>
                <a:ea typeface="Microsoft JhengHei Light" panose="020B0304030504040204" pitchFamily="34" charset="-120"/>
                <a:cs typeface="IBM Plex Sans" charset="0"/>
              </a:rPr>
              <a:t> 整合多元服務，消費者僅需透過對話，就可以獲得想要 </a:t>
            </a:r>
            <a:r>
              <a:rPr kumimoji="1" lang="en-US" altLang="zh-TW" sz="2000" dirty="0">
                <a:latin typeface="Microsoft JhengHei Light" panose="020B0304030504040204" pitchFamily="34" charset="-120"/>
                <a:ea typeface="Microsoft JhengHei Light" panose="020B0304030504040204" pitchFamily="34" charset="-120"/>
                <a:cs typeface="IBM Plex Sans" charset="0"/>
              </a:rPr>
              <a:t>(Want)</a:t>
            </a:r>
            <a:r>
              <a:rPr kumimoji="1" lang="zh-TW" altLang="en-US" sz="2000" dirty="0">
                <a:latin typeface="Microsoft JhengHei Light" panose="020B0304030504040204" pitchFamily="34" charset="-120"/>
                <a:ea typeface="Microsoft JhengHei Light" panose="020B0304030504040204" pitchFamily="34" charset="-120"/>
                <a:cs typeface="IBM Plex Sans" charset="0"/>
              </a:rPr>
              <a:t> 與需要 </a:t>
            </a:r>
            <a:r>
              <a:rPr kumimoji="1" lang="en-US" altLang="zh-TW" sz="2000" dirty="0">
                <a:latin typeface="Microsoft JhengHei Light" panose="020B0304030504040204" pitchFamily="34" charset="-120"/>
                <a:ea typeface="Microsoft JhengHei Light" panose="020B0304030504040204" pitchFamily="34" charset="-120"/>
                <a:cs typeface="IBM Plex Sans" charset="0"/>
              </a:rPr>
              <a:t>(Need)</a:t>
            </a:r>
            <a:r>
              <a:rPr kumimoji="1" lang="zh-TW" altLang="en-US" sz="2000" dirty="0">
                <a:latin typeface="Microsoft JhengHei Light" panose="020B0304030504040204" pitchFamily="34" charset="-120"/>
                <a:ea typeface="Microsoft JhengHei Light" panose="020B0304030504040204" pitchFamily="34" charset="-120"/>
                <a:cs typeface="IBM Plex Sans" charset="0"/>
              </a:rPr>
              <a:t> 的資訊或服務</a:t>
            </a:r>
            <a:endParaRPr kumimoji="1" lang="en-US" altLang="zh-TW" sz="2000" dirty="0">
              <a:latin typeface="Microsoft JhengHei Light" panose="020B0304030504040204" pitchFamily="34" charset="-120"/>
              <a:ea typeface="Microsoft JhengHei Light" panose="020B0304030504040204" pitchFamily="34" charset="-120"/>
              <a:cs typeface="IBM Plex Sans" charset="0"/>
            </a:endParaRPr>
          </a:p>
        </p:txBody>
      </p:sp>
      <p:sp>
        <p:nvSpPr>
          <p:cNvPr id="14" name="文字方塊 13">
            <a:extLst>
              <a:ext uri="{FF2B5EF4-FFF2-40B4-BE49-F238E27FC236}">
                <a16:creationId xmlns:a16="http://schemas.microsoft.com/office/drawing/2014/main" id="{6876D75E-7DE6-9B4E-BBC2-61AE60CD1230}"/>
              </a:ext>
            </a:extLst>
          </p:cNvPr>
          <p:cNvSpPr txBox="1"/>
          <p:nvPr/>
        </p:nvSpPr>
        <p:spPr>
          <a:xfrm>
            <a:off x="9001952" y="6253743"/>
            <a:ext cx="3738490" cy="1363065"/>
          </a:xfrm>
          <a:prstGeom prst="rect">
            <a:avLst/>
          </a:prstGeom>
        </p:spPr>
        <p:txBody>
          <a:bodyPr wrap="square" lIns="91440" tIns="45720" rIns="91440" bIns="45720" rtlCol="0">
            <a:spAutoFit/>
          </a:bodyPr>
          <a:lstStyle/>
          <a:p>
            <a:pPr>
              <a:lnSpc>
                <a:spcPct val="105000"/>
              </a:lnSpc>
              <a:spcBef>
                <a:spcPts val="1000"/>
              </a:spcBef>
            </a:pPr>
            <a:r>
              <a:rPr kumimoji="1" lang="zh-TW" altLang="en-US" sz="2000" dirty="0">
                <a:latin typeface="Microsoft JhengHei Light" panose="020B0304030504040204" pitchFamily="34" charset="-120"/>
                <a:ea typeface="Microsoft JhengHei Light" panose="020B0304030504040204" pitchFamily="34" charset="-120"/>
                <a:cs typeface="IBM Plex Sans" charset="0"/>
              </a:rPr>
              <a:t>音箱不僅蒐集最真實的對話資料與整合其他通路數據，還可以直接對客戶進行精準行銷，提供 </a:t>
            </a:r>
            <a:r>
              <a:rPr kumimoji="1" lang="en-US" altLang="zh-TW" sz="2000" dirty="0">
                <a:latin typeface="Microsoft JhengHei Light" panose="020B0304030504040204" pitchFamily="34" charset="-120"/>
                <a:ea typeface="Microsoft JhengHei Light" panose="020B0304030504040204" pitchFamily="34" charset="-120"/>
                <a:cs typeface="IBM Plex Sans" charset="0"/>
              </a:rPr>
              <a:t>360</a:t>
            </a:r>
            <a:r>
              <a:rPr kumimoji="1" lang="en-US" altLang="zh-TW" sz="2000" baseline="30000" dirty="0">
                <a:latin typeface="Microsoft JhengHei Light" panose="020B0304030504040204" pitchFamily="34" charset="-120"/>
                <a:ea typeface="Microsoft JhengHei Light" panose="020B0304030504040204" pitchFamily="34" charset="-120"/>
                <a:cs typeface="IBM Plex Sans" charset="0"/>
              </a:rPr>
              <a:t>o</a:t>
            </a:r>
            <a:r>
              <a:rPr kumimoji="1" lang="zh-TW" altLang="en-US" sz="2000" dirty="0">
                <a:latin typeface="Microsoft JhengHei Light" panose="020B0304030504040204" pitchFamily="34" charset="-120"/>
                <a:ea typeface="Microsoft JhengHei Light" panose="020B0304030504040204" pitchFamily="34" charset="-120"/>
                <a:cs typeface="IBM Plex Sans" charset="0"/>
              </a:rPr>
              <a:t>顧客行銷</a:t>
            </a:r>
            <a:endParaRPr kumimoji="1" lang="en-US" altLang="zh-TW" sz="2000" dirty="0">
              <a:latin typeface="Microsoft JhengHei Light" panose="020B0304030504040204" pitchFamily="34" charset="-120"/>
              <a:ea typeface="Microsoft JhengHei Light" panose="020B0304030504040204" pitchFamily="34" charset="-120"/>
              <a:cs typeface="IBM Plex Sans" charset="0"/>
            </a:endParaRPr>
          </a:p>
        </p:txBody>
      </p:sp>
      <p:sp>
        <p:nvSpPr>
          <p:cNvPr id="15" name="矩形 14">
            <a:extLst>
              <a:ext uri="{FF2B5EF4-FFF2-40B4-BE49-F238E27FC236}">
                <a16:creationId xmlns:a16="http://schemas.microsoft.com/office/drawing/2014/main" id="{8A42F551-0A17-4942-9679-743D10D526DD}"/>
              </a:ext>
            </a:extLst>
          </p:cNvPr>
          <p:cNvSpPr/>
          <p:nvPr/>
        </p:nvSpPr>
        <p:spPr>
          <a:xfrm>
            <a:off x="6847854" y="4776390"/>
            <a:ext cx="1874520" cy="524292"/>
          </a:xfrm>
          <a:prstGeom prst="rect">
            <a:avLst/>
          </a:prstGeom>
          <a:solidFill>
            <a:srgbClr val="2366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TW" altLang="en-US" sz="2000" b="1" dirty="0">
                <a:solidFill>
                  <a:schemeClr val="bg2"/>
                </a:solidFill>
                <a:latin typeface="+mj-ea"/>
                <a:ea typeface="+mj-ea"/>
              </a:rPr>
              <a:t>整合平台</a:t>
            </a:r>
          </a:p>
        </p:txBody>
      </p:sp>
      <p:sp>
        <p:nvSpPr>
          <p:cNvPr id="17" name="矩形 16">
            <a:extLst>
              <a:ext uri="{FF2B5EF4-FFF2-40B4-BE49-F238E27FC236}">
                <a16:creationId xmlns:a16="http://schemas.microsoft.com/office/drawing/2014/main" id="{3F21D847-7057-4277-809F-A04FDAA97955}"/>
              </a:ext>
            </a:extLst>
          </p:cNvPr>
          <p:cNvSpPr/>
          <p:nvPr/>
        </p:nvSpPr>
        <p:spPr>
          <a:xfrm>
            <a:off x="6847854" y="6622202"/>
            <a:ext cx="1874520" cy="524292"/>
          </a:xfrm>
          <a:prstGeom prst="rect">
            <a:avLst/>
          </a:prstGeom>
          <a:solidFill>
            <a:srgbClr val="2366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TW" altLang="en-US" sz="2000" b="1" dirty="0">
                <a:solidFill>
                  <a:schemeClr val="bg2"/>
                </a:solidFill>
                <a:latin typeface="+mj-ea"/>
                <a:ea typeface="+mj-ea"/>
              </a:rPr>
              <a:t>精準行銷</a:t>
            </a:r>
          </a:p>
        </p:txBody>
      </p:sp>
      <p:sp>
        <p:nvSpPr>
          <p:cNvPr id="11" name="文字方塊 10">
            <a:extLst>
              <a:ext uri="{FF2B5EF4-FFF2-40B4-BE49-F238E27FC236}">
                <a16:creationId xmlns:a16="http://schemas.microsoft.com/office/drawing/2014/main" id="{FDB31D83-9CFC-43EC-93B8-8C9646C91060}"/>
              </a:ext>
            </a:extLst>
          </p:cNvPr>
          <p:cNvSpPr txBox="1"/>
          <p:nvPr/>
        </p:nvSpPr>
        <p:spPr>
          <a:xfrm>
            <a:off x="8915234" y="2007922"/>
            <a:ext cx="3921701" cy="599272"/>
          </a:xfrm>
          <a:prstGeom prst="rect">
            <a:avLst/>
          </a:prstGeom>
        </p:spPr>
        <p:txBody>
          <a:bodyPr wrap="none" lIns="91440" tIns="45720" rIns="91440" bIns="45720" rtlCol="0" anchor="ctr">
            <a:noAutofit/>
          </a:bodyPr>
          <a:lstStyle/>
          <a:p>
            <a:pPr algn="ctr">
              <a:lnSpc>
                <a:spcPct val="105000"/>
              </a:lnSpc>
              <a:spcBef>
                <a:spcPts val="1000"/>
              </a:spcBef>
            </a:pPr>
            <a:r>
              <a:rPr lang="zh-TW" altLang="en-US" sz="2800" b="1" u="sng" dirty="0">
                <a:solidFill>
                  <a:srgbClr val="001D83"/>
                </a:solidFill>
                <a:latin typeface="+mj-ea"/>
                <a:ea typeface="+mj-ea"/>
                <a:cs typeface="IBM Plex Sans" charset="0"/>
              </a:rPr>
              <a:t>智慧音箱三大特色</a:t>
            </a:r>
          </a:p>
        </p:txBody>
      </p:sp>
      <p:cxnSp>
        <p:nvCxnSpPr>
          <p:cNvPr id="22" name="直線接點 21">
            <a:extLst>
              <a:ext uri="{FF2B5EF4-FFF2-40B4-BE49-F238E27FC236}">
                <a16:creationId xmlns:a16="http://schemas.microsoft.com/office/drawing/2014/main" id="{5F89A4A5-0B20-497E-94DC-7E70C7158C3D}"/>
              </a:ext>
            </a:extLst>
          </p:cNvPr>
          <p:cNvCxnSpPr>
            <a:cxnSpLocks/>
          </p:cNvCxnSpPr>
          <p:nvPr/>
        </p:nvCxnSpPr>
        <p:spPr>
          <a:xfrm>
            <a:off x="0" y="4101345"/>
            <a:ext cx="14630400" cy="0"/>
          </a:xfrm>
          <a:prstGeom prst="line">
            <a:avLst/>
          </a:prstGeom>
          <a:ln w="19050">
            <a:solidFill>
              <a:schemeClr val="bg2">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F19765E2-1237-43F7-B929-5EAD781918F0}"/>
              </a:ext>
            </a:extLst>
          </p:cNvPr>
          <p:cNvCxnSpPr>
            <a:cxnSpLocks/>
          </p:cNvCxnSpPr>
          <p:nvPr/>
        </p:nvCxnSpPr>
        <p:spPr>
          <a:xfrm>
            <a:off x="0" y="5975865"/>
            <a:ext cx="14630400" cy="0"/>
          </a:xfrm>
          <a:prstGeom prst="line">
            <a:avLst/>
          </a:prstGeom>
          <a:ln w="19050">
            <a:solidFill>
              <a:schemeClr val="bg2">
                <a:lumMod val="6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a16="http://schemas.microsoft.com/office/drawing/2014/main" id="{98BE56F9-E3F6-4F30-BDE5-995D9CFE15DF}"/>
              </a:ext>
            </a:extLst>
          </p:cNvPr>
          <p:cNvPicPr>
            <a:picLocks noChangeAspect="1"/>
          </p:cNvPicPr>
          <p:nvPr/>
        </p:nvPicPr>
        <p:blipFill>
          <a:blip r:embed="rId4">
            <a:grayscl/>
          </a:blip>
          <a:stretch>
            <a:fillRect/>
          </a:stretch>
        </p:blipFill>
        <p:spPr>
          <a:xfrm>
            <a:off x="13141990" y="2708418"/>
            <a:ext cx="990000" cy="990000"/>
          </a:xfrm>
          <a:prstGeom prst="rect">
            <a:avLst/>
          </a:prstGeom>
        </p:spPr>
      </p:pic>
      <p:pic>
        <p:nvPicPr>
          <p:cNvPr id="19" name="圖片 18">
            <a:extLst>
              <a:ext uri="{FF2B5EF4-FFF2-40B4-BE49-F238E27FC236}">
                <a16:creationId xmlns:a16="http://schemas.microsoft.com/office/drawing/2014/main" id="{992CF322-4572-42D1-86E4-880478AE7E60}"/>
              </a:ext>
            </a:extLst>
          </p:cNvPr>
          <p:cNvPicPr>
            <a:picLocks noChangeAspect="1"/>
          </p:cNvPicPr>
          <p:nvPr/>
        </p:nvPicPr>
        <p:blipFill>
          <a:blip r:embed="rId5"/>
          <a:stretch>
            <a:fillRect/>
          </a:stretch>
        </p:blipFill>
        <p:spPr>
          <a:xfrm>
            <a:off x="13141990" y="4565724"/>
            <a:ext cx="990000" cy="990000"/>
          </a:xfrm>
          <a:prstGeom prst="rect">
            <a:avLst/>
          </a:prstGeom>
        </p:spPr>
      </p:pic>
      <p:pic>
        <p:nvPicPr>
          <p:cNvPr id="24" name="圖片 23">
            <a:extLst>
              <a:ext uri="{FF2B5EF4-FFF2-40B4-BE49-F238E27FC236}">
                <a16:creationId xmlns:a16="http://schemas.microsoft.com/office/drawing/2014/main" id="{2921DC56-F424-4670-B94C-1ECC304F5D31}"/>
              </a:ext>
            </a:extLst>
          </p:cNvPr>
          <p:cNvPicPr>
            <a:picLocks noChangeAspect="1"/>
          </p:cNvPicPr>
          <p:nvPr/>
        </p:nvPicPr>
        <p:blipFill>
          <a:blip r:embed="rId6"/>
          <a:stretch>
            <a:fillRect/>
          </a:stretch>
        </p:blipFill>
        <p:spPr>
          <a:xfrm>
            <a:off x="13188537" y="6435895"/>
            <a:ext cx="896906" cy="896906"/>
          </a:xfrm>
          <a:prstGeom prst="rect">
            <a:avLst/>
          </a:prstGeom>
        </p:spPr>
      </p:pic>
      <p:sp>
        <p:nvSpPr>
          <p:cNvPr id="28" name="文字方塊 27">
            <a:extLst>
              <a:ext uri="{FF2B5EF4-FFF2-40B4-BE49-F238E27FC236}">
                <a16:creationId xmlns:a16="http://schemas.microsoft.com/office/drawing/2014/main" id="{904CE861-6A9A-4D4D-A6B7-47C615D3A95E}"/>
              </a:ext>
            </a:extLst>
          </p:cNvPr>
          <p:cNvSpPr txBox="1"/>
          <p:nvPr/>
        </p:nvSpPr>
        <p:spPr>
          <a:xfrm>
            <a:off x="2087749" y="2053253"/>
            <a:ext cx="1842658" cy="599272"/>
          </a:xfrm>
          <a:prstGeom prst="rect">
            <a:avLst/>
          </a:prstGeom>
        </p:spPr>
        <p:txBody>
          <a:bodyPr wrap="none" lIns="91440" tIns="45720" rIns="91440" bIns="45720" rtlCol="0" anchor="ctr">
            <a:noAutofit/>
          </a:bodyPr>
          <a:lstStyle/>
          <a:p>
            <a:pPr algn="ctr">
              <a:lnSpc>
                <a:spcPct val="105000"/>
              </a:lnSpc>
              <a:spcBef>
                <a:spcPts val="1000"/>
              </a:spcBef>
            </a:pPr>
            <a:r>
              <a:rPr lang="zh-TW" altLang="en-US" sz="2800" b="1" u="sng" dirty="0">
                <a:solidFill>
                  <a:srgbClr val="001D83"/>
                </a:solidFill>
                <a:latin typeface="+mj-ea"/>
                <a:ea typeface="+mj-ea"/>
                <a:cs typeface="IBM Plex Sans" charset="0"/>
              </a:rPr>
              <a:t>現況與趨勢</a:t>
            </a:r>
          </a:p>
        </p:txBody>
      </p:sp>
      <p:cxnSp>
        <p:nvCxnSpPr>
          <p:cNvPr id="21" name="直線單箭頭接點 20">
            <a:extLst>
              <a:ext uri="{FF2B5EF4-FFF2-40B4-BE49-F238E27FC236}">
                <a16:creationId xmlns:a16="http://schemas.microsoft.com/office/drawing/2014/main" id="{149F9DAB-0B16-4ABA-ABC3-032CF0B26C0B}"/>
              </a:ext>
            </a:extLst>
          </p:cNvPr>
          <p:cNvCxnSpPr>
            <a:cxnSpLocks/>
          </p:cNvCxnSpPr>
          <p:nvPr/>
        </p:nvCxnSpPr>
        <p:spPr>
          <a:xfrm>
            <a:off x="5724941" y="3203418"/>
            <a:ext cx="1000943" cy="0"/>
          </a:xfrm>
          <a:prstGeom prst="straightConnector1">
            <a:avLst/>
          </a:prstGeom>
          <a:ln w="76200">
            <a:solidFill>
              <a:srgbClr val="2366E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20">
            <a:extLst>
              <a:ext uri="{FF2B5EF4-FFF2-40B4-BE49-F238E27FC236}">
                <a16:creationId xmlns:a16="http://schemas.microsoft.com/office/drawing/2014/main" id="{71D86947-70F2-8B4C-9326-5EA2D4E7C70A}"/>
              </a:ext>
            </a:extLst>
          </p:cNvPr>
          <p:cNvCxnSpPr>
            <a:cxnSpLocks/>
          </p:cNvCxnSpPr>
          <p:nvPr/>
        </p:nvCxnSpPr>
        <p:spPr>
          <a:xfrm>
            <a:off x="5724941" y="5038536"/>
            <a:ext cx="1000943" cy="0"/>
          </a:xfrm>
          <a:prstGeom prst="straightConnector1">
            <a:avLst/>
          </a:prstGeom>
          <a:ln w="76200">
            <a:solidFill>
              <a:srgbClr val="2366E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0">
            <a:extLst>
              <a:ext uri="{FF2B5EF4-FFF2-40B4-BE49-F238E27FC236}">
                <a16:creationId xmlns:a16="http://schemas.microsoft.com/office/drawing/2014/main" id="{6497DF4C-455A-F34A-BC11-6CE58D839AD9}"/>
              </a:ext>
            </a:extLst>
          </p:cNvPr>
          <p:cNvCxnSpPr>
            <a:cxnSpLocks/>
          </p:cNvCxnSpPr>
          <p:nvPr/>
        </p:nvCxnSpPr>
        <p:spPr>
          <a:xfrm>
            <a:off x="5724941" y="6884348"/>
            <a:ext cx="1000943" cy="0"/>
          </a:xfrm>
          <a:prstGeom prst="straightConnector1">
            <a:avLst/>
          </a:prstGeom>
          <a:ln w="76200">
            <a:solidFill>
              <a:srgbClr val="2366E0"/>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6CFFCB6A-FAB5-A84E-8A3F-464C7D5ABD85}"/>
              </a:ext>
            </a:extLst>
          </p:cNvPr>
          <p:cNvSpPr txBox="1"/>
          <p:nvPr/>
        </p:nvSpPr>
        <p:spPr>
          <a:xfrm>
            <a:off x="545540" y="2892907"/>
            <a:ext cx="5032300" cy="707886"/>
          </a:xfrm>
          <a:prstGeom prst="rect">
            <a:avLst/>
          </a:prstGeom>
        </p:spPr>
        <p:txBody>
          <a:bodyPr wrap="square" lIns="91440" tIns="45720" rIns="91440" bIns="45720" rtlCol="0">
            <a:spAutoFit/>
          </a:bodyPr>
          <a:lstStyle/>
          <a:p>
            <a:pPr marL="457200" indent="-457200">
              <a:spcBef>
                <a:spcPts val="1000"/>
              </a:spcBef>
              <a:buAutoNum type="arabicPeriod"/>
            </a:pPr>
            <a:r>
              <a:rPr lang="zh-TW" altLang="en-US" sz="2000" dirty="0">
                <a:latin typeface="Microsoft JhengHei Light" panose="020B0304030504040204" pitchFamily="34" charset="-120"/>
                <a:ea typeface="Microsoft JhengHei Light" panose="020B0304030504040204" pitchFamily="34" charset="-120"/>
              </a:rPr>
              <a:t>為了讓產品有更多人用，開發者開始注重包容性設計 </a:t>
            </a:r>
            <a:r>
              <a:rPr lang="en-US" altLang="zh-TW" sz="2000" dirty="0">
                <a:latin typeface="Microsoft JhengHei Light" panose="020B0304030504040204" pitchFamily="34" charset="-120"/>
                <a:ea typeface="Microsoft JhengHei Light" panose="020B0304030504040204" pitchFamily="34" charset="-120"/>
              </a:rPr>
              <a:t>(Inclusive Design)</a:t>
            </a:r>
            <a:endParaRPr lang="en-US" altLang="zh-TW" sz="2000" dirty="0">
              <a:latin typeface="Microsoft JhengHei Light" panose="020B0304030504040204" pitchFamily="34" charset="-120"/>
              <a:ea typeface="Microsoft JhengHei Light" panose="020B0304030504040204" pitchFamily="34" charset="-120"/>
              <a:cs typeface="IBM Plex Sans" charset="0"/>
            </a:endParaRPr>
          </a:p>
        </p:txBody>
      </p:sp>
      <p:sp>
        <p:nvSpPr>
          <p:cNvPr id="26" name="文字方塊 25">
            <a:extLst>
              <a:ext uri="{FF2B5EF4-FFF2-40B4-BE49-F238E27FC236}">
                <a16:creationId xmlns:a16="http://schemas.microsoft.com/office/drawing/2014/main" id="{64EA9693-0907-E84A-98EB-F48717DDE409}"/>
              </a:ext>
            </a:extLst>
          </p:cNvPr>
          <p:cNvSpPr txBox="1"/>
          <p:nvPr/>
        </p:nvSpPr>
        <p:spPr>
          <a:xfrm>
            <a:off x="545539" y="4678225"/>
            <a:ext cx="5032299" cy="716735"/>
          </a:xfrm>
          <a:prstGeom prst="rect">
            <a:avLst/>
          </a:prstGeom>
        </p:spPr>
        <p:txBody>
          <a:bodyPr wrap="square" lIns="91440" tIns="45720" rIns="91440" bIns="45720" rtlCol="0">
            <a:spAutoFit/>
          </a:bodyPr>
          <a:lstStyle/>
          <a:p>
            <a:pPr marL="457200" indent="-457200">
              <a:lnSpc>
                <a:spcPct val="105000"/>
              </a:lnSpc>
              <a:spcBef>
                <a:spcPts val="1000"/>
              </a:spcBef>
              <a:buAutoNum type="arabicPeriod" startAt="2"/>
            </a:pPr>
            <a:r>
              <a:rPr lang="en-US" altLang="zh-TW" sz="2000" dirty="0">
                <a:latin typeface="Microsoft JhengHei Light" panose="020B0304030504040204" pitchFamily="34" charset="-120"/>
                <a:ea typeface="Microsoft JhengHei Light" panose="020B0304030504040204" pitchFamily="34" charset="-120"/>
                <a:cs typeface="IBM Plex Sans" charset="0"/>
              </a:rPr>
              <a:t>90% </a:t>
            </a:r>
            <a:r>
              <a:rPr lang="zh-TW" altLang="en-US" sz="2000" dirty="0">
                <a:latin typeface="Microsoft JhengHei Light" panose="020B0304030504040204" pitchFamily="34" charset="-120"/>
                <a:ea typeface="Microsoft JhengHei Light" panose="020B0304030504040204" pitchFamily="34" charset="-120"/>
                <a:cs typeface="IBM Plex Sans" charset="0"/>
              </a:rPr>
              <a:t>消費者只使用 </a:t>
            </a:r>
            <a:r>
              <a:rPr lang="en-US" altLang="zh-TW" sz="2000" dirty="0">
                <a:latin typeface="Microsoft JhengHei Light" panose="020B0304030504040204" pitchFamily="34" charset="-120"/>
                <a:ea typeface="Microsoft JhengHei Light" panose="020B0304030504040204" pitchFamily="34" charset="-120"/>
                <a:cs typeface="IBM Plex Sans" charset="0"/>
              </a:rPr>
              <a:t>10% </a:t>
            </a:r>
            <a:r>
              <a:rPr lang="zh-TW" altLang="en-US" sz="2000" dirty="0">
                <a:latin typeface="Microsoft JhengHei Light" panose="020B0304030504040204" pitchFamily="34" charset="-120"/>
                <a:ea typeface="Microsoft JhengHei Light" panose="020B0304030504040204" pitchFamily="34" charset="-120"/>
                <a:cs typeface="IBM Plex Sans" charset="0"/>
              </a:rPr>
              <a:t>服務</a:t>
            </a:r>
            <a:r>
              <a:rPr lang="en-US" altLang="zh-TW" sz="2000" dirty="0">
                <a:latin typeface="Microsoft JhengHei Light" panose="020B0304030504040204" pitchFamily="34" charset="-120"/>
                <a:ea typeface="Microsoft JhengHei Light" panose="020B0304030504040204" pitchFamily="34" charset="-120"/>
                <a:cs typeface="IBM Plex Sans" charset="0"/>
              </a:rPr>
              <a:t>                      </a:t>
            </a:r>
            <a:r>
              <a:rPr lang="zh-TW" altLang="en-US" sz="2000" dirty="0">
                <a:latin typeface="Microsoft JhengHei Light" panose="020B0304030504040204" pitchFamily="34" charset="-120"/>
                <a:ea typeface="Microsoft JhengHei Light" panose="020B0304030504040204" pitchFamily="34" charset="-120"/>
                <a:cs typeface="IBM Plex Sans" charset="0"/>
              </a:rPr>
              <a:t>服務太多，消費者通常難以接觸或掌握</a:t>
            </a:r>
            <a:endParaRPr lang="en-US" altLang="zh-TW" sz="2000" dirty="0">
              <a:latin typeface="Microsoft JhengHei Light" panose="020B0304030504040204" pitchFamily="34" charset="-120"/>
              <a:ea typeface="Microsoft JhengHei Light" panose="020B0304030504040204" pitchFamily="34" charset="-120"/>
              <a:cs typeface="IBM Plex Sans" charset="0"/>
            </a:endParaRPr>
          </a:p>
        </p:txBody>
      </p:sp>
      <p:sp>
        <p:nvSpPr>
          <p:cNvPr id="27" name="文字方塊 26">
            <a:extLst>
              <a:ext uri="{FF2B5EF4-FFF2-40B4-BE49-F238E27FC236}">
                <a16:creationId xmlns:a16="http://schemas.microsoft.com/office/drawing/2014/main" id="{8458F47C-7E82-E145-8F9A-53F8F4B78728}"/>
              </a:ext>
            </a:extLst>
          </p:cNvPr>
          <p:cNvSpPr txBox="1"/>
          <p:nvPr/>
        </p:nvSpPr>
        <p:spPr>
          <a:xfrm>
            <a:off x="545539" y="6500100"/>
            <a:ext cx="5057432" cy="716735"/>
          </a:xfrm>
          <a:prstGeom prst="rect">
            <a:avLst/>
          </a:prstGeom>
        </p:spPr>
        <p:txBody>
          <a:bodyPr wrap="square" lIns="91440" tIns="45720" rIns="91440" bIns="45720" rtlCol="0">
            <a:spAutoFit/>
          </a:bodyPr>
          <a:lstStyle/>
          <a:p>
            <a:pPr marL="457200" indent="-457200">
              <a:lnSpc>
                <a:spcPct val="105000"/>
              </a:lnSpc>
              <a:spcBef>
                <a:spcPts val="1000"/>
              </a:spcBef>
              <a:buAutoNum type="arabicPeriod" startAt="3"/>
            </a:pPr>
            <a:r>
              <a:rPr lang="zh-CN" altLang="en-US" sz="2000" dirty="0">
                <a:latin typeface="Microsoft JhengHei Light" panose="020B0304030504040204" pitchFamily="34" charset="-120"/>
                <a:ea typeface="Microsoft JhengHei Light" panose="020B0304030504040204" pitchFamily="34" charset="-120"/>
                <a:cs typeface="IBM Plex Sans" charset="0"/>
              </a:rPr>
              <a:t>通路增加使得消費數據散落於多通路，無法</a:t>
            </a:r>
            <a:r>
              <a:rPr lang="zh-TW" altLang="en-US" sz="2000" dirty="0">
                <a:latin typeface="Microsoft JhengHei Light" panose="020B0304030504040204" pitchFamily="34" charset="-120"/>
                <a:ea typeface="Microsoft JhengHei Light" panose="020B0304030504040204" pitchFamily="34" charset="-120"/>
                <a:cs typeface="IBM Plex Sans" charset="0"/>
              </a:rPr>
              <a:t>最有效</a:t>
            </a:r>
            <a:r>
              <a:rPr lang="zh-CN" altLang="en-US" sz="2000" dirty="0">
                <a:latin typeface="Microsoft JhengHei Light" panose="020B0304030504040204" pitchFamily="34" charset="-120"/>
                <a:ea typeface="Microsoft JhengHei Light" panose="020B0304030504040204" pitchFamily="34" charset="-120"/>
                <a:cs typeface="IBM Plex Sans" charset="0"/>
              </a:rPr>
              <a:t>預測消費者偏好及購物行為</a:t>
            </a:r>
            <a:endParaRPr lang="en-US" altLang="zh-TW" sz="2000" dirty="0">
              <a:latin typeface="Microsoft JhengHei Light" panose="020B0304030504040204" pitchFamily="34" charset="-120"/>
              <a:ea typeface="Microsoft JhengHei Light" panose="020B0304030504040204" pitchFamily="34" charset="-120"/>
              <a:cs typeface="IBM Plex Sans" charset="0"/>
            </a:endParaRPr>
          </a:p>
        </p:txBody>
      </p:sp>
      <p:sp>
        <p:nvSpPr>
          <p:cNvPr id="36" name="Rectangle 80">
            <a:extLst>
              <a:ext uri="{FF2B5EF4-FFF2-40B4-BE49-F238E27FC236}">
                <a16:creationId xmlns:a16="http://schemas.microsoft.com/office/drawing/2014/main" id="{7F5F51F9-5BCE-42C2-B899-ED0A6995C98C}"/>
              </a:ext>
            </a:extLst>
          </p:cNvPr>
          <p:cNvSpPr/>
          <p:nvPr/>
        </p:nvSpPr>
        <p:spPr>
          <a:xfrm>
            <a:off x="13020020" y="4379084"/>
            <a:ext cx="1233940" cy="1318904"/>
          </a:xfrm>
          <a:prstGeom prst="rect">
            <a:avLst/>
          </a:prstGeom>
          <a:solidFill>
            <a:srgbClr val="FFFFFF">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dirty="0">
              <a:latin typeface="IBM Plex Sans" panose="020B0503050000000000" pitchFamily="34" charset="0"/>
            </a:endParaRPr>
          </a:p>
        </p:txBody>
      </p:sp>
      <p:sp>
        <p:nvSpPr>
          <p:cNvPr id="37" name="Rectangle 80">
            <a:extLst>
              <a:ext uri="{FF2B5EF4-FFF2-40B4-BE49-F238E27FC236}">
                <a16:creationId xmlns:a16="http://schemas.microsoft.com/office/drawing/2014/main" id="{A4C7C9E6-C543-4872-8A25-ADD0DF916C6E}"/>
              </a:ext>
            </a:extLst>
          </p:cNvPr>
          <p:cNvSpPr/>
          <p:nvPr/>
        </p:nvSpPr>
        <p:spPr>
          <a:xfrm>
            <a:off x="13020020" y="6224896"/>
            <a:ext cx="1233940" cy="1318904"/>
          </a:xfrm>
          <a:prstGeom prst="rect">
            <a:avLst/>
          </a:prstGeom>
          <a:solidFill>
            <a:srgbClr val="FFFFFF">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dirty="0">
              <a:latin typeface="IBM Plex Sans" panose="020B0503050000000000" pitchFamily="34" charset="0"/>
            </a:endParaRPr>
          </a:p>
        </p:txBody>
      </p:sp>
    </p:spTree>
    <p:extLst>
      <p:ext uri="{BB962C8B-B14F-4D97-AF65-F5344CB8AC3E}">
        <p14:creationId xmlns:p14="http://schemas.microsoft.com/office/powerpoint/2010/main" val="3284786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le 4">
            <a:extLst>
              <a:ext uri="{FF2B5EF4-FFF2-40B4-BE49-F238E27FC236}">
                <a16:creationId xmlns:a16="http://schemas.microsoft.com/office/drawing/2014/main" id="{063733B0-A825-4D9E-9414-2A1FA19E727F}"/>
              </a:ext>
            </a:extLst>
          </p:cNvPr>
          <p:cNvSpPr txBox="1">
            <a:spLocks/>
          </p:cNvSpPr>
          <p:nvPr/>
        </p:nvSpPr>
        <p:spPr>
          <a:xfrm>
            <a:off x="457200" y="644616"/>
            <a:ext cx="13716000" cy="544104"/>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a:lstStyle>
          <a:p>
            <a:r>
              <a:rPr lang="zh-TW" altLang="en-US" b="1" dirty="0">
                <a:latin typeface="Microsoft JhengHei Light" panose="020B0304030504040204" pitchFamily="34" charset="-120"/>
                <a:ea typeface="Microsoft JhengHei Light" panose="020B0304030504040204" pitchFamily="34" charset="-120"/>
              </a:rPr>
              <a:t>以智慧音箱作為整合多元服務的入口，並發揮台哥大在零售業之優勢</a:t>
            </a:r>
            <a:endParaRPr lang="en-US" b="1" dirty="0">
              <a:latin typeface="Microsoft JhengHei Light" panose="020B0304030504040204" pitchFamily="34" charset="-120"/>
              <a:ea typeface="Microsoft JhengHei Light" panose="020B0304030504040204" pitchFamily="34" charset="-120"/>
            </a:endParaRPr>
          </a:p>
        </p:txBody>
      </p:sp>
      <p:sp>
        <p:nvSpPr>
          <p:cNvPr id="103" name="Text Placeholder 5">
            <a:extLst>
              <a:ext uri="{FF2B5EF4-FFF2-40B4-BE49-F238E27FC236}">
                <a16:creationId xmlns:a16="http://schemas.microsoft.com/office/drawing/2014/main" id="{6D8DDF75-B364-4F60-A2EA-6B7EE14BB4B8}"/>
              </a:ext>
            </a:extLst>
          </p:cNvPr>
          <p:cNvSpPr txBox="1">
            <a:spLocks/>
          </p:cNvSpPr>
          <p:nvPr/>
        </p:nvSpPr>
        <p:spPr>
          <a:xfrm>
            <a:off x="457200" y="265176"/>
            <a:ext cx="6583680" cy="274320"/>
          </a:xfrm>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endParaRPr lang="en-US" dirty="0">
              <a:latin typeface="Microsoft JhengHei Light" panose="020B0304030504040204" pitchFamily="34" charset="-120"/>
              <a:ea typeface="Microsoft JhengHei Light" panose="020B0304030504040204" pitchFamily="34" charset="-120"/>
            </a:endParaRPr>
          </a:p>
        </p:txBody>
      </p:sp>
      <p:sp>
        <p:nvSpPr>
          <p:cNvPr id="50" name="文字版面配置區 49">
            <a:extLst>
              <a:ext uri="{FF2B5EF4-FFF2-40B4-BE49-F238E27FC236}">
                <a16:creationId xmlns:a16="http://schemas.microsoft.com/office/drawing/2014/main" id="{135E0C15-D004-4785-9A21-FE38CD466A17}"/>
              </a:ext>
            </a:extLst>
          </p:cNvPr>
          <p:cNvSpPr>
            <a:spLocks noGrp="1"/>
          </p:cNvSpPr>
          <p:nvPr>
            <p:ph type="body" sz="quarter" idx="11"/>
          </p:nvPr>
        </p:nvSpPr>
        <p:spPr/>
        <p:txBody>
          <a:bodyPr/>
          <a:lstStyle/>
          <a:p>
            <a:r>
              <a:rPr lang="en-US" altLang="zh-TW" dirty="0">
                <a:solidFill>
                  <a:srgbClr val="2366E0"/>
                </a:solidFill>
                <a:latin typeface="Microsoft JhengHei Light" panose="020B0304030504040204" pitchFamily="34" charset="-120"/>
                <a:ea typeface="Microsoft JhengHei Light" panose="020B0304030504040204" pitchFamily="34" charset="-120"/>
              </a:rPr>
              <a:t>Why </a:t>
            </a:r>
            <a:r>
              <a:rPr lang="zh-TW" altLang="en-US" dirty="0">
                <a:solidFill>
                  <a:srgbClr val="2366E0"/>
                </a:solidFill>
                <a:latin typeface="Microsoft JhengHei Light" panose="020B0304030504040204" pitchFamily="34" charset="-120"/>
                <a:ea typeface="Microsoft JhengHei Light" panose="020B0304030504040204" pitchFamily="34" charset="-120"/>
              </a:rPr>
              <a:t>台灣大哥大？</a:t>
            </a:r>
          </a:p>
        </p:txBody>
      </p:sp>
      <p:graphicFrame>
        <p:nvGraphicFramePr>
          <p:cNvPr id="43" name="表格 42">
            <a:extLst>
              <a:ext uri="{FF2B5EF4-FFF2-40B4-BE49-F238E27FC236}">
                <a16:creationId xmlns:a16="http://schemas.microsoft.com/office/drawing/2014/main" id="{A17C9EFE-AA31-46EA-BDE1-E1F5548A7673}"/>
              </a:ext>
            </a:extLst>
          </p:cNvPr>
          <p:cNvGraphicFramePr>
            <a:graphicFrameLocks noGrp="1"/>
          </p:cNvGraphicFramePr>
          <p:nvPr>
            <p:extLst>
              <p:ext uri="{D42A27DB-BD31-4B8C-83A1-F6EECF244321}">
                <p14:modId xmlns:p14="http://schemas.microsoft.com/office/powerpoint/2010/main" val="744187162"/>
              </p:ext>
            </p:extLst>
          </p:nvPr>
        </p:nvGraphicFramePr>
        <p:xfrm>
          <a:off x="548640" y="1842618"/>
          <a:ext cx="13716003" cy="5568695"/>
        </p:xfrm>
        <a:graphic>
          <a:graphicData uri="http://schemas.openxmlformats.org/drawingml/2006/table">
            <a:tbl>
              <a:tblPr firstRow="1" bandRow="1">
                <a:tableStyleId>{72833802-FEF1-4C79-8D5D-14CF1EAF98D9}</a:tableStyleId>
              </a:tblPr>
              <a:tblGrid>
                <a:gridCol w="1959429">
                  <a:extLst>
                    <a:ext uri="{9D8B030D-6E8A-4147-A177-3AD203B41FA5}">
                      <a16:colId xmlns:a16="http://schemas.microsoft.com/office/drawing/2014/main" val="112263924"/>
                    </a:ext>
                  </a:extLst>
                </a:gridCol>
                <a:gridCol w="1959429">
                  <a:extLst>
                    <a:ext uri="{9D8B030D-6E8A-4147-A177-3AD203B41FA5}">
                      <a16:colId xmlns:a16="http://schemas.microsoft.com/office/drawing/2014/main" val="4252302615"/>
                    </a:ext>
                  </a:extLst>
                </a:gridCol>
                <a:gridCol w="1959429">
                  <a:extLst>
                    <a:ext uri="{9D8B030D-6E8A-4147-A177-3AD203B41FA5}">
                      <a16:colId xmlns:a16="http://schemas.microsoft.com/office/drawing/2014/main" val="3807677350"/>
                    </a:ext>
                  </a:extLst>
                </a:gridCol>
                <a:gridCol w="1959429">
                  <a:extLst>
                    <a:ext uri="{9D8B030D-6E8A-4147-A177-3AD203B41FA5}">
                      <a16:colId xmlns:a16="http://schemas.microsoft.com/office/drawing/2014/main" val="3541325980"/>
                    </a:ext>
                  </a:extLst>
                </a:gridCol>
                <a:gridCol w="1959429">
                  <a:extLst>
                    <a:ext uri="{9D8B030D-6E8A-4147-A177-3AD203B41FA5}">
                      <a16:colId xmlns:a16="http://schemas.microsoft.com/office/drawing/2014/main" val="245004031"/>
                    </a:ext>
                  </a:extLst>
                </a:gridCol>
                <a:gridCol w="1959429">
                  <a:extLst>
                    <a:ext uri="{9D8B030D-6E8A-4147-A177-3AD203B41FA5}">
                      <a16:colId xmlns:a16="http://schemas.microsoft.com/office/drawing/2014/main" val="1488599112"/>
                    </a:ext>
                  </a:extLst>
                </a:gridCol>
                <a:gridCol w="1959429">
                  <a:extLst>
                    <a:ext uri="{9D8B030D-6E8A-4147-A177-3AD203B41FA5}">
                      <a16:colId xmlns:a16="http://schemas.microsoft.com/office/drawing/2014/main" val="4254202752"/>
                    </a:ext>
                  </a:extLst>
                </a:gridCol>
              </a:tblGrid>
              <a:tr h="765599">
                <a:tc>
                  <a:txBody>
                    <a:bodyPr/>
                    <a:lstStyle/>
                    <a:p>
                      <a:pPr algn="ctr">
                        <a:lnSpc>
                          <a:spcPct val="150000"/>
                        </a:lnSpc>
                      </a:pPr>
                      <a:endParaRPr lang="zh-TW" altLang="en-US" dirty="0">
                        <a:solidFill>
                          <a:schemeClr val="tx1"/>
                        </a:solidFill>
                        <a:latin typeface="Microsoft JhengHei Light" panose="020B0304030504040204" pitchFamily="34" charset="-120"/>
                        <a:ea typeface="Microsoft JhengHei Light" panose="020B0304030504040204" pitchFamily="34" charset="-12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50000"/>
                        </a:lnSpc>
                      </a:pPr>
                      <a:r>
                        <a:rPr lang="zh-TW" altLang="en-US" sz="2000" dirty="0">
                          <a:solidFill>
                            <a:schemeClr val="tx1"/>
                          </a:solidFill>
                          <a:latin typeface="+mj-ea"/>
                          <a:ea typeface="+mj-ea"/>
                        </a:rPr>
                        <a:t>電信</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50000"/>
                        </a:lnSpc>
                      </a:pPr>
                      <a:r>
                        <a:rPr lang="zh-TW" altLang="en-US" sz="2000" dirty="0">
                          <a:solidFill>
                            <a:schemeClr val="tx1"/>
                          </a:solidFill>
                          <a:latin typeface="+mj-ea"/>
                          <a:ea typeface="+mj-ea"/>
                        </a:rPr>
                        <a:t>零售</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50000"/>
                        </a:lnSpc>
                      </a:pPr>
                      <a:r>
                        <a:rPr lang="zh-TW" altLang="en-US" sz="2000" dirty="0">
                          <a:solidFill>
                            <a:schemeClr val="tx1"/>
                          </a:solidFill>
                          <a:latin typeface="+mj-ea"/>
                          <a:ea typeface="+mj-ea"/>
                        </a:rPr>
                        <a:t>電視</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50000"/>
                        </a:lnSpc>
                      </a:pPr>
                      <a:r>
                        <a:rPr lang="zh-TW" altLang="en-US" sz="2000" dirty="0">
                          <a:solidFill>
                            <a:schemeClr val="tx1"/>
                          </a:solidFill>
                          <a:latin typeface="+mj-ea"/>
                          <a:ea typeface="+mj-ea"/>
                        </a:rPr>
                        <a:t>娛樂</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50000"/>
                        </a:lnSpc>
                      </a:pPr>
                      <a:r>
                        <a:rPr lang="zh-TW" altLang="en-US" sz="2000" dirty="0">
                          <a:solidFill>
                            <a:schemeClr val="tx1"/>
                          </a:solidFill>
                          <a:latin typeface="+mj-ea"/>
                          <a:ea typeface="+mj-ea"/>
                        </a:rPr>
                        <a:t>數位家庭</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50000"/>
                        </a:lnSpc>
                      </a:pPr>
                      <a:r>
                        <a:rPr lang="zh-TW" altLang="en-US" sz="2000" dirty="0">
                          <a:solidFill>
                            <a:schemeClr val="tx1"/>
                          </a:solidFill>
                          <a:latin typeface="+mj-ea"/>
                          <a:ea typeface="+mj-ea"/>
                        </a:rPr>
                        <a:t>智慧音箱</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31831102"/>
                  </a:ext>
                </a:extLst>
              </a:tr>
              <a:tr h="1601032">
                <a:tc>
                  <a:txBody>
                    <a:bodyPr/>
                    <a:lstStyle/>
                    <a:p>
                      <a:pPr algn="ctr">
                        <a:lnSpc>
                          <a:spcPct val="150000"/>
                        </a:lnSpc>
                      </a:pPr>
                      <a:r>
                        <a:rPr lang="zh-TW" altLang="en-US" sz="2000" b="1" dirty="0">
                          <a:latin typeface="+mj-ea"/>
                          <a:ea typeface="+mj-ea"/>
                        </a:rPr>
                        <a:t>台灣大哥大</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50000"/>
                        </a:lnSpc>
                      </a:pPr>
                      <a:r>
                        <a:rPr lang="en-US" altLang="zh-TW" sz="1600" dirty="0">
                          <a:latin typeface="Microsoft JhengHei Light" panose="020B0304030504040204" pitchFamily="34" charset="-120"/>
                          <a:ea typeface="Microsoft JhengHei Light" panose="020B0304030504040204" pitchFamily="34" charset="-120"/>
                        </a:rPr>
                        <a:t>3G/3.5G/4G</a:t>
                      </a:r>
                    </a:p>
                    <a:p>
                      <a:pPr algn="ctr">
                        <a:lnSpc>
                          <a:spcPct val="150000"/>
                        </a:lnSpc>
                      </a:pPr>
                      <a:r>
                        <a:rPr lang="zh-TW" altLang="en-US" sz="1600" dirty="0">
                          <a:latin typeface="Microsoft JhengHei Light" panose="020B0304030504040204" pitchFamily="34" charset="-120"/>
                          <a:ea typeface="Microsoft JhengHei Light" panose="020B0304030504040204" pitchFamily="34" charset="-120"/>
                        </a:rPr>
                        <a:t>光纖</a:t>
                      </a:r>
                      <a:endParaRPr lang="en-US" altLang="zh-TW" sz="1600" dirty="0">
                        <a:latin typeface="Microsoft JhengHei Light" panose="020B0304030504040204" pitchFamily="34" charset="-120"/>
                        <a:ea typeface="Microsoft JhengHei Light" panose="020B0304030504040204" pitchFamily="34" charset="-120"/>
                      </a:endParaRPr>
                    </a:p>
                    <a:p>
                      <a:pPr algn="ctr">
                        <a:lnSpc>
                          <a:spcPct val="150000"/>
                        </a:lnSpc>
                      </a:pPr>
                      <a:r>
                        <a:rPr lang="en-US" altLang="zh-TW" sz="1600" dirty="0">
                          <a:latin typeface="Microsoft JhengHei Light" panose="020B0304030504040204" pitchFamily="34" charset="-120"/>
                          <a:ea typeface="Microsoft JhengHei Light" panose="020B0304030504040204" pitchFamily="34" charset="-120"/>
                        </a:rPr>
                        <a:t>NB-IoT</a:t>
                      </a:r>
                      <a:endParaRPr lang="zh-TW" altLang="en-US" sz="1600" dirty="0">
                        <a:latin typeface="Microsoft JhengHei Light" panose="020B0304030504040204" pitchFamily="34" charset="-120"/>
                        <a:ea typeface="Microsoft JhengHei Light" panose="020B0304030504040204" pitchFamily="34" charset="-120"/>
                      </a:endParaRPr>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altLang="zh-TW" sz="1600" b="1" dirty="0">
                          <a:solidFill>
                            <a:schemeClr val="tx1"/>
                          </a:solidFill>
                          <a:latin typeface="Microsoft JhengHei Light" panose="020B0304030504040204" pitchFamily="34" charset="-120"/>
                          <a:ea typeface="Microsoft JhengHei Light" panose="020B0304030504040204" pitchFamily="34" charset="-120"/>
                        </a:rPr>
                        <a:t>MOMO </a:t>
                      </a:r>
                      <a:r>
                        <a:rPr lang="zh-TW" altLang="en-US" sz="1600" b="1" dirty="0">
                          <a:solidFill>
                            <a:schemeClr val="tx1"/>
                          </a:solidFill>
                          <a:latin typeface="Microsoft JhengHei Light" panose="020B0304030504040204" pitchFamily="34" charset="-120"/>
                          <a:ea typeface="Microsoft JhengHei Light" panose="020B0304030504040204" pitchFamily="34" charset="-120"/>
                        </a:rPr>
                        <a:t>購物網</a:t>
                      </a:r>
                      <a:endParaRPr lang="en-US" altLang="zh-TW" sz="1600" b="1" dirty="0">
                        <a:solidFill>
                          <a:schemeClr val="tx1"/>
                        </a:solidFill>
                        <a:latin typeface="Microsoft JhengHei Light" panose="020B0304030504040204" pitchFamily="34" charset="-120"/>
                        <a:ea typeface="Microsoft JhengHei Light" panose="020B0304030504040204" pitchFamily="34" charset="-120"/>
                      </a:endParaRPr>
                    </a:p>
                    <a:p>
                      <a:pPr algn="ctr">
                        <a:lnSpc>
                          <a:spcPct val="150000"/>
                        </a:lnSpc>
                      </a:pPr>
                      <a:r>
                        <a:rPr lang="en-US" altLang="zh-TW" sz="1600" dirty="0" err="1">
                          <a:latin typeface="Microsoft JhengHei Light" panose="020B0304030504040204" pitchFamily="34" charset="-120"/>
                          <a:ea typeface="Microsoft JhengHei Light" panose="020B0304030504040204" pitchFamily="34" charset="-120"/>
                        </a:rPr>
                        <a:t>myFone</a:t>
                      </a:r>
                      <a:r>
                        <a:rPr lang="en-US" altLang="zh-TW" sz="1600" dirty="0">
                          <a:latin typeface="Microsoft JhengHei Light" panose="020B0304030504040204" pitchFamily="34" charset="-120"/>
                          <a:ea typeface="Microsoft JhengHei Light" panose="020B0304030504040204" pitchFamily="34" charset="-120"/>
                        </a:rPr>
                        <a:t> </a:t>
                      </a:r>
                      <a:r>
                        <a:rPr lang="zh-TW" altLang="en-US" sz="1600" dirty="0">
                          <a:latin typeface="Microsoft JhengHei Light" panose="020B0304030504040204" pitchFamily="34" charset="-120"/>
                          <a:ea typeface="Microsoft JhengHei Light" panose="020B0304030504040204" pitchFamily="34" charset="-120"/>
                        </a:rPr>
                        <a:t>購物</a:t>
                      </a:r>
                      <a:endParaRPr lang="en-US" altLang="zh-TW" sz="1600" dirty="0">
                        <a:latin typeface="Microsoft JhengHei Light" panose="020B0304030504040204" pitchFamily="34" charset="-120"/>
                        <a:ea typeface="Microsoft JhengHei Light" panose="020B0304030504040204" pitchFamily="34" charset="-120"/>
                      </a:endParaRPr>
                    </a:p>
                    <a:p>
                      <a:pPr algn="ctr">
                        <a:lnSpc>
                          <a:spcPct val="150000"/>
                        </a:lnSpc>
                      </a:pPr>
                      <a:r>
                        <a:rPr lang="en-US" altLang="zh-TW" sz="1600" dirty="0" err="1">
                          <a:latin typeface="Microsoft JhengHei Light" panose="020B0304030504040204" pitchFamily="34" charset="-120"/>
                          <a:ea typeface="Microsoft JhengHei Light" panose="020B0304030504040204" pitchFamily="34" charset="-120"/>
                        </a:rPr>
                        <a:t>myBook</a:t>
                      </a:r>
                      <a:r>
                        <a:rPr lang="en-US" altLang="zh-TW" sz="1600" dirty="0">
                          <a:latin typeface="Microsoft JhengHei Light" panose="020B0304030504040204" pitchFamily="34" charset="-120"/>
                          <a:ea typeface="Microsoft JhengHei Light" panose="020B0304030504040204" pitchFamily="34" charset="-120"/>
                        </a:rPr>
                        <a:t> </a:t>
                      </a:r>
                      <a:r>
                        <a:rPr lang="zh-TW" altLang="en-US" sz="1600" dirty="0">
                          <a:latin typeface="Microsoft JhengHei Light" panose="020B0304030504040204" pitchFamily="34" charset="-120"/>
                          <a:ea typeface="Microsoft JhengHei Light" panose="020B0304030504040204" pitchFamily="34" charset="-120"/>
                        </a:rPr>
                        <a:t>書城</a:t>
                      </a:r>
                      <a:endParaRPr lang="en-US" altLang="zh-TW" sz="1600" dirty="0">
                        <a:latin typeface="Microsoft JhengHei Light" panose="020B0304030504040204" pitchFamily="34" charset="-120"/>
                        <a:ea typeface="Microsoft JhengHei Light" panose="020B0304030504040204" pitchFamily="34" charset="-120"/>
                      </a:endParaRPr>
                    </a:p>
                    <a:p>
                      <a:pPr algn="ctr">
                        <a:lnSpc>
                          <a:spcPct val="150000"/>
                        </a:lnSpc>
                      </a:pPr>
                      <a:r>
                        <a:rPr lang="en-US" altLang="zh-TW" sz="1600" dirty="0" err="1">
                          <a:latin typeface="Microsoft JhengHei Light" panose="020B0304030504040204" pitchFamily="34" charset="-120"/>
                          <a:ea typeface="Microsoft JhengHei Light" panose="020B0304030504040204" pitchFamily="34" charset="-120"/>
                        </a:rPr>
                        <a:t>Wali</a:t>
                      </a:r>
                      <a:r>
                        <a:rPr lang="zh-TW" altLang="en-US" sz="1600" dirty="0">
                          <a:latin typeface="Microsoft JhengHei Light" panose="020B0304030504040204" pitchFamily="34" charset="-120"/>
                          <a:ea typeface="Microsoft JhengHei Light" panose="020B0304030504040204" pitchFamily="34" charset="-120"/>
                        </a:rPr>
                        <a:t> 智慧錢包</a:t>
                      </a:r>
                      <a:endParaRPr lang="en-US" altLang="zh-TW" sz="1600" dirty="0">
                        <a:latin typeface="Microsoft JhengHei Light" panose="020B0304030504040204" pitchFamily="34" charset="-120"/>
                        <a:ea typeface="Microsoft JhengHei Light" panose="020B0304030504040204" pitchFamily="34" charset="-120"/>
                      </a:endParaRPr>
                    </a:p>
                  </a:txBody>
                  <a:tcPr>
                    <a:lnL>
                      <a:noFill/>
                    </a:lnL>
                    <a:lnR>
                      <a:noFill/>
                    </a:lnR>
                    <a:lnT w="12700" cap="flat" cmpd="sng" algn="ctr">
                      <a:no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097280" rtl="0" eaLnBrk="1" fontAlgn="auto" latinLnBrk="0" hangingPunct="1">
                        <a:lnSpc>
                          <a:spcPct val="150000"/>
                        </a:lnSpc>
                        <a:spcBef>
                          <a:spcPts val="0"/>
                        </a:spcBef>
                        <a:spcAft>
                          <a:spcPts val="0"/>
                        </a:spcAft>
                        <a:buClrTx/>
                        <a:buSzTx/>
                        <a:buFontTx/>
                        <a:buNone/>
                        <a:tabLst/>
                        <a:defRPr/>
                      </a:pPr>
                      <a:r>
                        <a:rPr lang="zh-TW" altLang="en-US" sz="1600" b="1" dirty="0">
                          <a:solidFill>
                            <a:schemeClr val="tx1"/>
                          </a:solidFill>
                          <a:latin typeface="Microsoft JhengHei Light" panose="020B0304030504040204" pitchFamily="34" charset="-120"/>
                          <a:ea typeface="Microsoft JhengHei Light" panose="020B0304030504040204" pitchFamily="34" charset="-120"/>
                        </a:rPr>
                        <a:t>凱擘大寬頻</a:t>
                      </a:r>
                      <a:endParaRPr lang="en-US" altLang="zh-TW" sz="1600" b="1" dirty="0">
                        <a:solidFill>
                          <a:schemeClr val="tx1"/>
                        </a:solidFill>
                        <a:latin typeface="Microsoft JhengHei Light" panose="020B0304030504040204" pitchFamily="34" charset="-120"/>
                        <a:ea typeface="Microsoft JhengHei Light" panose="020B0304030504040204" pitchFamily="34" charset="-120"/>
                      </a:endParaRPr>
                    </a:p>
                    <a:p>
                      <a:pPr marL="0" marR="0" lvl="0" indent="0" algn="ctr" defTabSz="1097280" rtl="0" eaLnBrk="1" fontAlgn="auto" latinLnBrk="0" hangingPunct="1">
                        <a:lnSpc>
                          <a:spcPct val="150000"/>
                        </a:lnSpc>
                        <a:spcBef>
                          <a:spcPts val="0"/>
                        </a:spcBef>
                        <a:spcAft>
                          <a:spcPts val="0"/>
                        </a:spcAft>
                        <a:buClrTx/>
                        <a:buSzTx/>
                        <a:buFontTx/>
                        <a:buNone/>
                        <a:tabLst/>
                        <a:defRPr/>
                      </a:pPr>
                      <a:r>
                        <a:rPr lang="zh-TW" altLang="en-US" sz="1600" b="1" dirty="0">
                          <a:solidFill>
                            <a:schemeClr val="tx1"/>
                          </a:solidFill>
                          <a:latin typeface="Microsoft JhengHei Light" panose="020B0304030504040204" pitchFamily="34" charset="-120"/>
                          <a:ea typeface="Microsoft JhengHei Light" panose="020B0304030504040204" pitchFamily="34" charset="-120"/>
                        </a:rPr>
                        <a:t>台灣大寬頻</a:t>
                      </a:r>
                    </a:p>
                    <a:p>
                      <a:pPr marL="0" marR="0" lvl="0" indent="0" algn="ctr" defTabSz="1097280" rtl="0" eaLnBrk="1" fontAlgn="auto" latinLnBrk="0" hangingPunct="1">
                        <a:lnSpc>
                          <a:spcPct val="150000"/>
                        </a:lnSpc>
                        <a:spcBef>
                          <a:spcPts val="0"/>
                        </a:spcBef>
                        <a:spcAft>
                          <a:spcPts val="0"/>
                        </a:spcAft>
                        <a:buClrTx/>
                        <a:buSzTx/>
                        <a:buFontTx/>
                        <a:buNone/>
                        <a:tabLst/>
                        <a:defRPr/>
                      </a:pPr>
                      <a:r>
                        <a:rPr lang="zh-TW" altLang="en-US" sz="1600" b="0" dirty="0">
                          <a:latin typeface="Microsoft JhengHei Light" panose="020B0304030504040204" pitchFamily="34" charset="-120"/>
                          <a:ea typeface="Microsoft JhengHei Light" panose="020B0304030504040204" pitchFamily="34" charset="-120"/>
                        </a:rPr>
                        <a:t>數位機上盒</a:t>
                      </a:r>
                    </a:p>
                    <a:p>
                      <a:pPr marL="0" marR="0" lvl="0" indent="0" algn="ctr" defTabSz="1097280" rtl="0" eaLnBrk="1" fontAlgn="auto" latinLnBrk="0" hangingPunct="1">
                        <a:lnSpc>
                          <a:spcPct val="150000"/>
                        </a:lnSpc>
                        <a:spcBef>
                          <a:spcPts val="0"/>
                        </a:spcBef>
                        <a:spcAft>
                          <a:spcPts val="0"/>
                        </a:spcAft>
                        <a:buClrTx/>
                        <a:buSzTx/>
                        <a:buFontTx/>
                        <a:buNone/>
                        <a:tabLst/>
                        <a:defRPr/>
                      </a:pPr>
                      <a:r>
                        <a:rPr lang="zh-TW" altLang="en-US" sz="1600" b="0" dirty="0">
                          <a:latin typeface="Microsoft JhengHei Light" panose="020B0304030504040204" pitchFamily="34" charset="-120"/>
                          <a:ea typeface="Microsoft JhengHei Light" panose="020B0304030504040204" pitchFamily="34" charset="-120"/>
                        </a:rPr>
                        <a:t>有線電視台</a:t>
                      </a:r>
                      <a:endParaRPr lang="zh-TW" altLang="en-US" sz="1600" b="0" dirty="0">
                        <a:solidFill>
                          <a:srgbClr val="FF0000"/>
                        </a:solidFill>
                        <a:latin typeface="Microsoft JhengHei Light" panose="020B0304030504040204" pitchFamily="34" charset="-120"/>
                        <a:ea typeface="Microsoft JhengHei Light" panose="020B0304030504040204" pitchFamily="34" charset="-120"/>
                      </a:endParaRPr>
                    </a:p>
                  </a:txBody>
                  <a:tcPr>
                    <a:lnL>
                      <a:noFill/>
                    </a:lnL>
                    <a:lnR>
                      <a:noFill/>
                    </a:lnR>
                    <a:lnT w="12700" cap="flat" cmpd="sng" algn="ctr">
                      <a:no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097280" rtl="0" eaLnBrk="1" fontAlgn="auto" latinLnBrk="0" hangingPunct="1">
                        <a:lnSpc>
                          <a:spcPct val="150000"/>
                        </a:lnSpc>
                        <a:spcBef>
                          <a:spcPts val="0"/>
                        </a:spcBef>
                        <a:spcAft>
                          <a:spcPts val="0"/>
                        </a:spcAft>
                        <a:buClrTx/>
                        <a:buSzTx/>
                        <a:buFontTx/>
                        <a:buNone/>
                        <a:tabLst/>
                        <a:defRPr/>
                      </a:pPr>
                      <a:r>
                        <a:rPr lang="en-US" altLang="zh-TW" sz="1600" dirty="0" err="1">
                          <a:latin typeface="Microsoft JhengHei Light" panose="020B0304030504040204" pitchFamily="34" charset="-120"/>
                          <a:ea typeface="Microsoft JhengHei Light" panose="020B0304030504040204" pitchFamily="34" charset="-120"/>
                        </a:rPr>
                        <a:t>myMusic</a:t>
                      </a:r>
                      <a:endParaRPr lang="en-US" altLang="zh-TW" sz="1600" dirty="0">
                        <a:latin typeface="Microsoft JhengHei Light" panose="020B0304030504040204" pitchFamily="34" charset="-120"/>
                        <a:ea typeface="Microsoft JhengHei Light" panose="020B0304030504040204" pitchFamily="34" charset="-120"/>
                      </a:endParaRPr>
                    </a:p>
                    <a:p>
                      <a:pPr marL="0" marR="0" lvl="0" indent="0" algn="ctr" defTabSz="1097280" rtl="0" eaLnBrk="1" fontAlgn="auto" latinLnBrk="0" hangingPunct="1">
                        <a:lnSpc>
                          <a:spcPct val="150000"/>
                        </a:lnSpc>
                        <a:spcBef>
                          <a:spcPts val="0"/>
                        </a:spcBef>
                        <a:spcAft>
                          <a:spcPts val="0"/>
                        </a:spcAft>
                        <a:buClrTx/>
                        <a:buSzTx/>
                        <a:buFontTx/>
                        <a:buNone/>
                        <a:tabLst/>
                        <a:defRPr/>
                      </a:pPr>
                      <a:r>
                        <a:rPr lang="en-US" altLang="zh-TW" sz="1600" dirty="0" err="1">
                          <a:latin typeface="Microsoft JhengHei Light" panose="020B0304030504040204" pitchFamily="34" charset="-120"/>
                          <a:ea typeface="Microsoft JhengHei Light" panose="020B0304030504040204" pitchFamily="34" charset="-120"/>
                        </a:rPr>
                        <a:t>myVideo</a:t>
                      </a:r>
                      <a:endParaRPr lang="zh-TW" altLang="en-US" sz="1600" dirty="0">
                        <a:latin typeface="Microsoft JhengHei Light" panose="020B0304030504040204" pitchFamily="34" charset="-120"/>
                        <a:ea typeface="Microsoft JhengHei Light" panose="020B0304030504040204" pitchFamily="34" charset="-120"/>
                      </a:endParaRPr>
                    </a:p>
                    <a:p>
                      <a:pPr marL="0" marR="0" lvl="0" indent="0" algn="ctr" defTabSz="1097280" rtl="0" eaLnBrk="1" fontAlgn="auto" latinLnBrk="0" hangingPunct="1">
                        <a:lnSpc>
                          <a:spcPct val="150000"/>
                        </a:lnSpc>
                        <a:spcBef>
                          <a:spcPts val="0"/>
                        </a:spcBef>
                        <a:spcAft>
                          <a:spcPts val="0"/>
                        </a:spcAft>
                        <a:buClrTx/>
                        <a:buSzTx/>
                        <a:buFontTx/>
                        <a:buNone/>
                        <a:tabLst/>
                        <a:defRPr/>
                      </a:pPr>
                      <a:r>
                        <a:rPr lang="en-US" altLang="zh-TW" sz="1600" dirty="0" err="1">
                          <a:latin typeface="Microsoft JhengHei Light" panose="020B0304030504040204" pitchFamily="34" charset="-120"/>
                          <a:ea typeface="Microsoft JhengHei Light" panose="020B0304030504040204" pitchFamily="34" charset="-120"/>
                        </a:rPr>
                        <a:t>mySports</a:t>
                      </a:r>
                      <a:endParaRPr lang="zh-TW" altLang="en-US" sz="1600" dirty="0">
                        <a:latin typeface="Microsoft JhengHei Light" panose="020B0304030504040204" pitchFamily="34" charset="-120"/>
                        <a:ea typeface="Microsoft JhengHei Light" panose="020B0304030504040204" pitchFamily="34" charset="-120"/>
                      </a:endParaRPr>
                    </a:p>
                  </a:txBody>
                  <a:tcPr>
                    <a:lnL>
                      <a:noFill/>
                    </a:lnL>
                    <a:lnR>
                      <a:noFill/>
                    </a:lnR>
                    <a:lnT w="12700" cap="flat" cmpd="sng" algn="ctr">
                      <a:no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zh-TW" altLang="en-US" sz="1600" b="0" i="0" kern="1200" dirty="0">
                          <a:solidFill>
                            <a:schemeClr val="tx1"/>
                          </a:solidFill>
                          <a:effectLst/>
                          <a:latin typeface="Microsoft JhengHei Light" panose="020B0304030504040204" pitchFamily="34" charset="-120"/>
                          <a:ea typeface="Microsoft JhengHei Light" panose="020B0304030504040204" pitchFamily="34" charset="-120"/>
                          <a:cs typeface="+mn-cs"/>
                        </a:rPr>
                        <a:t>煙霧偵測</a:t>
                      </a:r>
                      <a:endParaRPr lang="en-US" altLang="zh-TW" sz="1600" b="0" i="0" kern="1200" dirty="0">
                        <a:solidFill>
                          <a:schemeClr val="tx1"/>
                        </a:solidFill>
                        <a:effectLst/>
                        <a:latin typeface="Microsoft JhengHei Light" panose="020B0304030504040204" pitchFamily="34" charset="-120"/>
                        <a:ea typeface="Microsoft JhengHei Light" panose="020B0304030504040204" pitchFamily="34" charset="-120"/>
                        <a:cs typeface="+mn-cs"/>
                      </a:endParaRPr>
                    </a:p>
                    <a:p>
                      <a:pPr algn="ctr">
                        <a:lnSpc>
                          <a:spcPct val="150000"/>
                        </a:lnSpc>
                      </a:pPr>
                      <a:r>
                        <a:rPr lang="zh-TW" altLang="en-US" sz="1600" b="0" i="0" kern="1200" dirty="0">
                          <a:solidFill>
                            <a:schemeClr val="tx1"/>
                          </a:solidFill>
                          <a:effectLst/>
                          <a:latin typeface="Microsoft JhengHei Light" panose="020B0304030504040204" pitchFamily="34" charset="-120"/>
                          <a:ea typeface="Microsoft JhengHei Light" panose="020B0304030504040204" pitchFamily="34" charset="-120"/>
                          <a:cs typeface="+mn-cs"/>
                        </a:rPr>
                        <a:t>門禁管理</a:t>
                      </a:r>
                      <a:endParaRPr lang="en-US" altLang="zh-TW" sz="1600" b="0" i="0" kern="1200" dirty="0">
                        <a:solidFill>
                          <a:schemeClr val="tx1"/>
                        </a:solidFill>
                        <a:effectLst/>
                        <a:latin typeface="Microsoft JhengHei Light" panose="020B0304030504040204" pitchFamily="34" charset="-120"/>
                        <a:ea typeface="Microsoft JhengHei Light" panose="020B0304030504040204" pitchFamily="34" charset="-120"/>
                        <a:cs typeface="+mn-cs"/>
                      </a:endParaRPr>
                    </a:p>
                    <a:p>
                      <a:pPr algn="ctr">
                        <a:lnSpc>
                          <a:spcPct val="150000"/>
                        </a:lnSpc>
                      </a:pPr>
                      <a:r>
                        <a:rPr lang="zh-TW" altLang="en-US" sz="1600" b="0" i="0" kern="1200" dirty="0">
                          <a:solidFill>
                            <a:schemeClr val="tx1"/>
                          </a:solidFill>
                          <a:effectLst/>
                          <a:latin typeface="Microsoft JhengHei Light" panose="020B0304030504040204" pitchFamily="34" charset="-120"/>
                          <a:ea typeface="Microsoft JhengHei Light" panose="020B0304030504040204" pitchFamily="34" charset="-120"/>
                          <a:cs typeface="+mn-cs"/>
                        </a:rPr>
                        <a:t>居家監控</a:t>
                      </a:r>
                      <a:endParaRPr lang="en-US" altLang="zh-TW" sz="1600" b="0" i="0" kern="1200" dirty="0">
                        <a:solidFill>
                          <a:schemeClr val="tx1"/>
                        </a:solidFill>
                        <a:effectLst/>
                        <a:latin typeface="Microsoft JhengHei Light" panose="020B0304030504040204" pitchFamily="34" charset="-120"/>
                        <a:ea typeface="Microsoft JhengHei Light" panose="020B0304030504040204" pitchFamily="34" charset="-120"/>
                        <a:cs typeface="+mn-cs"/>
                      </a:endParaRPr>
                    </a:p>
                    <a:p>
                      <a:pPr algn="ctr">
                        <a:lnSpc>
                          <a:spcPct val="150000"/>
                        </a:lnSpc>
                      </a:pPr>
                      <a:r>
                        <a:rPr lang="zh-TW" altLang="en-US" sz="1600" b="0" i="0" kern="1200" dirty="0">
                          <a:solidFill>
                            <a:schemeClr val="tx1"/>
                          </a:solidFill>
                          <a:effectLst/>
                          <a:latin typeface="Microsoft JhengHei Light" panose="020B0304030504040204" pitchFamily="34" charset="-120"/>
                          <a:ea typeface="Microsoft JhengHei Light" panose="020B0304030504040204" pitchFamily="34" charset="-120"/>
                          <a:cs typeface="+mn-cs"/>
                        </a:rPr>
                        <a:t>機器人</a:t>
                      </a:r>
                      <a:endParaRPr lang="zh-TW" altLang="en-US" sz="1600" dirty="0">
                        <a:latin typeface="Microsoft JhengHei Light" panose="020B0304030504040204" pitchFamily="34" charset="-120"/>
                        <a:ea typeface="Microsoft JhengHei Light" panose="020B0304030504040204" pitchFamily="34" charset="-120"/>
                      </a:endParaRPr>
                    </a:p>
                  </a:txBody>
                  <a:tcPr>
                    <a:lnL>
                      <a:noFill/>
                    </a:lnL>
                    <a:lnR>
                      <a:noFill/>
                    </a:lnR>
                    <a:lnT w="12700" cap="flat" cmpd="sng" algn="ctr">
                      <a:no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zh-TW" altLang="en-US" sz="1600" dirty="0">
                          <a:solidFill>
                            <a:schemeClr val="tx1"/>
                          </a:solidFill>
                          <a:latin typeface="Microsoft JhengHei Light" panose="020B0304030504040204" pitchFamily="34" charset="-120"/>
                          <a:ea typeface="Microsoft JhengHei Light" panose="020B0304030504040204" pitchFamily="34" charset="-120"/>
                        </a:rPr>
                        <a:t>與 </a:t>
                      </a:r>
                      <a:r>
                        <a:rPr lang="en-US" altLang="zh-TW" sz="1600" dirty="0">
                          <a:solidFill>
                            <a:schemeClr val="tx1"/>
                          </a:solidFill>
                          <a:latin typeface="Microsoft JhengHei Light" panose="020B0304030504040204" pitchFamily="34" charset="-120"/>
                          <a:ea typeface="Microsoft JhengHei Light" panose="020B0304030504040204" pitchFamily="34" charset="-120"/>
                        </a:rPr>
                        <a:t>Google </a:t>
                      </a:r>
                      <a:r>
                        <a:rPr lang="zh-TW" altLang="en-US" sz="1600" dirty="0">
                          <a:solidFill>
                            <a:schemeClr val="tx1"/>
                          </a:solidFill>
                          <a:latin typeface="Microsoft JhengHei Light" panose="020B0304030504040204" pitchFamily="34" charset="-120"/>
                          <a:ea typeface="Microsoft JhengHei Light" panose="020B0304030504040204" pitchFamily="34" charset="-120"/>
                        </a:rPr>
                        <a:t>合作販售 </a:t>
                      </a:r>
                      <a:r>
                        <a:rPr lang="en-US" altLang="zh-TW" sz="1600" dirty="0">
                          <a:solidFill>
                            <a:schemeClr val="tx1"/>
                          </a:solidFill>
                          <a:latin typeface="Microsoft JhengHei Light" panose="020B0304030504040204" pitchFamily="34" charset="-120"/>
                          <a:ea typeface="Microsoft JhengHei Light" panose="020B0304030504040204" pitchFamily="34" charset="-120"/>
                        </a:rPr>
                        <a:t>Nest Mini</a:t>
                      </a:r>
                      <a:endParaRPr lang="zh-TW" altLang="en-US" sz="1600" dirty="0">
                        <a:solidFill>
                          <a:schemeClr val="tx1"/>
                        </a:solidFill>
                        <a:latin typeface="Microsoft JhengHei Light" panose="020B0304030504040204" pitchFamily="34" charset="-120"/>
                        <a:ea typeface="Microsoft JhengHei Light" panose="020B0304030504040204" pitchFamily="34" charset="-120"/>
                      </a:endParaRPr>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06560954"/>
                  </a:ext>
                </a:extLst>
              </a:tr>
              <a:tr h="1601032">
                <a:tc>
                  <a:txBody>
                    <a:bodyPr/>
                    <a:lstStyle/>
                    <a:p>
                      <a:pPr algn="ctr">
                        <a:lnSpc>
                          <a:spcPct val="150000"/>
                        </a:lnSpc>
                      </a:pPr>
                      <a:r>
                        <a:rPr lang="zh-TW" altLang="en-US" sz="2000" b="1" dirty="0">
                          <a:latin typeface="+mj-ea"/>
                          <a:ea typeface="+mj-ea"/>
                        </a:rPr>
                        <a:t>中華電信</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50000"/>
                        </a:lnSpc>
                      </a:pPr>
                      <a:r>
                        <a:rPr lang="en-US" altLang="zh-TW" sz="1600" dirty="0">
                          <a:latin typeface="Microsoft JhengHei Light" panose="020B0304030504040204" pitchFamily="34" charset="-120"/>
                          <a:ea typeface="Microsoft JhengHei Light" panose="020B0304030504040204" pitchFamily="34" charset="-120"/>
                        </a:rPr>
                        <a:t>3G/3.5G/4G</a:t>
                      </a:r>
                    </a:p>
                    <a:p>
                      <a:pPr algn="ctr">
                        <a:lnSpc>
                          <a:spcPct val="150000"/>
                        </a:lnSpc>
                      </a:pPr>
                      <a:r>
                        <a:rPr lang="zh-TW" altLang="en-US" sz="1600" dirty="0">
                          <a:latin typeface="Microsoft JhengHei Light" panose="020B0304030504040204" pitchFamily="34" charset="-120"/>
                          <a:ea typeface="Microsoft JhengHei Light" panose="020B0304030504040204" pitchFamily="34" charset="-120"/>
                        </a:rPr>
                        <a:t>光纖</a:t>
                      </a:r>
                      <a:endParaRPr lang="en-US" altLang="zh-TW" sz="1600" dirty="0">
                        <a:latin typeface="Microsoft JhengHei Light" panose="020B0304030504040204" pitchFamily="34" charset="-120"/>
                        <a:ea typeface="Microsoft JhengHei Light" panose="020B0304030504040204" pitchFamily="34" charset="-120"/>
                      </a:endParaRPr>
                    </a:p>
                    <a:p>
                      <a:pPr algn="ctr">
                        <a:lnSpc>
                          <a:spcPct val="150000"/>
                        </a:lnSpc>
                      </a:pPr>
                      <a:r>
                        <a:rPr lang="en-US" altLang="zh-TW" sz="1600" dirty="0">
                          <a:latin typeface="Microsoft JhengHei Light" panose="020B0304030504040204" pitchFamily="34" charset="-120"/>
                          <a:ea typeface="Microsoft JhengHei Light" panose="020B0304030504040204" pitchFamily="34" charset="-120"/>
                        </a:rPr>
                        <a:t>NB-IoT</a:t>
                      </a:r>
                      <a:endParaRPr lang="zh-TW" altLang="en-US" sz="1600" dirty="0">
                        <a:latin typeface="Microsoft JhengHei Light" panose="020B0304030504040204" pitchFamily="34" charset="-120"/>
                        <a:ea typeface="Microsoft JhengHei Light" panose="020B0304030504040204" pitchFamily="34" charset="-120"/>
                      </a:endParaRPr>
                    </a:p>
                  </a:txBody>
                  <a:tcPr>
                    <a:lnL w="12700" cap="flat" cmpd="sng" algn="ctr">
                      <a:noFill/>
                      <a:prstDash val="solid"/>
                      <a:round/>
                      <a:headEnd type="none" w="med" len="med"/>
                      <a:tailEnd type="none" w="med" len="med"/>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097280" rtl="0" eaLnBrk="1" fontAlgn="auto" latinLnBrk="0" hangingPunct="1">
                        <a:lnSpc>
                          <a:spcPct val="150000"/>
                        </a:lnSpc>
                        <a:spcBef>
                          <a:spcPts val="0"/>
                        </a:spcBef>
                        <a:spcAft>
                          <a:spcPts val="0"/>
                        </a:spcAft>
                        <a:buClrTx/>
                        <a:buSzTx/>
                        <a:buFontTx/>
                        <a:buNone/>
                        <a:tabLst/>
                        <a:defRPr/>
                      </a:pPr>
                      <a:r>
                        <a:rPr lang="en-US" altLang="zh-TW" sz="1600" dirty="0">
                          <a:latin typeface="Microsoft JhengHei Light" panose="020B0304030504040204" pitchFamily="34" charset="-120"/>
                          <a:ea typeface="Microsoft JhengHei Light" panose="020B0304030504040204" pitchFamily="34" charset="-120"/>
                        </a:rPr>
                        <a:t>Hami Point </a:t>
                      </a:r>
                      <a:r>
                        <a:rPr lang="zh-TW" altLang="en-US" sz="1600" dirty="0">
                          <a:latin typeface="Microsoft JhengHei Light" panose="020B0304030504040204" pitchFamily="34" charset="-120"/>
                          <a:ea typeface="Microsoft JhengHei Light" panose="020B0304030504040204" pitchFamily="34" charset="-120"/>
                        </a:rPr>
                        <a:t>購物</a:t>
                      </a:r>
                    </a:p>
                  </a:txBody>
                  <a:tcPr>
                    <a:lnL>
                      <a:noFill/>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097280" rtl="0" eaLnBrk="1" fontAlgn="auto" latinLnBrk="0" hangingPunct="1">
                        <a:lnSpc>
                          <a:spcPct val="150000"/>
                        </a:lnSpc>
                        <a:spcBef>
                          <a:spcPts val="0"/>
                        </a:spcBef>
                        <a:spcAft>
                          <a:spcPts val="0"/>
                        </a:spcAft>
                        <a:buClrTx/>
                        <a:buSzTx/>
                        <a:buFontTx/>
                        <a:buNone/>
                        <a:tabLst/>
                        <a:defRPr/>
                      </a:pPr>
                      <a:r>
                        <a:rPr lang="zh-TW" altLang="en-US" sz="1600" b="0" dirty="0">
                          <a:latin typeface="Microsoft JhengHei Light" panose="020B0304030504040204" pitchFamily="34" charset="-120"/>
                          <a:ea typeface="Microsoft JhengHei Light" panose="020B0304030504040204" pitchFamily="34" charset="-120"/>
                        </a:rPr>
                        <a:t>中華電信 </a:t>
                      </a:r>
                      <a:r>
                        <a:rPr lang="en-US" altLang="zh-TW" sz="1600" b="0" dirty="0">
                          <a:latin typeface="Microsoft JhengHei Light" panose="020B0304030504040204" pitchFamily="34" charset="-120"/>
                          <a:ea typeface="Microsoft JhengHei Light" panose="020B0304030504040204" pitchFamily="34" charset="-120"/>
                        </a:rPr>
                        <a:t>MOD</a:t>
                      </a:r>
                      <a:endParaRPr lang="zh-TW" altLang="en-US" sz="1600" b="0" dirty="0">
                        <a:latin typeface="Microsoft JhengHei Light" panose="020B0304030504040204" pitchFamily="34" charset="-120"/>
                        <a:ea typeface="Microsoft JhengHei Light" panose="020B0304030504040204" pitchFamily="34" charset="-120"/>
                      </a:endParaRPr>
                    </a:p>
                  </a:txBody>
                  <a:tcPr>
                    <a:lnL>
                      <a:noFill/>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097280" rtl="0" eaLnBrk="1" fontAlgn="auto" latinLnBrk="0" hangingPunct="1">
                        <a:lnSpc>
                          <a:spcPct val="150000"/>
                        </a:lnSpc>
                        <a:spcBef>
                          <a:spcPts val="0"/>
                        </a:spcBef>
                        <a:spcAft>
                          <a:spcPts val="0"/>
                        </a:spcAft>
                        <a:buClrTx/>
                        <a:buSzTx/>
                        <a:buFontTx/>
                        <a:buNone/>
                        <a:tabLst/>
                        <a:defRPr/>
                      </a:pPr>
                      <a:r>
                        <a:rPr lang="en-US" altLang="zh-TW" sz="1600" b="1" dirty="0">
                          <a:solidFill>
                            <a:schemeClr val="tx1"/>
                          </a:solidFill>
                          <a:latin typeface="Microsoft JhengHei Light" panose="020B0304030504040204" pitchFamily="34" charset="-120"/>
                          <a:ea typeface="Microsoft JhengHei Light" panose="020B0304030504040204" pitchFamily="34" charset="-120"/>
                        </a:rPr>
                        <a:t>KKBOX</a:t>
                      </a:r>
                    </a:p>
                    <a:p>
                      <a:pPr marL="0" marR="0" lvl="0" indent="0" algn="ctr" defTabSz="1097280" rtl="0" eaLnBrk="1" fontAlgn="auto" latinLnBrk="0" hangingPunct="1">
                        <a:lnSpc>
                          <a:spcPct val="150000"/>
                        </a:lnSpc>
                        <a:spcBef>
                          <a:spcPts val="0"/>
                        </a:spcBef>
                        <a:spcAft>
                          <a:spcPts val="0"/>
                        </a:spcAft>
                        <a:buClrTx/>
                        <a:buSzTx/>
                        <a:buFontTx/>
                        <a:buNone/>
                        <a:tabLst/>
                        <a:defRPr/>
                      </a:pPr>
                      <a:r>
                        <a:rPr lang="en-US" altLang="zh-TW" sz="1600" dirty="0">
                          <a:latin typeface="Microsoft JhengHei Light" panose="020B0304030504040204" pitchFamily="34" charset="-120"/>
                          <a:ea typeface="Microsoft JhengHei Light" panose="020B0304030504040204" pitchFamily="34" charset="-120"/>
                        </a:rPr>
                        <a:t>Hami</a:t>
                      </a:r>
                      <a:r>
                        <a:rPr lang="zh-TW" altLang="en-US" sz="1600" dirty="0">
                          <a:latin typeface="Microsoft JhengHei Light" panose="020B0304030504040204" pitchFamily="34" charset="-120"/>
                          <a:ea typeface="Microsoft JhengHei Light" panose="020B0304030504040204" pitchFamily="34" charset="-120"/>
                        </a:rPr>
                        <a:t> </a:t>
                      </a:r>
                      <a:r>
                        <a:rPr lang="en-US" altLang="zh-TW" sz="1600" dirty="0">
                          <a:latin typeface="Microsoft JhengHei Light" panose="020B0304030504040204" pitchFamily="34" charset="-120"/>
                          <a:ea typeface="Microsoft JhengHei Light" panose="020B0304030504040204" pitchFamily="34" charset="-120"/>
                        </a:rPr>
                        <a:t>Video</a:t>
                      </a:r>
                      <a:endParaRPr lang="zh-TW" altLang="en-US" sz="1600" dirty="0">
                        <a:latin typeface="Microsoft JhengHei Light" panose="020B0304030504040204" pitchFamily="34" charset="-120"/>
                        <a:ea typeface="Microsoft JhengHei Light" panose="020B0304030504040204" pitchFamily="34" charset="-120"/>
                      </a:endParaRPr>
                    </a:p>
                    <a:p>
                      <a:pPr marL="0" marR="0" lvl="0" indent="0" algn="ctr" defTabSz="1097280" rtl="0" eaLnBrk="1" fontAlgn="auto" latinLnBrk="0" hangingPunct="1">
                        <a:lnSpc>
                          <a:spcPct val="150000"/>
                        </a:lnSpc>
                        <a:spcBef>
                          <a:spcPts val="0"/>
                        </a:spcBef>
                        <a:spcAft>
                          <a:spcPts val="0"/>
                        </a:spcAft>
                        <a:buClrTx/>
                        <a:buSzTx/>
                        <a:buFontTx/>
                        <a:buNone/>
                        <a:tabLst/>
                        <a:defRPr/>
                      </a:pPr>
                      <a:r>
                        <a:rPr lang="en-US" altLang="zh-TW" sz="1600" dirty="0">
                          <a:latin typeface="Microsoft JhengHei Light" panose="020B0304030504040204" pitchFamily="34" charset="-120"/>
                          <a:ea typeface="Microsoft JhengHei Light" panose="020B0304030504040204" pitchFamily="34" charset="-120"/>
                        </a:rPr>
                        <a:t>Hami</a:t>
                      </a:r>
                      <a:r>
                        <a:rPr lang="zh-TW" altLang="en-US" sz="1600" dirty="0">
                          <a:latin typeface="Microsoft JhengHei Light" panose="020B0304030504040204" pitchFamily="34" charset="-120"/>
                          <a:ea typeface="Microsoft JhengHei Light" panose="020B0304030504040204" pitchFamily="34" charset="-120"/>
                        </a:rPr>
                        <a:t> 書城</a:t>
                      </a:r>
                    </a:p>
                    <a:p>
                      <a:pPr marL="0" marR="0" lvl="0" indent="0" algn="ctr" defTabSz="1097280" rtl="0" eaLnBrk="1" fontAlgn="auto" latinLnBrk="0" hangingPunct="1">
                        <a:lnSpc>
                          <a:spcPct val="150000"/>
                        </a:lnSpc>
                        <a:spcBef>
                          <a:spcPts val="0"/>
                        </a:spcBef>
                        <a:spcAft>
                          <a:spcPts val="0"/>
                        </a:spcAft>
                        <a:buClrTx/>
                        <a:buSzTx/>
                        <a:buFontTx/>
                        <a:buNone/>
                        <a:tabLst/>
                        <a:defRPr/>
                      </a:pPr>
                      <a:r>
                        <a:rPr lang="en-US" altLang="zh-TW" sz="1600" dirty="0">
                          <a:latin typeface="Microsoft JhengHei Light" panose="020B0304030504040204" pitchFamily="34" charset="-120"/>
                          <a:ea typeface="Microsoft JhengHei Light" panose="020B0304030504040204" pitchFamily="34" charset="-120"/>
                        </a:rPr>
                        <a:t>Hami</a:t>
                      </a:r>
                      <a:r>
                        <a:rPr lang="zh-TW" altLang="en-US" sz="1600" dirty="0">
                          <a:latin typeface="Microsoft JhengHei Light" panose="020B0304030504040204" pitchFamily="34" charset="-120"/>
                          <a:ea typeface="Microsoft JhengHei Light" panose="020B0304030504040204" pitchFamily="34" charset="-120"/>
                        </a:rPr>
                        <a:t> </a:t>
                      </a:r>
                      <a:r>
                        <a:rPr lang="en-US" altLang="zh-TW" sz="1600" dirty="0">
                          <a:latin typeface="Microsoft JhengHei Light" panose="020B0304030504040204" pitchFamily="34" charset="-120"/>
                          <a:ea typeface="Microsoft JhengHei Light" panose="020B0304030504040204" pitchFamily="34" charset="-120"/>
                        </a:rPr>
                        <a:t>Play</a:t>
                      </a:r>
                      <a:endParaRPr lang="zh-TW" altLang="en-US" sz="1600" dirty="0">
                        <a:latin typeface="Microsoft JhengHei Light" panose="020B0304030504040204" pitchFamily="34" charset="-120"/>
                        <a:ea typeface="Microsoft JhengHei Light" panose="020B0304030504040204" pitchFamily="34" charset="-120"/>
                      </a:endParaRPr>
                    </a:p>
                  </a:txBody>
                  <a:tcPr>
                    <a:lnL>
                      <a:noFill/>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zh-TW" altLang="en-US" sz="1600" dirty="0">
                          <a:latin typeface="Microsoft JhengHei Light" panose="020B0304030504040204" pitchFamily="34" charset="-120"/>
                          <a:ea typeface="Microsoft JhengHei Light" panose="020B0304030504040204" pitchFamily="34" charset="-120"/>
                        </a:rPr>
                        <a:t>門禁管理</a:t>
                      </a:r>
                      <a:endParaRPr lang="en-US" altLang="zh-TW" sz="1600" dirty="0">
                        <a:latin typeface="Microsoft JhengHei Light" panose="020B0304030504040204" pitchFamily="34" charset="-120"/>
                        <a:ea typeface="Microsoft JhengHei Light" panose="020B0304030504040204" pitchFamily="34" charset="-120"/>
                      </a:endParaRPr>
                    </a:p>
                    <a:p>
                      <a:pPr algn="ctr">
                        <a:lnSpc>
                          <a:spcPct val="150000"/>
                        </a:lnSpc>
                      </a:pPr>
                      <a:r>
                        <a:rPr lang="zh-TW" altLang="en-US" sz="1600" dirty="0">
                          <a:latin typeface="Microsoft JhengHei Light" panose="020B0304030504040204" pitchFamily="34" charset="-120"/>
                          <a:ea typeface="Microsoft JhengHei Light" panose="020B0304030504040204" pitchFamily="34" charset="-120"/>
                        </a:rPr>
                        <a:t>雲端加值應用服務</a:t>
                      </a:r>
                      <a:endParaRPr lang="en-US" altLang="zh-TW" sz="1600" dirty="0">
                        <a:latin typeface="Microsoft JhengHei Light" panose="020B0304030504040204" pitchFamily="34" charset="-120"/>
                        <a:ea typeface="Microsoft JhengHei Light" panose="020B0304030504040204" pitchFamily="34" charset="-120"/>
                      </a:endParaRPr>
                    </a:p>
                    <a:p>
                      <a:pPr algn="ctr">
                        <a:lnSpc>
                          <a:spcPct val="150000"/>
                        </a:lnSpc>
                      </a:pPr>
                      <a:r>
                        <a:rPr lang="zh-TW" altLang="en-US" sz="1600" dirty="0">
                          <a:latin typeface="Microsoft JhengHei Light" panose="020B0304030504040204" pitchFamily="34" charset="-120"/>
                          <a:ea typeface="Microsoft JhengHei Light" panose="020B0304030504040204" pitchFamily="34" charset="-120"/>
                        </a:rPr>
                        <a:t>居家監控</a:t>
                      </a:r>
                      <a:endParaRPr lang="en-US" altLang="zh-TW" sz="1600" dirty="0">
                        <a:latin typeface="Microsoft JhengHei Light" panose="020B0304030504040204" pitchFamily="34" charset="-120"/>
                        <a:ea typeface="Microsoft JhengHei Light" panose="020B0304030504040204" pitchFamily="34" charset="-120"/>
                      </a:endParaRPr>
                    </a:p>
                    <a:p>
                      <a:pPr algn="ctr">
                        <a:lnSpc>
                          <a:spcPct val="150000"/>
                        </a:lnSpc>
                      </a:pPr>
                      <a:r>
                        <a:rPr lang="zh-TW" altLang="en-US" sz="1600" dirty="0">
                          <a:latin typeface="Microsoft JhengHei Light" panose="020B0304030504040204" pitchFamily="34" charset="-120"/>
                          <a:ea typeface="Microsoft JhengHei Light" panose="020B0304030504040204" pitchFamily="34" charset="-120"/>
                        </a:rPr>
                        <a:t>智慧社區</a:t>
                      </a:r>
                    </a:p>
                  </a:txBody>
                  <a:tcPr>
                    <a:lnL>
                      <a:noFill/>
                    </a:lnL>
                    <a:lnR>
                      <a:noFill/>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altLang="zh-TW" sz="1600" dirty="0" err="1">
                          <a:solidFill>
                            <a:schemeClr val="tx1"/>
                          </a:solidFill>
                          <a:latin typeface="Microsoft JhengHei Light" panose="020B0304030504040204" pitchFamily="34" charset="-120"/>
                          <a:ea typeface="Microsoft JhengHei Light" panose="020B0304030504040204" pitchFamily="34" charset="-120"/>
                        </a:rPr>
                        <a:t>i</a:t>
                      </a:r>
                      <a:r>
                        <a:rPr lang="en-US" altLang="zh-TW" sz="1600" dirty="0">
                          <a:solidFill>
                            <a:schemeClr val="tx1"/>
                          </a:solidFill>
                          <a:latin typeface="Microsoft JhengHei Light" panose="020B0304030504040204" pitchFamily="34" charset="-120"/>
                          <a:ea typeface="Microsoft JhengHei Light" panose="020B0304030504040204" pitchFamily="34" charset="-120"/>
                        </a:rPr>
                        <a:t> </a:t>
                      </a:r>
                      <a:r>
                        <a:rPr lang="zh-TW" altLang="en-US" sz="1600" dirty="0">
                          <a:solidFill>
                            <a:schemeClr val="tx1"/>
                          </a:solidFill>
                          <a:latin typeface="Microsoft JhengHei Light" panose="020B0304030504040204" pitchFamily="34" charset="-120"/>
                          <a:ea typeface="Microsoft JhengHei Light" panose="020B0304030504040204" pitchFamily="34" charset="-120"/>
                        </a:rPr>
                        <a:t>寶貝</a:t>
                      </a:r>
                    </a:p>
                  </a:txBody>
                  <a:tcPr>
                    <a:lnL>
                      <a:noFill/>
                    </a:lnL>
                    <a:lnR w="12700" cap="flat" cmpd="sng" algn="ctr">
                      <a:noFill/>
                      <a:prstDash val="solid"/>
                      <a:round/>
                      <a:headEnd type="none" w="med" len="med"/>
                      <a:tailEnd type="none" w="med" len="med"/>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1468916"/>
                  </a:ext>
                </a:extLst>
              </a:tr>
              <a:tr h="1601032">
                <a:tc>
                  <a:txBody>
                    <a:bodyPr/>
                    <a:lstStyle/>
                    <a:p>
                      <a:pPr algn="ctr">
                        <a:lnSpc>
                          <a:spcPct val="150000"/>
                        </a:lnSpc>
                      </a:pPr>
                      <a:r>
                        <a:rPr lang="zh-TW" altLang="en-US" sz="2000" b="1" dirty="0">
                          <a:latin typeface="+mj-ea"/>
                          <a:ea typeface="+mj-ea"/>
                        </a:rPr>
                        <a:t>遠傳</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50000"/>
                        </a:lnSpc>
                      </a:pPr>
                      <a:r>
                        <a:rPr lang="en-US" altLang="zh-TW" sz="1600" dirty="0">
                          <a:latin typeface="Microsoft JhengHei Light" panose="020B0304030504040204" pitchFamily="34" charset="-120"/>
                          <a:ea typeface="Microsoft JhengHei Light" panose="020B0304030504040204" pitchFamily="34" charset="-120"/>
                        </a:rPr>
                        <a:t>3G/3.5G/4G</a:t>
                      </a:r>
                    </a:p>
                    <a:p>
                      <a:pPr algn="ctr">
                        <a:lnSpc>
                          <a:spcPct val="150000"/>
                        </a:lnSpc>
                      </a:pPr>
                      <a:r>
                        <a:rPr lang="zh-TW" altLang="en-US" sz="1600" dirty="0">
                          <a:latin typeface="Microsoft JhengHei Light" panose="020B0304030504040204" pitchFamily="34" charset="-120"/>
                          <a:ea typeface="Microsoft JhengHei Light" panose="020B0304030504040204" pitchFamily="34" charset="-120"/>
                        </a:rPr>
                        <a:t>光纖</a:t>
                      </a:r>
                      <a:endParaRPr lang="en-US" altLang="zh-TW" sz="1600" dirty="0">
                        <a:latin typeface="Microsoft JhengHei Light" panose="020B0304030504040204" pitchFamily="34" charset="-120"/>
                        <a:ea typeface="Microsoft JhengHei Light" panose="020B0304030504040204" pitchFamily="34" charset="-120"/>
                      </a:endParaRPr>
                    </a:p>
                    <a:p>
                      <a:pPr algn="ctr">
                        <a:lnSpc>
                          <a:spcPct val="150000"/>
                        </a:lnSpc>
                      </a:pPr>
                      <a:r>
                        <a:rPr lang="en-US" altLang="zh-TW" sz="1600" dirty="0">
                          <a:latin typeface="Microsoft JhengHei Light" panose="020B0304030504040204" pitchFamily="34" charset="-120"/>
                          <a:ea typeface="Microsoft JhengHei Light" panose="020B0304030504040204" pitchFamily="34" charset="-120"/>
                        </a:rPr>
                        <a:t>NB-IoT</a:t>
                      </a:r>
                      <a:endParaRPr lang="zh-TW" altLang="en-US" sz="1600" dirty="0">
                        <a:latin typeface="Microsoft JhengHei Light" panose="020B0304030504040204" pitchFamily="34" charset="-120"/>
                        <a:ea typeface="Microsoft JhengHei Light" panose="020B0304030504040204" pitchFamily="34" charset="-120"/>
                      </a:endParaRPr>
                    </a:p>
                  </a:txBody>
                  <a:tcPr>
                    <a:lnL w="12700" cap="flat" cmpd="sng" algn="ctr">
                      <a:noFill/>
                      <a:prstDash val="solid"/>
                      <a:round/>
                      <a:headEnd type="none" w="med" len="med"/>
                      <a:tailEnd type="none" w="med" len="med"/>
                    </a:lnL>
                    <a:lnR>
                      <a:noFill/>
                    </a:lnR>
                    <a:lnT w="19050"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097280" rtl="0" eaLnBrk="1" fontAlgn="auto" latinLnBrk="0" hangingPunct="1">
                        <a:lnSpc>
                          <a:spcPct val="150000"/>
                        </a:lnSpc>
                        <a:spcBef>
                          <a:spcPts val="0"/>
                        </a:spcBef>
                        <a:spcAft>
                          <a:spcPts val="0"/>
                        </a:spcAft>
                        <a:buClrTx/>
                        <a:buSzTx/>
                        <a:buFontTx/>
                        <a:buNone/>
                        <a:tabLst/>
                        <a:defRPr/>
                      </a:pPr>
                      <a:r>
                        <a:rPr lang="en-US" altLang="zh-TW" sz="1600" dirty="0" err="1">
                          <a:latin typeface="Microsoft JhengHei Light" panose="020B0304030504040204" pitchFamily="34" charset="-120"/>
                          <a:ea typeface="Microsoft JhengHei Light" panose="020B0304030504040204" pitchFamily="34" charset="-120"/>
                        </a:rPr>
                        <a:t>friDay</a:t>
                      </a:r>
                      <a:r>
                        <a:rPr lang="en-US" altLang="zh-TW" sz="1600" dirty="0">
                          <a:latin typeface="Microsoft JhengHei Light" panose="020B0304030504040204" pitchFamily="34" charset="-120"/>
                          <a:ea typeface="Microsoft JhengHei Light" panose="020B0304030504040204" pitchFamily="34" charset="-120"/>
                        </a:rPr>
                        <a:t> </a:t>
                      </a:r>
                      <a:r>
                        <a:rPr lang="zh-TW" altLang="en-US" sz="1600" dirty="0">
                          <a:latin typeface="Microsoft JhengHei Light" panose="020B0304030504040204" pitchFamily="34" charset="-120"/>
                          <a:ea typeface="Microsoft JhengHei Light" panose="020B0304030504040204" pitchFamily="34" charset="-120"/>
                        </a:rPr>
                        <a:t>購物</a:t>
                      </a:r>
                    </a:p>
                  </a:txBody>
                  <a:tcPr>
                    <a:lnL>
                      <a:noFill/>
                    </a:lnL>
                    <a:lnR>
                      <a:noFill/>
                    </a:lnR>
                    <a:lnT w="19050"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097280" rtl="0" eaLnBrk="1" fontAlgn="auto" latinLnBrk="0" hangingPunct="1">
                        <a:lnSpc>
                          <a:spcPct val="150000"/>
                        </a:lnSpc>
                        <a:spcBef>
                          <a:spcPts val="0"/>
                        </a:spcBef>
                        <a:spcAft>
                          <a:spcPts val="0"/>
                        </a:spcAft>
                        <a:buClrTx/>
                        <a:buSzTx/>
                        <a:buFontTx/>
                        <a:buNone/>
                        <a:tabLst/>
                        <a:defRPr/>
                      </a:pPr>
                      <a:r>
                        <a:rPr lang="zh-TW" altLang="en-US" sz="1600" dirty="0">
                          <a:latin typeface="Microsoft JhengHei Light" panose="020B0304030504040204" pitchFamily="34" charset="-120"/>
                          <a:ea typeface="Microsoft JhengHei Light" panose="020B0304030504040204" pitchFamily="34" charset="-120"/>
                        </a:rPr>
                        <a:t>遠傳行動電視</a:t>
                      </a:r>
                    </a:p>
                  </a:txBody>
                  <a:tcPr>
                    <a:lnL>
                      <a:noFill/>
                    </a:lnL>
                    <a:lnR>
                      <a:noFill/>
                    </a:lnR>
                    <a:lnT w="19050"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097280" rtl="0" eaLnBrk="1" fontAlgn="auto" latinLnBrk="0" hangingPunct="1">
                        <a:lnSpc>
                          <a:spcPct val="150000"/>
                        </a:lnSpc>
                        <a:spcBef>
                          <a:spcPts val="0"/>
                        </a:spcBef>
                        <a:spcAft>
                          <a:spcPts val="0"/>
                        </a:spcAft>
                        <a:buClrTx/>
                        <a:buSzTx/>
                        <a:buFontTx/>
                        <a:buNone/>
                        <a:tabLst/>
                        <a:defRPr/>
                      </a:pPr>
                      <a:r>
                        <a:rPr lang="en-US" altLang="zh-TW" sz="1600" dirty="0" err="1">
                          <a:latin typeface="Microsoft JhengHei Light" panose="020B0304030504040204" pitchFamily="34" charset="-120"/>
                          <a:ea typeface="Microsoft JhengHei Light" panose="020B0304030504040204" pitchFamily="34" charset="-120"/>
                        </a:rPr>
                        <a:t>friDay</a:t>
                      </a:r>
                      <a:r>
                        <a:rPr lang="en-US" altLang="zh-TW" sz="1600" dirty="0">
                          <a:latin typeface="Microsoft JhengHei Light" panose="020B0304030504040204" pitchFamily="34" charset="-120"/>
                          <a:ea typeface="Microsoft JhengHei Light" panose="020B0304030504040204" pitchFamily="34" charset="-120"/>
                        </a:rPr>
                        <a:t> </a:t>
                      </a:r>
                      <a:r>
                        <a:rPr lang="zh-TW" altLang="en-US" sz="1600" dirty="0">
                          <a:latin typeface="Microsoft JhengHei Light" panose="020B0304030504040204" pitchFamily="34" charset="-120"/>
                          <a:ea typeface="Microsoft JhengHei Light" panose="020B0304030504040204" pitchFamily="34" charset="-120"/>
                        </a:rPr>
                        <a:t>音樂</a:t>
                      </a:r>
                      <a:endParaRPr lang="en-US" altLang="zh-TW" sz="1600" dirty="0">
                        <a:latin typeface="Microsoft JhengHei Light" panose="020B0304030504040204" pitchFamily="34" charset="-120"/>
                        <a:ea typeface="Microsoft JhengHei Light" panose="020B0304030504040204" pitchFamily="34" charset="-120"/>
                      </a:endParaRPr>
                    </a:p>
                    <a:p>
                      <a:pPr marL="0" marR="0" lvl="0" indent="0" algn="ctr" defTabSz="1097280" rtl="0" eaLnBrk="1" fontAlgn="auto" latinLnBrk="0" hangingPunct="1">
                        <a:lnSpc>
                          <a:spcPct val="150000"/>
                        </a:lnSpc>
                        <a:spcBef>
                          <a:spcPts val="0"/>
                        </a:spcBef>
                        <a:spcAft>
                          <a:spcPts val="0"/>
                        </a:spcAft>
                        <a:buClrTx/>
                        <a:buSzTx/>
                        <a:buFontTx/>
                        <a:buNone/>
                        <a:tabLst/>
                        <a:defRPr/>
                      </a:pPr>
                      <a:r>
                        <a:rPr lang="en-US" altLang="zh-TW" sz="1600" dirty="0" err="1">
                          <a:latin typeface="Microsoft JhengHei Light" panose="020B0304030504040204" pitchFamily="34" charset="-120"/>
                          <a:ea typeface="Microsoft JhengHei Light" panose="020B0304030504040204" pitchFamily="34" charset="-120"/>
                        </a:rPr>
                        <a:t>friDay</a:t>
                      </a:r>
                      <a:r>
                        <a:rPr lang="en-US" altLang="zh-TW" sz="1600" dirty="0">
                          <a:latin typeface="Microsoft JhengHei Light" panose="020B0304030504040204" pitchFamily="34" charset="-120"/>
                          <a:ea typeface="Microsoft JhengHei Light" panose="020B0304030504040204" pitchFamily="34" charset="-120"/>
                        </a:rPr>
                        <a:t> </a:t>
                      </a:r>
                      <a:r>
                        <a:rPr lang="zh-TW" altLang="en-US" sz="1600" dirty="0">
                          <a:latin typeface="Microsoft JhengHei Light" panose="020B0304030504040204" pitchFamily="34" charset="-120"/>
                          <a:ea typeface="Microsoft JhengHei Light" panose="020B0304030504040204" pitchFamily="34" charset="-120"/>
                        </a:rPr>
                        <a:t>影音</a:t>
                      </a:r>
                    </a:p>
                    <a:p>
                      <a:pPr marL="0" marR="0" lvl="0" indent="0" algn="ctr" defTabSz="1097280" rtl="0" eaLnBrk="1" fontAlgn="auto" latinLnBrk="0" hangingPunct="1">
                        <a:lnSpc>
                          <a:spcPct val="150000"/>
                        </a:lnSpc>
                        <a:spcBef>
                          <a:spcPts val="0"/>
                        </a:spcBef>
                        <a:spcAft>
                          <a:spcPts val="0"/>
                        </a:spcAft>
                        <a:buClrTx/>
                        <a:buSzTx/>
                        <a:buFontTx/>
                        <a:buNone/>
                        <a:tabLst/>
                        <a:defRPr/>
                      </a:pPr>
                      <a:r>
                        <a:rPr lang="en-US" altLang="zh-TW" sz="1600" dirty="0" err="1">
                          <a:latin typeface="Microsoft JhengHei Light" panose="020B0304030504040204" pitchFamily="34" charset="-120"/>
                          <a:ea typeface="Microsoft JhengHei Light" panose="020B0304030504040204" pitchFamily="34" charset="-120"/>
                        </a:rPr>
                        <a:t>friDay</a:t>
                      </a:r>
                      <a:r>
                        <a:rPr lang="en-US" altLang="zh-TW" sz="1600" dirty="0">
                          <a:latin typeface="Microsoft JhengHei Light" panose="020B0304030504040204" pitchFamily="34" charset="-120"/>
                          <a:ea typeface="Microsoft JhengHei Light" panose="020B0304030504040204" pitchFamily="34" charset="-120"/>
                        </a:rPr>
                        <a:t> </a:t>
                      </a:r>
                      <a:r>
                        <a:rPr lang="zh-TW" altLang="en-US" sz="1600" dirty="0">
                          <a:latin typeface="Microsoft JhengHei Light" panose="020B0304030504040204" pitchFamily="34" charset="-120"/>
                          <a:ea typeface="Microsoft JhengHei Light" panose="020B0304030504040204" pitchFamily="34" charset="-120"/>
                        </a:rPr>
                        <a:t>來電答鈴</a:t>
                      </a:r>
                    </a:p>
                  </a:txBody>
                  <a:tcPr>
                    <a:lnL>
                      <a:noFill/>
                    </a:lnL>
                    <a:lnR>
                      <a:noFill/>
                    </a:lnR>
                    <a:lnT w="19050"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zh-TW" altLang="en-US" sz="1600" dirty="0">
                          <a:latin typeface="Microsoft JhengHei Light" panose="020B0304030504040204" pitchFamily="34" charset="-120"/>
                          <a:ea typeface="Microsoft JhengHei Light" panose="020B0304030504040204" pitchFamily="34" charset="-120"/>
                        </a:rPr>
                        <a:t>居家監控</a:t>
                      </a:r>
                      <a:endParaRPr lang="en-US" altLang="zh-TW" sz="1600" dirty="0">
                        <a:latin typeface="Microsoft JhengHei Light" panose="020B0304030504040204" pitchFamily="34" charset="-120"/>
                        <a:ea typeface="Microsoft JhengHei Light" panose="020B0304030504040204" pitchFamily="34" charset="-120"/>
                      </a:endParaRPr>
                    </a:p>
                    <a:p>
                      <a:pPr algn="ctr">
                        <a:lnSpc>
                          <a:spcPct val="150000"/>
                        </a:lnSpc>
                      </a:pPr>
                      <a:r>
                        <a:rPr lang="zh-TW" altLang="en-US" sz="1600" dirty="0">
                          <a:latin typeface="Microsoft JhengHei Light" panose="020B0304030504040204" pitchFamily="34" charset="-120"/>
                          <a:ea typeface="Microsoft JhengHei Light" panose="020B0304030504040204" pitchFamily="34" charset="-120"/>
                        </a:rPr>
                        <a:t>智慧型寵物餵食機</a:t>
                      </a:r>
                      <a:endParaRPr lang="en-US" altLang="zh-TW" sz="1600" dirty="0">
                        <a:latin typeface="Microsoft JhengHei Light" panose="020B0304030504040204" pitchFamily="34" charset="-120"/>
                        <a:ea typeface="Microsoft JhengHei Light" panose="020B0304030504040204" pitchFamily="34" charset="-120"/>
                      </a:endParaRPr>
                    </a:p>
                  </a:txBody>
                  <a:tcPr>
                    <a:lnL>
                      <a:noFill/>
                    </a:lnL>
                    <a:lnR>
                      <a:noFill/>
                    </a:lnR>
                    <a:lnT w="19050"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zh-TW" altLang="en-US" sz="1600" dirty="0">
                          <a:solidFill>
                            <a:schemeClr val="tx1"/>
                          </a:solidFill>
                          <a:latin typeface="Microsoft JhengHei Light" panose="020B0304030504040204" pitchFamily="34" charset="-120"/>
                          <a:ea typeface="Microsoft JhengHei Light" panose="020B0304030504040204" pitchFamily="34" charset="-120"/>
                        </a:rPr>
                        <a:t>大小愛講 </a:t>
                      </a:r>
                      <a:r>
                        <a:rPr lang="en-US" altLang="zh-TW" sz="1600" dirty="0">
                          <a:solidFill>
                            <a:schemeClr val="tx1"/>
                          </a:solidFill>
                          <a:latin typeface="Microsoft JhengHei Light" panose="020B0304030504040204" pitchFamily="34" charset="-120"/>
                          <a:ea typeface="Microsoft JhengHei Light" panose="020B0304030504040204" pitchFamily="34" charset="-120"/>
                        </a:rPr>
                        <a:t>/ </a:t>
                      </a:r>
                      <a:r>
                        <a:rPr lang="zh-TW" altLang="en-US" sz="1600" dirty="0">
                          <a:solidFill>
                            <a:schemeClr val="tx1"/>
                          </a:solidFill>
                          <a:latin typeface="Microsoft JhengHei Light" panose="020B0304030504040204" pitchFamily="34" charset="-120"/>
                          <a:ea typeface="Microsoft JhengHei Light" panose="020B0304030504040204" pitchFamily="34" charset="-120"/>
                        </a:rPr>
                        <a:t>小狐貍</a:t>
                      </a:r>
                    </a:p>
                  </a:txBody>
                  <a:tcPr>
                    <a:lnL>
                      <a:noFill/>
                    </a:lnL>
                    <a:lnR w="12700" cap="flat" cmpd="sng" algn="ctr">
                      <a:noFill/>
                      <a:prstDash val="solid"/>
                      <a:round/>
                      <a:headEnd type="none" w="med" len="med"/>
                      <a:tailEnd type="none" w="med" len="med"/>
                    </a:lnR>
                    <a:lnT w="19050"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49941180"/>
                  </a:ext>
                </a:extLst>
              </a:tr>
            </a:tbl>
          </a:graphicData>
        </a:graphic>
      </p:graphicFrame>
      <p:sp>
        <p:nvSpPr>
          <p:cNvPr id="3" name="文字方塊 2">
            <a:extLst>
              <a:ext uri="{FF2B5EF4-FFF2-40B4-BE49-F238E27FC236}">
                <a16:creationId xmlns:a16="http://schemas.microsoft.com/office/drawing/2014/main" id="{BC7153E2-0E7C-434B-A8E6-BA0A3C0696D0}"/>
              </a:ext>
            </a:extLst>
          </p:cNvPr>
          <p:cNvSpPr txBox="1"/>
          <p:nvPr/>
        </p:nvSpPr>
        <p:spPr>
          <a:xfrm>
            <a:off x="12344400" y="1423117"/>
            <a:ext cx="2103120" cy="419501"/>
          </a:xfrm>
          <a:prstGeom prst="rect">
            <a:avLst/>
          </a:prstGeom>
        </p:spPr>
        <p:txBody>
          <a:bodyPr wrap="square" lIns="91440" tIns="45720" rIns="91440" bIns="45720" rtlCol="0">
            <a:noAutofit/>
          </a:bodyPr>
          <a:lstStyle/>
          <a:p>
            <a:pPr>
              <a:lnSpc>
                <a:spcPct val="105000"/>
              </a:lnSpc>
              <a:spcBef>
                <a:spcPts val="1000"/>
              </a:spcBef>
            </a:pPr>
            <a:r>
              <a:rPr lang="zh-TW" altLang="en-US" sz="1600" dirty="0">
                <a:solidFill>
                  <a:srgbClr val="2366E0"/>
                </a:solidFill>
                <a:latin typeface="Microsoft JhengHei Light" panose="020B0304030504040204" pitchFamily="34" charset="-120"/>
                <a:ea typeface="Microsoft JhengHei Light" panose="020B0304030504040204" pitchFamily="34" charset="-120"/>
                <a:cs typeface="IBM Plex Sans" charset="0"/>
              </a:rPr>
              <a:t>註：排名為用戶數量</a:t>
            </a:r>
          </a:p>
        </p:txBody>
      </p:sp>
      <p:sp>
        <p:nvSpPr>
          <p:cNvPr id="42" name="文字方塊 26">
            <a:extLst>
              <a:ext uri="{FF2B5EF4-FFF2-40B4-BE49-F238E27FC236}">
                <a16:creationId xmlns:a16="http://schemas.microsoft.com/office/drawing/2014/main" id="{89E968E1-BF94-4786-9FBD-46D5ADD5500A}"/>
              </a:ext>
            </a:extLst>
          </p:cNvPr>
          <p:cNvSpPr txBox="1"/>
          <p:nvPr/>
        </p:nvSpPr>
        <p:spPr>
          <a:xfrm>
            <a:off x="5875865" y="5404447"/>
            <a:ext cx="914400" cy="914400"/>
          </a:xfrm>
          <a:prstGeom prst="rect">
            <a:avLst/>
          </a:prstGeom>
        </p:spPr>
        <p:txBody>
          <a:bodyPr wrap="none" lIns="91440" tIns="45720" rIns="91440" bIns="45720" rtlCol="0" anchor="ctr">
            <a:noAutofit/>
          </a:bodyPr>
          <a:lstStyle/>
          <a:p>
            <a:pPr algn="ctr">
              <a:lnSpc>
                <a:spcPct val="105000"/>
              </a:lnSpc>
              <a:spcBef>
                <a:spcPts val="1000"/>
              </a:spcBef>
            </a:pPr>
            <a:r>
              <a:rPr lang="en-US" altLang="zh-TW" sz="2000" b="1" dirty="0">
                <a:solidFill>
                  <a:schemeClr val="bg2"/>
                </a:solidFill>
                <a:latin typeface="Microsoft JhengHei Light" panose="020B0304030504040204" pitchFamily="34" charset="-120"/>
                <a:ea typeface="Microsoft JhengHei Light" panose="020B0304030504040204" pitchFamily="34" charset="-120"/>
                <a:cs typeface="IBM Plex Sans" charset="0"/>
              </a:rPr>
              <a:t>2</a:t>
            </a:r>
            <a:endParaRPr lang="zh-TW" altLang="en-US" sz="2000" b="1" dirty="0" err="1">
              <a:solidFill>
                <a:schemeClr val="bg2"/>
              </a:solidFill>
              <a:latin typeface="Microsoft JhengHei Light" panose="020B0304030504040204" pitchFamily="34" charset="-120"/>
              <a:ea typeface="Microsoft JhengHei Light" panose="020B0304030504040204" pitchFamily="34" charset="-120"/>
              <a:cs typeface="IBM Plex Sans" charset="0"/>
            </a:endParaRPr>
          </a:p>
        </p:txBody>
      </p:sp>
      <p:sp>
        <p:nvSpPr>
          <p:cNvPr id="56" name="文字方塊 26">
            <a:extLst>
              <a:ext uri="{FF2B5EF4-FFF2-40B4-BE49-F238E27FC236}">
                <a16:creationId xmlns:a16="http://schemas.microsoft.com/office/drawing/2014/main" id="{8C4515F9-9D22-453F-A5C4-D5A24E49E5FB}"/>
              </a:ext>
            </a:extLst>
          </p:cNvPr>
          <p:cNvSpPr txBox="1"/>
          <p:nvPr/>
        </p:nvSpPr>
        <p:spPr>
          <a:xfrm>
            <a:off x="5875865" y="2102479"/>
            <a:ext cx="914400" cy="914400"/>
          </a:xfrm>
          <a:prstGeom prst="rect">
            <a:avLst/>
          </a:prstGeom>
        </p:spPr>
        <p:txBody>
          <a:bodyPr wrap="none" lIns="91440" tIns="45720" rIns="91440" bIns="45720" rtlCol="0" anchor="ctr">
            <a:noAutofit/>
          </a:bodyPr>
          <a:lstStyle/>
          <a:p>
            <a:pPr algn="ctr">
              <a:lnSpc>
                <a:spcPct val="105000"/>
              </a:lnSpc>
              <a:spcBef>
                <a:spcPts val="1000"/>
              </a:spcBef>
            </a:pPr>
            <a:r>
              <a:rPr lang="en-US" altLang="zh-TW" sz="2000" b="1" dirty="0">
                <a:solidFill>
                  <a:schemeClr val="bg2"/>
                </a:solidFill>
                <a:latin typeface="Microsoft JhengHei Light" panose="020B0304030504040204" pitchFamily="34" charset="-120"/>
                <a:ea typeface="Microsoft JhengHei Light" panose="020B0304030504040204" pitchFamily="34" charset="-120"/>
                <a:cs typeface="IBM Plex Sans" charset="0"/>
              </a:rPr>
              <a:t>1</a:t>
            </a:r>
            <a:endParaRPr lang="zh-TW" altLang="en-US" sz="2000" b="1" dirty="0" err="1">
              <a:solidFill>
                <a:schemeClr val="bg2"/>
              </a:solidFill>
              <a:latin typeface="Microsoft JhengHei Light" panose="020B0304030504040204" pitchFamily="34" charset="-120"/>
              <a:ea typeface="Microsoft JhengHei Light" panose="020B0304030504040204" pitchFamily="34" charset="-120"/>
              <a:cs typeface="IBM Plex Sans" charset="0"/>
            </a:endParaRPr>
          </a:p>
        </p:txBody>
      </p:sp>
      <p:pic>
        <p:nvPicPr>
          <p:cNvPr id="8" name="Picture 7">
            <a:extLst>
              <a:ext uri="{FF2B5EF4-FFF2-40B4-BE49-F238E27FC236}">
                <a16:creationId xmlns:a16="http://schemas.microsoft.com/office/drawing/2014/main" id="{EB749423-D36C-4625-A18C-925DF27BDA7A}"/>
              </a:ext>
            </a:extLst>
          </p:cNvPr>
          <p:cNvPicPr>
            <a:picLocks noChangeAspect="1"/>
          </p:cNvPicPr>
          <p:nvPr/>
        </p:nvPicPr>
        <p:blipFill>
          <a:blip r:embed="rId3"/>
          <a:stretch>
            <a:fillRect/>
          </a:stretch>
        </p:blipFill>
        <p:spPr>
          <a:xfrm>
            <a:off x="9874998" y="4110337"/>
            <a:ext cx="537397" cy="537397"/>
          </a:xfrm>
          <a:prstGeom prst="rect">
            <a:avLst/>
          </a:prstGeom>
        </p:spPr>
      </p:pic>
      <p:pic>
        <p:nvPicPr>
          <p:cNvPr id="78" name="Picture 77">
            <a:extLst>
              <a:ext uri="{FF2B5EF4-FFF2-40B4-BE49-F238E27FC236}">
                <a16:creationId xmlns:a16="http://schemas.microsoft.com/office/drawing/2014/main" id="{E52E90A0-AAF3-49DF-B4B3-9E0750B90235}"/>
              </a:ext>
            </a:extLst>
          </p:cNvPr>
          <p:cNvPicPr>
            <a:picLocks noChangeAspect="1"/>
          </p:cNvPicPr>
          <p:nvPr/>
        </p:nvPicPr>
        <p:blipFill>
          <a:blip r:embed="rId3"/>
          <a:stretch>
            <a:fillRect/>
          </a:stretch>
        </p:blipFill>
        <p:spPr>
          <a:xfrm>
            <a:off x="8103903" y="2348677"/>
            <a:ext cx="537397" cy="537397"/>
          </a:xfrm>
          <a:prstGeom prst="rect">
            <a:avLst/>
          </a:prstGeom>
        </p:spPr>
      </p:pic>
      <p:pic>
        <p:nvPicPr>
          <p:cNvPr id="79" name="Picture 78">
            <a:extLst>
              <a:ext uri="{FF2B5EF4-FFF2-40B4-BE49-F238E27FC236}">
                <a16:creationId xmlns:a16="http://schemas.microsoft.com/office/drawing/2014/main" id="{372D6ADE-1F5D-4EE2-BF84-B7075F803831}"/>
              </a:ext>
            </a:extLst>
          </p:cNvPr>
          <p:cNvPicPr>
            <a:picLocks noChangeAspect="1"/>
          </p:cNvPicPr>
          <p:nvPr/>
        </p:nvPicPr>
        <p:blipFill>
          <a:blip r:embed="rId3"/>
          <a:stretch>
            <a:fillRect/>
          </a:stretch>
        </p:blipFill>
        <p:spPr>
          <a:xfrm>
            <a:off x="6166946" y="2348677"/>
            <a:ext cx="537397" cy="537397"/>
          </a:xfrm>
          <a:prstGeom prst="rect">
            <a:avLst/>
          </a:prstGeom>
        </p:spPr>
      </p:pic>
      <p:pic>
        <p:nvPicPr>
          <p:cNvPr id="80" name="Picture 79">
            <a:extLst>
              <a:ext uri="{FF2B5EF4-FFF2-40B4-BE49-F238E27FC236}">
                <a16:creationId xmlns:a16="http://schemas.microsoft.com/office/drawing/2014/main" id="{7D62E4C0-4E18-447A-ADDC-2F2043303F60}"/>
              </a:ext>
            </a:extLst>
          </p:cNvPr>
          <p:cNvPicPr>
            <a:picLocks noChangeAspect="1"/>
          </p:cNvPicPr>
          <p:nvPr/>
        </p:nvPicPr>
        <p:blipFill>
          <a:blip r:embed="rId3"/>
          <a:stretch>
            <a:fillRect/>
          </a:stretch>
        </p:blipFill>
        <p:spPr>
          <a:xfrm>
            <a:off x="4125715" y="4114800"/>
            <a:ext cx="537397" cy="537397"/>
          </a:xfrm>
          <a:prstGeom prst="rect">
            <a:avLst/>
          </a:prstGeom>
        </p:spPr>
      </p:pic>
      <p:pic>
        <p:nvPicPr>
          <p:cNvPr id="5" name="圖片 4">
            <a:extLst>
              <a:ext uri="{FF2B5EF4-FFF2-40B4-BE49-F238E27FC236}">
                <a16:creationId xmlns:a16="http://schemas.microsoft.com/office/drawing/2014/main" id="{B6E0DCB2-89CA-4A81-98AF-13C7F4EDDAFE}"/>
              </a:ext>
            </a:extLst>
          </p:cNvPr>
          <p:cNvPicPr>
            <a:picLocks noChangeAspect="1"/>
          </p:cNvPicPr>
          <p:nvPr/>
        </p:nvPicPr>
        <p:blipFill>
          <a:blip r:embed="rId4">
            <a:duotone>
              <a:schemeClr val="accent4">
                <a:shade val="45000"/>
                <a:satMod val="135000"/>
              </a:schemeClr>
              <a:prstClr val="white"/>
            </a:duotone>
          </a:blip>
          <a:stretch>
            <a:fillRect/>
          </a:stretch>
        </p:blipFill>
        <p:spPr>
          <a:xfrm>
            <a:off x="4119007" y="2353006"/>
            <a:ext cx="544105" cy="544105"/>
          </a:xfrm>
          <a:prstGeom prst="rect">
            <a:avLst/>
          </a:prstGeom>
        </p:spPr>
      </p:pic>
      <p:pic>
        <p:nvPicPr>
          <p:cNvPr id="16" name="圖片 15">
            <a:extLst>
              <a:ext uri="{FF2B5EF4-FFF2-40B4-BE49-F238E27FC236}">
                <a16:creationId xmlns:a16="http://schemas.microsoft.com/office/drawing/2014/main" id="{73004C1C-E383-4099-941F-309F5D1833EB}"/>
              </a:ext>
            </a:extLst>
          </p:cNvPr>
          <p:cNvPicPr>
            <a:picLocks noChangeAspect="1"/>
          </p:cNvPicPr>
          <p:nvPr/>
        </p:nvPicPr>
        <p:blipFill>
          <a:blip r:embed="rId4">
            <a:duotone>
              <a:schemeClr val="accent4">
                <a:shade val="45000"/>
                <a:satMod val="135000"/>
              </a:schemeClr>
              <a:prstClr val="white"/>
            </a:duotone>
          </a:blip>
          <a:stretch>
            <a:fillRect/>
          </a:stretch>
        </p:blipFill>
        <p:spPr>
          <a:xfrm>
            <a:off x="9868290" y="2331720"/>
            <a:ext cx="544105" cy="544105"/>
          </a:xfrm>
          <a:prstGeom prst="rect">
            <a:avLst/>
          </a:prstGeom>
        </p:spPr>
      </p:pic>
      <p:pic>
        <p:nvPicPr>
          <p:cNvPr id="17" name="圖片 16">
            <a:extLst>
              <a:ext uri="{FF2B5EF4-FFF2-40B4-BE49-F238E27FC236}">
                <a16:creationId xmlns:a16="http://schemas.microsoft.com/office/drawing/2014/main" id="{F56E3255-8542-46DE-A223-E7D05BB9E36E}"/>
              </a:ext>
            </a:extLst>
          </p:cNvPr>
          <p:cNvPicPr>
            <a:picLocks noChangeAspect="1"/>
          </p:cNvPicPr>
          <p:nvPr/>
        </p:nvPicPr>
        <p:blipFill>
          <a:blip r:embed="rId4">
            <a:duotone>
              <a:schemeClr val="accent4">
                <a:shade val="45000"/>
                <a:satMod val="135000"/>
              </a:schemeClr>
              <a:prstClr val="white"/>
            </a:duotone>
          </a:blip>
          <a:stretch>
            <a:fillRect/>
          </a:stretch>
        </p:blipFill>
        <p:spPr>
          <a:xfrm>
            <a:off x="6061012" y="5589594"/>
            <a:ext cx="544105" cy="544105"/>
          </a:xfrm>
          <a:prstGeom prst="rect">
            <a:avLst/>
          </a:prstGeom>
        </p:spPr>
      </p:pic>
      <p:pic>
        <p:nvPicPr>
          <p:cNvPr id="18" name="圖片 17">
            <a:extLst>
              <a:ext uri="{FF2B5EF4-FFF2-40B4-BE49-F238E27FC236}">
                <a16:creationId xmlns:a16="http://schemas.microsoft.com/office/drawing/2014/main" id="{36D27292-DB6C-4193-B6CA-5747435130B0}"/>
              </a:ext>
            </a:extLst>
          </p:cNvPr>
          <p:cNvPicPr>
            <a:picLocks noChangeAspect="1"/>
          </p:cNvPicPr>
          <p:nvPr/>
        </p:nvPicPr>
        <p:blipFill>
          <a:blip r:embed="rId4">
            <a:duotone>
              <a:schemeClr val="accent4">
                <a:shade val="45000"/>
                <a:satMod val="135000"/>
              </a:schemeClr>
              <a:prstClr val="white"/>
            </a:duotone>
          </a:blip>
          <a:stretch>
            <a:fillRect/>
          </a:stretch>
        </p:blipFill>
        <p:spPr>
          <a:xfrm>
            <a:off x="8133878" y="4114800"/>
            <a:ext cx="544105" cy="544105"/>
          </a:xfrm>
          <a:prstGeom prst="rect">
            <a:avLst/>
          </a:prstGeom>
        </p:spPr>
      </p:pic>
    </p:spTree>
    <p:extLst>
      <p:ext uri="{BB962C8B-B14F-4D97-AF65-F5344CB8AC3E}">
        <p14:creationId xmlns:p14="http://schemas.microsoft.com/office/powerpoint/2010/main" val="1255306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래픽 7">
            <a:extLst>
              <a:ext uri="{FF2B5EF4-FFF2-40B4-BE49-F238E27FC236}">
                <a16:creationId xmlns:a16="http://schemas.microsoft.com/office/drawing/2014/main" id="{AD862421-0012-4925-AB9F-AABE94C0B3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7130" y="8869864"/>
            <a:ext cx="1650127" cy="1432344"/>
          </a:xfrm>
          <a:prstGeom prst="rect">
            <a:avLst/>
          </a:prstGeom>
        </p:spPr>
      </p:pic>
      <p:pic>
        <p:nvPicPr>
          <p:cNvPr id="23" name="그래픽 11">
            <a:extLst>
              <a:ext uri="{FF2B5EF4-FFF2-40B4-BE49-F238E27FC236}">
                <a16:creationId xmlns:a16="http://schemas.microsoft.com/office/drawing/2014/main" id="{74288745-4167-4ECE-8AAF-F2F84EAA6D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9506" y="8925963"/>
            <a:ext cx="1650127" cy="1432344"/>
          </a:xfrm>
          <a:prstGeom prst="rect">
            <a:avLst/>
          </a:prstGeom>
        </p:spPr>
      </p:pic>
      <p:pic>
        <p:nvPicPr>
          <p:cNvPr id="24" name="그래픽 12">
            <a:extLst>
              <a:ext uri="{FF2B5EF4-FFF2-40B4-BE49-F238E27FC236}">
                <a16:creationId xmlns:a16="http://schemas.microsoft.com/office/drawing/2014/main" id="{518A1E16-81D7-42FB-A97D-0C225C2CCA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69633" y="8919043"/>
            <a:ext cx="1650127" cy="1432344"/>
          </a:xfrm>
          <a:prstGeom prst="rect">
            <a:avLst/>
          </a:prstGeom>
        </p:spPr>
      </p:pic>
      <p:pic>
        <p:nvPicPr>
          <p:cNvPr id="25" name="그래픽 13">
            <a:extLst>
              <a:ext uri="{FF2B5EF4-FFF2-40B4-BE49-F238E27FC236}">
                <a16:creationId xmlns:a16="http://schemas.microsoft.com/office/drawing/2014/main" id="{87FAC247-B876-41FE-A978-FFB23E3351F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42008" y="8919043"/>
            <a:ext cx="1650127" cy="1432344"/>
          </a:xfrm>
          <a:prstGeom prst="rect">
            <a:avLst/>
          </a:prstGeom>
        </p:spPr>
      </p:pic>
      <p:sp>
        <p:nvSpPr>
          <p:cNvPr id="21" name="Text Placeholder 5">
            <a:extLst>
              <a:ext uri="{FF2B5EF4-FFF2-40B4-BE49-F238E27FC236}">
                <a16:creationId xmlns:a16="http://schemas.microsoft.com/office/drawing/2014/main" id="{2BED6537-0065-4A64-BD7C-89E6E27BEC9E}"/>
              </a:ext>
            </a:extLst>
          </p:cNvPr>
          <p:cNvSpPr>
            <a:spLocks noGrp="1"/>
          </p:cNvSpPr>
          <p:nvPr>
            <p:ph type="body" sz="quarter" idx="11"/>
          </p:nvPr>
        </p:nvSpPr>
        <p:spPr>
          <a:xfrm>
            <a:off x="457200" y="265176"/>
            <a:ext cx="6583680" cy="274320"/>
          </a:xfrm>
        </p:spPr>
        <p:txBody>
          <a:bodyPr/>
          <a:lstStyle/>
          <a:p>
            <a:r>
              <a:rPr lang="en-US" dirty="0">
                <a:latin typeface="Microsoft JhengHei Light" panose="020B0304030504040204" pitchFamily="34" charset="-120"/>
                <a:ea typeface="Microsoft JhengHei Light" panose="020B0304030504040204" pitchFamily="34" charset="-120"/>
              </a:rPr>
              <a:t>Which </a:t>
            </a:r>
            <a:r>
              <a:rPr lang="zh-TW" altLang="en-US" dirty="0">
                <a:latin typeface="Microsoft JhengHei Light" panose="020B0304030504040204" pitchFamily="34" charset="-120"/>
                <a:ea typeface="Microsoft JhengHei Light" panose="020B0304030504040204" pitchFamily="34" charset="-120"/>
              </a:rPr>
              <a:t>智慧音箱？</a:t>
            </a:r>
            <a:endParaRPr lang="en-US" dirty="0">
              <a:latin typeface="Microsoft JhengHei Light" panose="020B0304030504040204" pitchFamily="34" charset="-120"/>
              <a:ea typeface="Microsoft JhengHei Light" panose="020B0304030504040204" pitchFamily="34" charset="-120"/>
            </a:endParaRPr>
          </a:p>
        </p:txBody>
      </p:sp>
      <p:sp>
        <p:nvSpPr>
          <p:cNvPr id="26" name="Title 4">
            <a:extLst>
              <a:ext uri="{FF2B5EF4-FFF2-40B4-BE49-F238E27FC236}">
                <a16:creationId xmlns:a16="http://schemas.microsoft.com/office/drawing/2014/main" id="{70597251-7300-44F3-9E50-A713DFD2DAFE}"/>
              </a:ext>
            </a:extLst>
          </p:cNvPr>
          <p:cNvSpPr>
            <a:spLocks noGrp="1"/>
          </p:cNvSpPr>
          <p:nvPr>
            <p:ph type="title"/>
          </p:nvPr>
        </p:nvSpPr>
        <p:spPr>
          <a:xfrm>
            <a:off x="457200" y="640080"/>
            <a:ext cx="13716000" cy="1143000"/>
          </a:xfrm>
        </p:spPr>
        <p:txBody>
          <a:bodyPr/>
          <a:lstStyle/>
          <a:p>
            <a:r>
              <a:rPr lang="zh-TW" altLang="en-US" b="1" dirty="0">
                <a:latin typeface="Microsoft JhengHei Light" panose="020B0304030504040204" pitchFamily="34" charset="-120"/>
                <a:ea typeface="Microsoft JhengHei Light" panose="020B0304030504040204" pitchFamily="34" charset="-120"/>
              </a:rPr>
              <a:t>語音購物使台灣大哥大在大同小異的智慧音箱戰爭中創造核心競爭力</a:t>
            </a:r>
            <a:br>
              <a:rPr lang="en-US" altLang="zh-CN" b="1" dirty="0">
                <a:latin typeface="Microsoft JhengHei Light" panose="020B0304030504040204" pitchFamily="34" charset="-120"/>
                <a:ea typeface="Microsoft JhengHei Light" panose="020B0304030504040204" pitchFamily="34" charset="-120"/>
              </a:rPr>
            </a:br>
            <a:endParaRPr lang="en-US" sz="2000" b="1" i="1" dirty="0">
              <a:latin typeface="Microsoft JhengHei Light" panose="020B0304030504040204" pitchFamily="34" charset="-120"/>
              <a:ea typeface="Microsoft JhengHei Light" panose="020B0304030504040204" pitchFamily="34" charset="-120"/>
            </a:endParaRPr>
          </a:p>
        </p:txBody>
      </p:sp>
      <p:graphicFrame>
        <p:nvGraphicFramePr>
          <p:cNvPr id="27" name="表格 2">
            <a:extLst>
              <a:ext uri="{FF2B5EF4-FFF2-40B4-BE49-F238E27FC236}">
                <a16:creationId xmlns:a16="http://schemas.microsoft.com/office/drawing/2014/main" id="{F0277025-3A85-4B7F-B4E5-C38C741720DB}"/>
              </a:ext>
            </a:extLst>
          </p:cNvPr>
          <p:cNvGraphicFramePr>
            <a:graphicFrameLocks noGrp="1"/>
          </p:cNvGraphicFramePr>
          <p:nvPr>
            <p:extLst>
              <p:ext uri="{D42A27DB-BD31-4B8C-83A1-F6EECF244321}">
                <p14:modId xmlns:p14="http://schemas.microsoft.com/office/powerpoint/2010/main" val="2226408953"/>
              </p:ext>
            </p:extLst>
          </p:nvPr>
        </p:nvGraphicFramePr>
        <p:xfrm>
          <a:off x="496902" y="2527666"/>
          <a:ext cx="7422856" cy="4574068"/>
        </p:xfrm>
        <a:graphic>
          <a:graphicData uri="http://schemas.openxmlformats.org/drawingml/2006/table">
            <a:tbl>
              <a:tblPr firstRow="1" bandRow="1">
                <a:tableStyleId>{5C22544A-7EE6-4342-B048-85BDC9FD1C3A}</a:tableStyleId>
              </a:tblPr>
              <a:tblGrid>
                <a:gridCol w="1885026">
                  <a:extLst>
                    <a:ext uri="{9D8B030D-6E8A-4147-A177-3AD203B41FA5}">
                      <a16:colId xmlns:a16="http://schemas.microsoft.com/office/drawing/2014/main" val="3078583821"/>
                    </a:ext>
                  </a:extLst>
                </a:gridCol>
                <a:gridCol w="2768915">
                  <a:extLst>
                    <a:ext uri="{9D8B030D-6E8A-4147-A177-3AD203B41FA5}">
                      <a16:colId xmlns:a16="http://schemas.microsoft.com/office/drawing/2014/main" val="1721874427"/>
                    </a:ext>
                  </a:extLst>
                </a:gridCol>
                <a:gridCol w="2768915">
                  <a:extLst>
                    <a:ext uri="{9D8B030D-6E8A-4147-A177-3AD203B41FA5}">
                      <a16:colId xmlns:a16="http://schemas.microsoft.com/office/drawing/2014/main" val="3746737387"/>
                    </a:ext>
                  </a:extLst>
                </a:gridCol>
              </a:tblGrid>
              <a:tr h="826479">
                <a:tc>
                  <a:txBody>
                    <a:bodyPr/>
                    <a:lstStyle/>
                    <a:p>
                      <a:pPr algn="ctr">
                        <a:lnSpc>
                          <a:spcPct val="150000"/>
                        </a:lnSpc>
                      </a:pPr>
                      <a:r>
                        <a:rPr lang="zh-TW" altLang="en-US" sz="2000" b="1" dirty="0">
                          <a:solidFill>
                            <a:schemeClr val="tx1"/>
                          </a:solidFill>
                          <a:latin typeface="+mj-ea"/>
                          <a:ea typeface="+mj-ea"/>
                        </a:rPr>
                        <a:t>推出時間</a:t>
                      </a:r>
                    </a:p>
                  </a:txBody>
                  <a:tcPr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50000"/>
                        </a:lnSpc>
                      </a:pPr>
                      <a:r>
                        <a:rPr lang="en-US" altLang="zh-TW" sz="1800" b="0" dirty="0">
                          <a:latin typeface="Microsoft JhengHei Light" panose="020B0304030504040204" pitchFamily="34" charset="-120"/>
                          <a:ea typeface="Microsoft JhengHei Light" panose="020B0304030504040204" pitchFamily="34" charset="-120"/>
                        </a:rPr>
                        <a:t>2019/04</a:t>
                      </a:r>
                      <a:endParaRPr lang="zh-TW" altLang="en-US" sz="1800" b="0" dirty="0">
                        <a:latin typeface="Microsoft JhengHei Light" panose="020B0304030504040204" pitchFamily="34" charset="-120"/>
                        <a:ea typeface="Microsoft JhengHei Light" panose="020B0304030504040204" pitchFamily="34" charset="-120"/>
                      </a:endParaRPr>
                    </a:p>
                  </a:txBody>
                  <a:tcPr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50000"/>
                        </a:lnSpc>
                      </a:pPr>
                      <a:r>
                        <a:rPr lang="en-US" altLang="zh-TW" sz="1800" b="0" dirty="0">
                          <a:latin typeface="Microsoft JhengHei Light" panose="020B0304030504040204" pitchFamily="34" charset="-120"/>
                          <a:ea typeface="Microsoft JhengHei Light" panose="020B0304030504040204" pitchFamily="34" charset="-120"/>
                        </a:rPr>
                        <a:t>2018/06</a:t>
                      </a:r>
                      <a:r>
                        <a:rPr lang="zh-TW" altLang="en-US" sz="1800" b="0" dirty="0">
                          <a:latin typeface="Microsoft JhengHei Light" panose="020B0304030504040204" pitchFamily="34" charset="-120"/>
                          <a:ea typeface="Microsoft JhengHei Light" panose="020B0304030504040204" pitchFamily="34" charset="-120"/>
                        </a:rPr>
                        <a:t> 大愛講</a:t>
                      </a:r>
                      <a:endParaRPr lang="en-US" altLang="zh-TW" sz="1800" b="0" dirty="0">
                        <a:latin typeface="Microsoft JhengHei Light" panose="020B0304030504040204" pitchFamily="34" charset="-120"/>
                        <a:ea typeface="Microsoft JhengHei Light" panose="020B0304030504040204" pitchFamily="34" charset="-120"/>
                      </a:endParaRPr>
                    </a:p>
                    <a:p>
                      <a:pPr algn="ctr">
                        <a:lnSpc>
                          <a:spcPct val="150000"/>
                        </a:lnSpc>
                      </a:pPr>
                      <a:r>
                        <a:rPr lang="en-US" altLang="zh-TW" sz="1800" b="0" dirty="0">
                          <a:latin typeface="Microsoft JhengHei Light" panose="020B0304030504040204" pitchFamily="34" charset="-120"/>
                          <a:ea typeface="Microsoft JhengHei Light" panose="020B0304030504040204" pitchFamily="34" charset="-120"/>
                        </a:rPr>
                        <a:t>2019/01 </a:t>
                      </a:r>
                      <a:r>
                        <a:rPr lang="zh-TW" altLang="en-US" sz="1800" b="0" dirty="0">
                          <a:latin typeface="Microsoft JhengHei Light" panose="020B0304030504040204" pitchFamily="34" charset="-120"/>
                          <a:ea typeface="Microsoft JhengHei Light" panose="020B0304030504040204" pitchFamily="34" charset="-120"/>
                        </a:rPr>
                        <a:t>小愛講 </a:t>
                      </a:r>
                      <a:r>
                        <a:rPr lang="en-US" altLang="zh-TW" sz="1800" b="0" dirty="0">
                          <a:latin typeface="Microsoft JhengHei Light" panose="020B0304030504040204" pitchFamily="34" charset="-120"/>
                          <a:ea typeface="Microsoft JhengHei Light" panose="020B0304030504040204" pitchFamily="34" charset="-120"/>
                        </a:rPr>
                        <a:t>/ </a:t>
                      </a:r>
                      <a:r>
                        <a:rPr lang="zh-TW" altLang="en-US" sz="1800" b="0" dirty="0">
                          <a:latin typeface="Microsoft JhengHei Light" panose="020B0304030504040204" pitchFamily="34" charset="-120"/>
                          <a:ea typeface="Microsoft JhengHei Light" panose="020B0304030504040204" pitchFamily="34" charset="-120"/>
                        </a:rPr>
                        <a:t>小狐狸</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63461557"/>
                  </a:ext>
                </a:extLst>
              </a:tr>
              <a:tr h="691533">
                <a:tc>
                  <a:txBody>
                    <a:bodyPr/>
                    <a:lstStyle/>
                    <a:p>
                      <a:pPr algn="ctr">
                        <a:lnSpc>
                          <a:spcPct val="150000"/>
                        </a:lnSpc>
                      </a:pPr>
                      <a:r>
                        <a:rPr lang="zh-TW" altLang="en-US" sz="2000" b="1" dirty="0">
                          <a:solidFill>
                            <a:schemeClr val="tx1"/>
                          </a:solidFill>
                          <a:latin typeface="+mj-ea"/>
                          <a:ea typeface="+mj-ea"/>
                        </a:rPr>
                        <a:t>價格</a:t>
                      </a:r>
                    </a:p>
                  </a:txBody>
                  <a:tcPr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50000"/>
                        </a:lnSpc>
                      </a:pPr>
                      <a:r>
                        <a:rPr lang="en-US" altLang="zh-TW" sz="1800" b="0" dirty="0">
                          <a:latin typeface="Microsoft JhengHei Light" panose="020B0304030504040204" pitchFamily="34" charset="-120"/>
                          <a:ea typeface="Microsoft JhengHei Light" panose="020B0304030504040204" pitchFamily="34" charset="-120"/>
                        </a:rPr>
                        <a:t>2790/5990</a:t>
                      </a:r>
                      <a:endParaRPr lang="zh-TW" altLang="en-US" sz="1800" b="0" dirty="0">
                        <a:latin typeface="Microsoft JhengHei Light" panose="020B0304030504040204" pitchFamily="34" charset="-120"/>
                        <a:ea typeface="Microsoft JhengHei Light" panose="020B0304030504040204" pitchFamily="34" charset="-120"/>
                      </a:endParaRPr>
                    </a:p>
                  </a:txBody>
                  <a:tcPr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50000"/>
                        </a:lnSpc>
                      </a:pPr>
                      <a:r>
                        <a:rPr lang="en-US" altLang="zh-TW" sz="1800" b="0" dirty="0">
                          <a:latin typeface="Microsoft JhengHei Light" panose="020B0304030504040204" pitchFamily="34" charset="-120"/>
                          <a:ea typeface="Microsoft JhengHei Light" panose="020B0304030504040204" pitchFamily="34" charset="-120"/>
                        </a:rPr>
                        <a:t>2990/5990</a:t>
                      </a:r>
                      <a:endParaRPr lang="zh-TW" altLang="en-US" sz="1800" b="0" dirty="0">
                        <a:latin typeface="Microsoft JhengHei Light" panose="020B0304030504040204" pitchFamily="34" charset="-120"/>
                        <a:ea typeface="Microsoft JhengHei Light" panose="020B0304030504040204" pitchFamily="34" charset="-12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62310471"/>
                  </a:ext>
                </a:extLst>
              </a:tr>
              <a:tr h="691533">
                <a:tc>
                  <a:txBody>
                    <a:bodyPr/>
                    <a:lstStyle/>
                    <a:p>
                      <a:pPr algn="ctr">
                        <a:lnSpc>
                          <a:spcPct val="150000"/>
                        </a:lnSpc>
                      </a:pPr>
                      <a:r>
                        <a:rPr lang="zh-CN" altLang="en-US" sz="2000" b="1" dirty="0">
                          <a:solidFill>
                            <a:schemeClr val="tx1"/>
                          </a:solidFill>
                          <a:latin typeface="+mj-ea"/>
                          <a:ea typeface="+mj-ea"/>
                        </a:rPr>
                        <a:t>智慧家庭支援</a:t>
                      </a:r>
                      <a:endParaRPr lang="zh-TW" altLang="en-US" sz="2000" b="1" dirty="0">
                        <a:solidFill>
                          <a:schemeClr val="tx1"/>
                        </a:solidFill>
                        <a:latin typeface="+mj-ea"/>
                        <a:ea typeface="+mj-ea"/>
                      </a:endParaRPr>
                    </a:p>
                  </a:txBody>
                  <a:tcPr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50000"/>
                        </a:lnSpc>
                      </a:pPr>
                      <a:r>
                        <a:rPr lang="zh-TW" altLang="en-US" sz="1800" b="0" u="none" strike="noStrike" kern="1200" dirty="0">
                          <a:effectLst/>
                          <a:latin typeface="Microsoft JhengHei Light" panose="020B0304030504040204" pitchFamily="34" charset="-120"/>
                          <a:ea typeface="Microsoft JhengHei Light" panose="020B0304030504040204" pitchFamily="34" charset="-120"/>
                        </a:rPr>
                        <a:t>中華智慧家庭</a:t>
                      </a:r>
                      <a:endParaRPr lang="zh-TW" altLang="en-US" sz="1800" b="0" dirty="0">
                        <a:latin typeface="Microsoft JhengHei Light" panose="020B0304030504040204" pitchFamily="34" charset="-120"/>
                        <a:ea typeface="Microsoft JhengHei Light" panose="020B0304030504040204" pitchFamily="34" charset="-120"/>
                      </a:endParaRPr>
                    </a:p>
                  </a:txBody>
                  <a:tcPr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50000"/>
                        </a:lnSpc>
                      </a:pPr>
                      <a:r>
                        <a:rPr lang="en-US" altLang="zh-TW" sz="1800" b="0" u="none" strike="noStrike" kern="1200" dirty="0">
                          <a:effectLst/>
                          <a:latin typeface="Microsoft JhengHei Light" panose="020B0304030504040204" pitchFamily="34" charset="-120"/>
                          <a:ea typeface="Microsoft JhengHei Light" panose="020B0304030504040204" pitchFamily="34" charset="-120"/>
                        </a:rPr>
                        <a:t>EQL</a:t>
                      </a:r>
                      <a:r>
                        <a:rPr lang="zh-TW" altLang="en-US" sz="1800" b="0" u="none" strike="noStrike" kern="1200" dirty="0">
                          <a:effectLst/>
                          <a:latin typeface="Microsoft JhengHei Light" panose="020B0304030504040204" pitchFamily="34" charset="-120"/>
                          <a:ea typeface="Microsoft JhengHei Light" panose="020B0304030504040204" pitchFamily="34" charset="-120"/>
                        </a:rPr>
                        <a:t>智能小管家</a:t>
                      </a:r>
                      <a:endParaRPr lang="zh-TW" altLang="en-US" sz="1800" b="0" dirty="0">
                        <a:latin typeface="Microsoft JhengHei Light" panose="020B0304030504040204" pitchFamily="34" charset="-120"/>
                        <a:ea typeface="Microsoft JhengHei Light" panose="020B0304030504040204" pitchFamily="34" charset="-12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05033472"/>
                  </a:ext>
                </a:extLst>
              </a:tr>
              <a:tr h="297180">
                <a:tc rowSpan="4">
                  <a:txBody>
                    <a:bodyPr/>
                    <a:lstStyle/>
                    <a:p>
                      <a:pPr algn="ctr">
                        <a:lnSpc>
                          <a:spcPct val="150000"/>
                        </a:lnSpc>
                      </a:pPr>
                      <a:r>
                        <a:rPr lang="zh-TW" altLang="en-US" sz="2000" b="1" dirty="0">
                          <a:solidFill>
                            <a:schemeClr val="tx1"/>
                          </a:solidFill>
                          <a:latin typeface="+mj-ea"/>
                          <a:ea typeface="+mj-ea"/>
                        </a:rPr>
                        <a:t>共通功能</a:t>
                      </a:r>
                    </a:p>
                  </a:txBody>
                  <a:tcPr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2">
                  <a:txBody>
                    <a:bodyPr/>
                    <a:lstStyle/>
                    <a:p>
                      <a:pPr marL="0" indent="0" algn="ctr">
                        <a:buFont typeface="Arial" panose="020B0604020202020204" pitchFamily="34" charset="0"/>
                        <a:buNone/>
                      </a:pPr>
                      <a:r>
                        <a:rPr lang="zh-TW" altLang="en-US" sz="1800" dirty="0">
                          <a:latin typeface="Microsoft JhengHei Light" panose="020B0304030504040204" pitchFamily="34" charset="-120"/>
                          <a:ea typeface="Microsoft JhengHei Light" panose="020B0304030504040204" pitchFamily="34" charset="-120"/>
                        </a:rPr>
                        <a:t>娛樂與教育：音樂、有聲書、英語學習</a:t>
                      </a:r>
                      <a:endParaRPr lang="en-US" altLang="zh-TW" sz="1800" dirty="0">
                        <a:latin typeface="Microsoft JhengHei Light" panose="020B0304030504040204" pitchFamily="34" charset="-120"/>
                        <a:ea typeface="Microsoft JhengHei Light" panose="020B0304030504040204" pitchFamily="34" charset="-12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zh-TW" altLang="en-US" sz="2000" dirty="0">
                        <a:latin typeface="Microsoft JhengHei Light" panose="020B0304030504040204" pitchFamily="34" charset="-120"/>
                        <a:ea typeface="Microsoft JhengHei Light" panose="020B0304030504040204" pitchFamily="34" charset="-12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4184359"/>
                  </a:ext>
                </a:extLst>
              </a:tr>
              <a:tr h="288104">
                <a:tc vMerge="1">
                  <a:txBody>
                    <a:bodyPr/>
                    <a:lstStyle/>
                    <a:p>
                      <a:endParaRPr lang="en-US"/>
                    </a:p>
                  </a:txBody>
                  <a:tcPr/>
                </a:tc>
                <a:tc gridSpan="2">
                  <a:txBody>
                    <a:bodyPr/>
                    <a:lstStyle/>
                    <a:p>
                      <a:pPr marL="0" indent="0" algn="ctr">
                        <a:buFont typeface="Arial" panose="020B0604020202020204" pitchFamily="34" charset="0"/>
                        <a:buNone/>
                      </a:pPr>
                      <a:r>
                        <a:rPr lang="zh-TW" altLang="en-US" sz="1800" dirty="0">
                          <a:latin typeface="Microsoft JhengHei Light" panose="020B0304030504040204" pitchFamily="34" charset="-120"/>
                          <a:ea typeface="Microsoft JhengHei Light" panose="020B0304030504040204" pitchFamily="34" charset="-120"/>
                        </a:rPr>
                        <a:t>廣播：新聞播報、電台</a:t>
                      </a:r>
                      <a:endParaRPr lang="en-US" altLang="zh-TW" sz="1800" dirty="0">
                        <a:latin typeface="Microsoft JhengHei Light" panose="020B0304030504040204" pitchFamily="34" charset="-120"/>
                        <a:ea typeface="Microsoft JhengHei Light" panose="020B0304030504040204" pitchFamily="34" charset="-12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en-US"/>
                    </a:p>
                  </a:txBody>
                  <a:tcPr/>
                </a:tc>
                <a:extLst>
                  <a:ext uri="{0D108BD9-81ED-4DB2-BD59-A6C34878D82A}">
                    <a16:rowId xmlns:a16="http://schemas.microsoft.com/office/drawing/2014/main" val="1445810538"/>
                  </a:ext>
                </a:extLst>
              </a:tr>
              <a:tr h="0">
                <a:tc vMerge="1">
                  <a:txBody>
                    <a:bodyPr/>
                    <a:lstStyle/>
                    <a:p>
                      <a:endParaRPr lang="en-US"/>
                    </a:p>
                  </a:txBody>
                  <a:tcPr/>
                </a:tc>
                <a:tc gridSpan="2">
                  <a:txBody>
                    <a:bodyPr/>
                    <a:lstStyle/>
                    <a:p>
                      <a:pPr marL="0" indent="0" algn="ctr">
                        <a:buFont typeface="Arial" panose="020B0604020202020204" pitchFamily="34" charset="0"/>
                        <a:buNone/>
                      </a:pPr>
                      <a:r>
                        <a:rPr lang="zh-TW" altLang="en-US" sz="1800" dirty="0">
                          <a:latin typeface="Microsoft JhengHei Light" panose="020B0304030504040204" pitchFamily="34" charset="-120"/>
                          <a:ea typeface="Microsoft JhengHei Light" panose="020B0304030504040204" pitchFamily="34" charset="-120"/>
                        </a:rPr>
                        <a:t>資訊快查：天氣、股市、維基百科</a:t>
                      </a:r>
                      <a:endParaRPr lang="en-US" altLang="zh-TW" sz="1800" dirty="0">
                        <a:latin typeface="Microsoft JhengHei Light" panose="020B0304030504040204" pitchFamily="34" charset="-120"/>
                        <a:ea typeface="Microsoft JhengHei Light" panose="020B0304030504040204" pitchFamily="34" charset="-12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en-US"/>
                    </a:p>
                  </a:txBody>
                  <a:tcPr/>
                </a:tc>
                <a:extLst>
                  <a:ext uri="{0D108BD9-81ED-4DB2-BD59-A6C34878D82A}">
                    <a16:rowId xmlns:a16="http://schemas.microsoft.com/office/drawing/2014/main" val="1950649877"/>
                  </a:ext>
                </a:extLst>
              </a:tr>
              <a:tr h="297180">
                <a:tc vMerge="1">
                  <a:txBody>
                    <a:bodyPr/>
                    <a:lstStyle/>
                    <a:p>
                      <a:endParaRPr lang="en-US"/>
                    </a:p>
                  </a:txBody>
                  <a:tcPr/>
                </a:tc>
                <a:tc gridSpan="2">
                  <a:txBody>
                    <a:bodyPr/>
                    <a:lstStyle/>
                    <a:p>
                      <a:pPr marL="0" marR="0" lvl="0" indent="0" algn="ctr" defTabSz="109728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latin typeface="Microsoft JhengHei Light" panose="020B0304030504040204" pitchFamily="34" charset="-120"/>
                          <a:ea typeface="Microsoft JhengHei Light" panose="020B0304030504040204" pitchFamily="34" charset="-120"/>
                        </a:rPr>
                        <a:t>生活幫手：控制家電、叫車、叫外送</a:t>
                      </a:r>
                      <a:endParaRPr lang="en-US" altLang="zh-TW" sz="1800" dirty="0">
                        <a:latin typeface="Microsoft JhengHei Light" panose="020B0304030504040204" pitchFamily="34" charset="-120"/>
                        <a:ea typeface="Microsoft JhengHei Light" panose="020B0304030504040204" pitchFamily="34" charset="-12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ysDot"/>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en-US"/>
                    </a:p>
                  </a:txBody>
                  <a:tcPr/>
                </a:tc>
                <a:extLst>
                  <a:ext uri="{0D108BD9-81ED-4DB2-BD59-A6C34878D82A}">
                    <a16:rowId xmlns:a16="http://schemas.microsoft.com/office/drawing/2014/main" val="3567958625"/>
                  </a:ext>
                </a:extLst>
              </a:tr>
              <a:tr h="826479">
                <a:tc>
                  <a:txBody>
                    <a:bodyPr/>
                    <a:lstStyle/>
                    <a:p>
                      <a:pPr algn="ctr">
                        <a:lnSpc>
                          <a:spcPct val="150000"/>
                        </a:lnSpc>
                      </a:pPr>
                      <a:r>
                        <a:rPr lang="zh-TW" altLang="en-US" sz="2000" b="1" dirty="0">
                          <a:solidFill>
                            <a:schemeClr val="tx1"/>
                          </a:solidFill>
                          <a:latin typeface="+mj-ea"/>
                          <a:ea typeface="+mj-ea"/>
                        </a:rPr>
                        <a:t>額外功能</a:t>
                      </a:r>
                      <a:r>
                        <a:rPr lang="en-US" altLang="zh-TW" sz="2000" b="1" dirty="0">
                          <a:solidFill>
                            <a:schemeClr val="tx1"/>
                          </a:solidFill>
                          <a:latin typeface="+mj-ea"/>
                          <a:ea typeface="+mj-ea"/>
                        </a:rPr>
                        <a:t>/</a:t>
                      </a:r>
                      <a:r>
                        <a:rPr lang="zh-TW" altLang="en-US" sz="2000" b="1" dirty="0">
                          <a:solidFill>
                            <a:schemeClr val="tx1"/>
                          </a:solidFill>
                          <a:latin typeface="+mj-ea"/>
                          <a:ea typeface="+mj-ea"/>
                        </a:rPr>
                        <a:t>價值</a:t>
                      </a:r>
                    </a:p>
                  </a:txBody>
                  <a:tcPr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50000"/>
                        </a:lnSpc>
                      </a:pPr>
                      <a:r>
                        <a:rPr lang="zh-TW" altLang="en-US" sz="1800" b="0" dirty="0">
                          <a:latin typeface="Microsoft JhengHei Light" panose="020B0304030504040204" pitchFamily="34" charset="-120"/>
                          <a:ea typeface="Microsoft JhengHei Light" panose="020B0304030504040204" pitchFamily="34" charset="-120"/>
                        </a:rPr>
                        <a:t>聲控 </a:t>
                      </a:r>
                      <a:r>
                        <a:rPr lang="en-US" altLang="zh-TW" sz="1800" b="0" dirty="0">
                          <a:latin typeface="Microsoft JhengHei Light" panose="020B0304030504040204" pitchFamily="34" charset="-120"/>
                          <a:ea typeface="Microsoft JhengHei Light" panose="020B0304030504040204" pitchFamily="34" charset="-120"/>
                        </a:rPr>
                        <a:t>MOD</a:t>
                      </a:r>
                    </a:p>
                    <a:p>
                      <a:pPr algn="ctr">
                        <a:lnSpc>
                          <a:spcPct val="150000"/>
                        </a:lnSpc>
                      </a:pPr>
                      <a:r>
                        <a:rPr lang="zh-TW" altLang="en-US" sz="1800" b="0" dirty="0">
                          <a:latin typeface="Microsoft JhengHei Light" panose="020B0304030504040204" pitchFamily="34" charset="-120"/>
                          <a:ea typeface="Microsoft JhengHei Light" panose="020B0304030504040204" pitchFamily="34" charset="-120"/>
                        </a:rPr>
                        <a:t>台語嘛耶通（優化中）</a:t>
                      </a:r>
                    </a:p>
                  </a:txBody>
                  <a:tcPr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50000"/>
                        </a:lnSpc>
                      </a:pPr>
                      <a:r>
                        <a:rPr lang="zh-TW" altLang="en-US" sz="1800" b="0" dirty="0">
                          <a:latin typeface="Microsoft JhengHei Light" panose="020B0304030504040204" pitchFamily="34" charset="-120"/>
                          <a:ea typeface="Microsoft JhengHei Light" panose="020B0304030504040204" pitchFamily="34" charset="-120"/>
                        </a:rPr>
                        <a:t>外型可愛、方便攜帶</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13072212"/>
                  </a:ext>
                </a:extLst>
              </a:tr>
            </a:tbl>
          </a:graphicData>
        </a:graphic>
      </p:graphicFrame>
      <p:sp>
        <p:nvSpPr>
          <p:cNvPr id="39" name="Rectangle 34">
            <a:extLst>
              <a:ext uri="{FF2B5EF4-FFF2-40B4-BE49-F238E27FC236}">
                <a16:creationId xmlns:a16="http://schemas.microsoft.com/office/drawing/2014/main" id="{68C71C09-95E2-44A9-9794-BA5FF7EA2931}"/>
              </a:ext>
            </a:extLst>
          </p:cNvPr>
          <p:cNvSpPr/>
          <p:nvPr/>
        </p:nvSpPr>
        <p:spPr>
          <a:xfrm>
            <a:off x="460932" y="1839813"/>
            <a:ext cx="7722948" cy="5521107"/>
          </a:xfrm>
          <a:prstGeom prst="rect">
            <a:avLst/>
          </a:prstGeom>
          <a:noFill/>
          <a:ln w="38100">
            <a:solidFill>
              <a:srgbClr val="2366E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41" name="矩形 3">
            <a:extLst>
              <a:ext uri="{FF2B5EF4-FFF2-40B4-BE49-F238E27FC236}">
                <a16:creationId xmlns:a16="http://schemas.microsoft.com/office/drawing/2014/main" id="{0182D3EB-23AF-4E66-8365-305FEE9D09CA}"/>
              </a:ext>
            </a:extLst>
          </p:cNvPr>
          <p:cNvSpPr/>
          <p:nvPr/>
        </p:nvSpPr>
        <p:spPr>
          <a:xfrm>
            <a:off x="2500673" y="1437631"/>
            <a:ext cx="2668504" cy="935632"/>
          </a:xfrm>
          <a:prstGeom prst="roundRect">
            <a:avLst/>
          </a:prstGeom>
          <a:solidFill>
            <a:srgbClr val="2366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2000" b="1" dirty="0">
                <a:solidFill>
                  <a:schemeClr val="bg2"/>
                </a:solidFill>
                <a:latin typeface="+mj-ea"/>
              </a:rPr>
              <a:t>中華電信</a:t>
            </a:r>
            <a:endParaRPr lang="en-US" altLang="zh-TW" sz="2000" b="1" dirty="0">
              <a:solidFill>
                <a:schemeClr val="bg2"/>
              </a:solidFill>
              <a:latin typeface="+mj-ea"/>
            </a:endParaRPr>
          </a:p>
          <a:p>
            <a:pPr algn="ctr"/>
            <a:r>
              <a:rPr lang="zh-TW" altLang="en-US" sz="2000" dirty="0">
                <a:solidFill>
                  <a:schemeClr val="bg2"/>
                </a:solidFill>
                <a:latin typeface="+mj-ea"/>
              </a:rPr>
              <a:t>（</a:t>
            </a:r>
            <a:r>
              <a:rPr lang="en-US" altLang="zh-TW" sz="2000" dirty="0" err="1">
                <a:solidFill>
                  <a:schemeClr val="bg2"/>
                </a:solidFill>
                <a:latin typeface="+mj-ea"/>
              </a:rPr>
              <a:t>i</a:t>
            </a:r>
            <a:r>
              <a:rPr lang="en-US" altLang="zh-TW" sz="2000" dirty="0">
                <a:solidFill>
                  <a:schemeClr val="bg2"/>
                </a:solidFill>
                <a:latin typeface="+mj-ea"/>
              </a:rPr>
              <a:t> </a:t>
            </a:r>
            <a:r>
              <a:rPr lang="zh-CN" altLang="en-US" sz="2000" dirty="0">
                <a:solidFill>
                  <a:schemeClr val="bg2"/>
                </a:solidFill>
                <a:latin typeface="+mj-ea"/>
              </a:rPr>
              <a:t>寶貝</a:t>
            </a:r>
            <a:r>
              <a:rPr lang="zh-TW" altLang="en-US" sz="2000" dirty="0">
                <a:solidFill>
                  <a:schemeClr val="bg2"/>
                </a:solidFill>
                <a:latin typeface="+mj-ea"/>
              </a:rPr>
              <a:t>）</a:t>
            </a:r>
          </a:p>
        </p:txBody>
      </p:sp>
      <p:sp>
        <p:nvSpPr>
          <p:cNvPr id="42" name="矩形 3">
            <a:extLst>
              <a:ext uri="{FF2B5EF4-FFF2-40B4-BE49-F238E27FC236}">
                <a16:creationId xmlns:a16="http://schemas.microsoft.com/office/drawing/2014/main" id="{785885EC-38B0-408B-B777-E12976A9460B}"/>
              </a:ext>
            </a:extLst>
          </p:cNvPr>
          <p:cNvSpPr/>
          <p:nvPr/>
        </p:nvSpPr>
        <p:spPr>
          <a:xfrm>
            <a:off x="5335243" y="1444961"/>
            <a:ext cx="2668504" cy="935632"/>
          </a:xfrm>
          <a:prstGeom prst="roundRect">
            <a:avLst/>
          </a:prstGeom>
          <a:solidFill>
            <a:srgbClr val="2366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2000" b="1" dirty="0">
                <a:solidFill>
                  <a:schemeClr val="bg2"/>
                </a:solidFill>
                <a:latin typeface="+mj-ea"/>
              </a:rPr>
              <a:t>遠傳</a:t>
            </a:r>
            <a:endParaRPr lang="en-US" altLang="zh-TW" sz="2000" b="1" dirty="0">
              <a:solidFill>
                <a:schemeClr val="bg2"/>
              </a:solidFill>
              <a:latin typeface="+mj-ea"/>
            </a:endParaRPr>
          </a:p>
          <a:p>
            <a:pPr algn="ctr"/>
            <a:r>
              <a:rPr lang="zh-TW" altLang="en-US" sz="2000" dirty="0">
                <a:solidFill>
                  <a:schemeClr val="bg2"/>
                </a:solidFill>
                <a:latin typeface="+mj-ea"/>
              </a:rPr>
              <a:t>（大小愛講 </a:t>
            </a:r>
            <a:r>
              <a:rPr lang="en-US" altLang="zh-TW" sz="2000" dirty="0">
                <a:solidFill>
                  <a:schemeClr val="bg2"/>
                </a:solidFill>
                <a:latin typeface="+mj-ea"/>
              </a:rPr>
              <a:t>/</a:t>
            </a:r>
            <a:r>
              <a:rPr lang="zh-TW" altLang="en-US" sz="2000" dirty="0">
                <a:solidFill>
                  <a:schemeClr val="bg2"/>
                </a:solidFill>
                <a:latin typeface="+mj-ea"/>
              </a:rPr>
              <a:t> </a:t>
            </a:r>
            <a:r>
              <a:rPr lang="zh-CN" altLang="en-US" sz="2000" dirty="0">
                <a:solidFill>
                  <a:schemeClr val="bg2"/>
                </a:solidFill>
                <a:latin typeface="+mj-ea"/>
              </a:rPr>
              <a:t>小狐狸</a:t>
            </a:r>
            <a:r>
              <a:rPr lang="zh-TW" altLang="en-US" sz="2000" dirty="0">
                <a:solidFill>
                  <a:schemeClr val="bg2"/>
                </a:solidFill>
                <a:latin typeface="+mj-ea"/>
              </a:rPr>
              <a:t>）</a:t>
            </a:r>
          </a:p>
        </p:txBody>
      </p:sp>
    </p:spTree>
    <p:extLst>
      <p:ext uri="{BB962C8B-B14F-4D97-AF65-F5344CB8AC3E}">
        <p14:creationId xmlns:p14="http://schemas.microsoft.com/office/powerpoint/2010/main" val="2209389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8E35BF0-8A0F-46BA-BE64-9A9A39946DDC}"/>
              </a:ext>
            </a:extLst>
          </p:cNvPr>
          <p:cNvSpPr/>
          <p:nvPr/>
        </p:nvSpPr>
        <p:spPr>
          <a:xfrm>
            <a:off x="8458200" y="2581218"/>
            <a:ext cx="5687568" cy="2250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457200" indent="-457200">
              <a:buAutoNum type="arabicPeriod"/>
            </a:pPr>
            <a:endParaRPr lang="en-US" altLang="zh-TW" sz="1800" dirty="0">
              <a:solidFill>
                <a:schemeClr val="tx1"/>
              </a:solidFill>
              <a:latin typeface="Microsoft JhengHei Light" panose="020B0304030504040204" pitchFamily="34" charset="-120"/>
              <a:ea typeface="Microsoft JhengHei Light" panose="020B0304030504040204" pitchFamily="34" charset="-120"/>
            </a:endParaRPr>
          </a:p>
          <a:p>
            <a:pPr marL="457200" indent="-457200">
              <a:buAutoNum type="arabicPeriod"/>
            </a:pPr>
            <a:endParaRPr lang="en-US" altLang="zh-TW" sz="1800" dirty="0">
              <a:solidFill>
                <a:schemeClr val="tx1"/>
              </a:solidFill>
              <a:latin typeface="Microsoft JhengHei Light" panose="020B0304030504040204" pitchFamily="34" charset="-120"/>
              <a:ea typeface="Microsoft JhengHei Light" panose="020B0304030504040204" pitchFamily="34" charset="-120"/>
            </a:endParaRPr>
          </a:p>
          <a:p>
            <a:pPr marL="457200" indent="-457200">
              <a:buAutoNum type="arabicPeriod"/>
            </a:pPr>
            <a:r>
              <a:rPr lang="zh-TW" altLang="en-US" sz="1800" dirty="0">
                <a:solidFill>
                  <a:schemeClr val="tx1"/>
                </a:solidFill>
                <a:latin typeface="Microsoft JhengHei Light" panose="020B0304030504040204" pitchFamily="34" charset="-120"/>
                <a:ea typeface="Microsoft JhengHei Light" panose="020B0304030504040204" pitchFamily="34" charset="-120"/>
              </a:rPr>
              <a:t>與</a:t>
            </a:r>
            <a:r>
              <a:rPr lang="en-US" altLang="zh-TW" sz="1800" dirty="0">
                <a:solidFill>
                  <a:schemeClr val="tx1"/>
                </a:solidFill>
                <a:latin typeface="Microsoft JhengHei Light" panose="020B0304030504040204" pitchFamily="34" charset="-120"/>
                <a:ea typeface="Microsoft JhengHei Light" panose="020B0304030504040204" pitchFamily="34" charset="-120"/>
              </a:rPr>
              <a:t>Google</a:t>
            </a:r>
            <a:r>
              <a:rPr lang="zh-TW" altLang="en-US" sz="1800" dirty="0">
                <a:solidFill>
                  <a:schemeClr val="tx1"/>
                </a:solidFill>
                <a:latin typeface="Microsoft JhengHei Light" panose="020B0304030504040204" pitchFamily="34" charset="-120"/>
                <a:ea typeface="Microsoft JhengHei Light" panose="020B0304030504040204" pitchFamily="34" charset="-120"/>
              </a:rPr>
              <a:t>合作，成為</a:t>
            </a:r>
            <a:r>
              <a:rPr lang="en-US" altLang="zh-TW" sz="1800" dirty="0">
                <a:solidFill>
                  <a:schemeClr val="tx1"/>
                </a:solidFill>
                <a:latin typeface="Microsoft JhengHei Light" panose="020B0304030504040204" pitchFamily="34" charset="-120"/>
                <a:ea typeface="Microsoft JhengHei Light" panose="020B0304030504040204" pitchFamily="34" charset="-120"/>
              </a:rPr>
              <a:t>Google Nest Mini</a:t>
            </a:r>
            <a:r>
              <a:rPr lang="zh-TW" altLang="en-US" sz="1800" dirty="0">
                <a:solidFill>
                  <a:schemeClr val="tx1"/>
                </a:solidFill>
                <a:latin typeface="Microsoft JhengHei Light" panose="020B0304030504040204" pitchFamily="34" charset="-120"/>
                <a:ea typeface="Microsoft JhengHei Light" panose="020B0304030504040204" pitchFamily="34" charset="-120"/>
              </a:rPr>
              <a:t>在台灣獨家通路</a:t>
            </a:r>
            <a:endParaRPr lang="en-US" altLang="zh-TW" sz="1800" dirty="0">
              <a:solidFill>
                <a:schemeClr val="tx1"/>
              </a:solidFill>
              <a:latin typeface="Microsoft JhengHei Light" panose="020B0304030504040204" pitchFamily="34" charset="-120"/>
              <a:ea typeface="Microsoft JhengHei Light" panose="020B0304030504040204" pitchFamily="34" charset="-120"/>
            </a:endParaRPr>
          </a:p>
          <a:p>
            <a:pPr marL="457200" indent="-457200">
              <a:buAutoNum type="arabicPeriod"/>
            </a:pPr>
            <a:endParaRPr lang="en-US" altLang="zh-TW" sz="1800" dirty="0">
              <a:solidFill>
                <a:schemeClr val="tx1"/>
              </a:solidFill>
              <a:latin typeface="Microsoft JhengHei Light" panose="020B0304030504040204" pitchFamily="34" charset="-120"/>
              <a:ea typeface="Microsoft JhengHei Light" panose="020B0304030504040204" pitchFamily="34" charset="-120"/>
            </a:endParaRPr>
          </a:p>
          <a:p>
            <a:pPr marL="457200" indent="-457200">
              <a:buAutoNum type="arabicPeriod"/>
            </a:pPr>
            <a:r>
              <a:rPr lang="en-US" altLang="zh-TW" sz="1800" dirty="0">
                <a:solidFill>
                  <a:schemeClr val="tx1"/>
                </a:solidFill>
                <a:latin typeface="Microsoft JhengHei Light" panose="020B0304030504040204" pitchFamily="34" charset="-120"/>
                <a:ea typeface="Microsoft JhengHei Light" panose="020B0304030504040204" pitchFamily="34" charset="-120"/>
              </a:rPr>
              <a:t>Nest Mini</a:t>
            </a:r>
            <a:r>
              <a:rPr lang="zh-TW" altLang="en-US" sz="1800" dirty="0">
                <a:solidFill>
                  <a:schemeClr val="tx1"/>
                </a:solidFill>
                <a:latin typeface="Microsoft JhengHei Light" panose="020B0304030504040204" pitchFamily="34" charset="-120"/>
                <a:ea typeface="Microsoft JhengHei Light" panose="020B0304030504040204" pitchFamily="34" charset="-120"/>
              </a:rPr>
              <a:t>支援繁體中文，並提供 </a:t>
            </a:r>
            <a:r>
              <a:rPr lang="en-US" altLang="zh-TW" sz="1800" b="1" dirty="0" err="1">
                <a:solidFill>
                  <a:schemeClr val="tx1"/>
                </a:solidFill>
                <a:latin typeface="Microsoft JhengHei Light" panose="020B0304030504040204" pitchFamily="34" charset="-120"/>
                <a:ea typeface="Microsoft JhengHei Light" panose="020B0304030504040204" pitchFamily="34" charset="-120"/>
              </a:rPr>
              <a:t>myMusic</a:t>
            </a:r>
            <a:r>
              <a:rPr lang="zh-TW" altLang="en-US" sz="1800" b="1" dirty="0">
                <a:solidFill>
                  <a:schemeClr val="tx1"/>
                </a:solidFill>
                <a:latin typeface="Microsoft JhengHei Light" panose="020B0304030504040204" pitchFamily="34" charset="-120"/>
                <a:ea typeface="Microsoft JhengHei Light" panose="020B0304030504040204" pitchFamily="34" charset="-120"/>
              </a:rPr>
              <a:t> 音樂、凱擘大寬頻</a:t>
            </a:r>
            <a:r>
              <a:rPr lang="en-US" altLang="zh-TW" sz="1800" b="1" dirty="0">
                <a:solidFill>
                  <a:schemeClr val="tx1"/>
                </a:solidFill>
                <a:latin typeface="Microsoft JhengHei Light" panose="020B0304030504040204" pitchFamily="34" charset="-120"/>
                <a:ea typeface="Microsoft JhengHei Light" panose="020B0304030504040204" pitchFamily="34" charset="-120"/>
              </a:rPr>
              <a:t>-</a:t>
            </a:r>
            <a:r>
              <a:rPr lang="zh-TW" altLang="en-US" sz="1800" b="1" dirty="0">
                <a:solidFill>
                  <a:schemeClr val="tx1"/>
                </a:solidFill>
                <a:latin typeface="Microsoft JhengHei Light" panose="020B0304030504040204" pitchFamily="34" charset="-120"/>
                <a:ea typeface="Microsoft JhengHei Light" panose="020B0304030504040204" pitchFamily="34" charset="-120"/>
              </a:rPr>
              <a:t>電視管家</a:t>
            </a:r>
            <a:r>
              <a:rPr lang="zh-TW" altLang="en-US" sz="1800" dirty="0">
                <a:solidFill>
                  <a:schemeClr val="tx1"/>
                </a:solidFill>
                <a:latin typeface="Microsoft JhengHei Light" panose="020B0304030504040204" pitchFamily="34" charset="-120"/>
                <a:ea typeface="Microsoft JhengHei Light" panose="020B0304030504040204" pitchFamily="34" charset="-120"/>
              </a:rPr>
              <a:t>等服務</a:t>
            </a:r>
            <a:endParaRPr lang="en-US" altLang="zh-TW" sz="1800" dirty="0">
              <a:solidFill>
                <a:schemeClr val="tx1"/>
              </a:solidFill>
              <a:latin typeface="Microsoft JhengHei Light" panose="020B0304030504040204" pitchFamily="34" charset="-120"/>
              <a:ea typeface="Microsoft JhengHei Light" panose="020B0304030504040204" pitchFamily="34" charset="-120"/>
            </a:endParaRPr>
          </a:p>
          <a:p>
            <a:pPr marL="457200" indent="-457200">
              <a:buAutoNum type="arabicPeriod"/>
            </a:pPr>
            <a:endParaRPr lang="en-US" altLang="zh-TW" sz="2000" dirty="0">
              <a:solidFill>
                <a:schemeClr val="tx1"/>
              </a:solidFill>
              <a:latin typeface="Microsoft JhengHei Light" panose="020B0304030504040204" pitchFamily="34" charset="-120"/>
              <a:ea typeface="Microsoft JhengHei Light" panose="020B0304030504040204" pitchFamily="34" charset="-120"/>
            </a:endParaRPr>
          </a:p>
        </p:txBody>
      </p:sp>
      <p:sp>
        <p:nvSpPr>
          <p:cNvPr id="14" name="Text Placeholder 5">
            <a:extLst>
              <a:ext uri="{FF2B5EF4-FFF2-40B4-BE49-F238E27FC236}">
                <a16:creationId xmlns:a16="http://schemas.microsoft.com/office/drawing/2014/main" id="{0A50CA05-0599-476A-BA4A-3EEB049E6031}"/>
              </a:ext>
            </a:extLst>
          </p:cNvPr>
          <p:cNvSpPr>
            <a:spLocks noGrp="1"/>
          </p:cNvSpPr>
          <p:nvPr>
            <p:ph type="body" sz="quarter" idx="11"/>
          </p:nvPr>
        </p:nvSpPr>
        <p:spPr>
          <a:xfrm>
            <a:off x="457200" y="265176"/>
            <a:ext cx="6583680" cy="274320"/>
          </a:xfrm>
        </p:spPr>
        <p:txBody>
          <a:bodyPr/>
          <a:lstStyle/>
          <a:p>
            <a:r>
              <a:rPr lang="en-US" dirty="0">
                <a:latin typeface="Microsoft JhengHei Light" panose="020B0304030504040204" pitchFamily="34" charset="-120"/>
                <a:ea typeface="Microsoft JhengHei Light" panose="020B0304030504040204" pitchFamily="34" charset="-120"/>
              </a:rPr>
              <a:t>Which </a:t>
            </a:r>
            <a:r>
              <a:rPr lang="zh-TW" altLang="en-US" dirty="0">
                <a:latin typeface="Microsoft JhengHei Light" panose="020B0304030504040204" pitchFamily="34" charset="-120"/>
                <a:ea typeface="Microsoft JhengHei Light" panose="020B0304030504040204" pitchFamily="34" charset="-120"/>
              </a:rPr>
              <a:t>智慧音箱？</a:t>
            </a:r>
            <a:endParaRPr lang="en-US" dirty="0">
              <a:latin typeface="Microsoft JhengHei Light" panose="020B0304030504040204" pitchFamily="34" charset="-120"/>
              <a:ea typeface="Microsoft JhengHei Light" panose="020B0304030504040204" pitchFamily="34" charset="-120"/>
            </a:endParaRPr>
          </a:p>
        </p:txBody>
      </p:sp>
      <p:sp>
        <p:nvSpPr>
          <p:cNvPr id="15" name="Title 4">
            <a:extLst>
              <a:ext uri="{FF2B5EF4-FFF2-40B4-BE49-F238E27FC236}">
                <a16:creationId xmlns:a16="http://schemas.microsoft.com/office/drawing/2014/main" id="{CAEDA95B-82AD-41F5-A3FA-92D4CA81C89A}"/>
              </a:ext>
            </a:extLst>
          </p:cNvPr>
          <p:cNvSpPr>
            <a:spLocks noGrp="1"/>
          </p:cNvSpPr>
          <p:nvPr>
            <p:ph type="title"/>
          </p:nvPr>
        </p:nvSpPr>
        <p:spPr>
          <a:xfrm>
            <a:off x="457200" y="640080"/>
            <a:ext cx="13716000" cy="1143000"/>
          </a:xfrm>
        </p:spPr>
        <p:txBody>
          <a:bodyPr/>
          <a:lstStyle/>
          <a:p>
            <a:r>
              <a:rPr lang="zh-TW" altLang="en-US" b="1" dirty="0">
                <a:latin typeface="Microsoft JhengHei Light" panose="020B0304030504040204" pitchFamily="34" charset="-120"/>
                <a:ea typeface="Microsoft JhengHei Light" panose="020B0304030504040204" pitchFamily="34" charset="-120"/>
              </a:rPr>
              <a:t>語音購物使台灣大哥大在大同小異的智慧音箱戰爭中創造核心競爭力</a:t>
            </a:r>
            <a:br>
              <a:rPr lang="en-US" altLang="zh-CN" b="1" dirty="0">
                <a:latin typeface="Microsoft JhengHei Light" panose="020B0304030504040204" pitchFamily="34" charset="-120"/>
                <a:ea typeface="Microsoft JhengHei Light" panose="020B0304030504040204" pitchFamily="34" charset="-120"/>
              </a:rPr>
            </a:br>
            <a:endParaRPr lang="en-US" sz="2000" b="1" i="1" dirty="0">
              <a:latin typeface="Microsoft JhengHei Light" panose="020B0304030504040204" pitchFamily="34" charset="-120"/>
              <a:ea typeface="Microsoft JhengHei Light" panose="020B0304030504040204" pitchFamily="34" charset="-120"/>
            </a:endParaRPr>
          </a:p>
        </p:txBody>
      </p:sp>
      <p:graphicFrame>
        <p:nvGraphicFramePr>
          <p:cNvPr id="16" name="表格 2">
            <a:extLst>
              <a:ext uri="{FF2B5EF4-FFF2-40B4-BE49-F238E27FC236}">
                <a16:creationId xmlns:a16="http://schemas.microsoft.com/office/drawing/2014/main" id="{E38D812E-5474-4D76-86A2-A22488321830}"/>
              </a:ext>
            </a:extLst>
          </p:cNvPr>
          <p:cNvGraphicFramePr>
            <a:graphicFrameLocks noGrp="1"/>
          </p:cNvGraphicFramePr>
          <p:nvPr>
            <p:extLst>
              <p:ext uri="{D42A27DB-BD31-4B8C-83A1-F6EECF244321}">
                <p14:modId xmlns:p14="http://schemas.microsoft.com/office/powerpoint/2010/main" val="1669672175"/>
              </p:ext>
            </p:extLst>
          </p:nvPr>
        </p:nvGraphicFramePr>
        <p:xfrm>
          <a:off x="496902" y="2527666"/>
          <a:ext cx="7422856" cy="4574068"/>
        </p:xfrm>
        <a:graphic>
          <a:graphicData uri="http://schemas.openxmlformats.org/drawingml/2006/table">
            <a:tbl>
              <a:tblPr firstRow="1" bandRow="1">
                <a:tableStyleId>{5C22544A-7EE6-4342-B048-85BDC9FD1C3A}</a:tableStyleId>
              </a:tblPr>
              <a:tblGrid>
                <a:gridCol w="1885026">
                  <a:extLst>
                    <a:ext uri="{9D8B030D-6E8A-4147-A177-3AD203B41FA5}">
                      <a16:colId xmlns:a16="http://schemas.microsoft.com/office/drawing/2014/main" val="3078583821"/>
                    </a:ext>
                  </a:extLst>
                </a:gridCol>
                <a:gridCol w="2768915">
                  <a:extLst>
                    <a:ext uri="{9D8B030D-6E8A-4147-A177-3AD203B41FA5}">
                      <a16:colId xmlns:a16="http://schemas.microsoft.com/office/drawing/2014/main" val="1721874427"/>
                    </a:ext>
                  </a:extLst>
                </a:gridCol>
                <a:gridCol w="2768915">
                  <a:extLst>
                    <a:ext uri="{9D8B030D-6E8A-4147-A177-3AD203B41FA5}">
                      <a16:colId xmlns:a16="http://schemas.microsoft.com/office/drawing/2014/main" val="3746737387"/>
                    </a:ext>
                  </a:extLst>
                </a:gridCol>
              </a:tblGrid>
              <a:tr h="826479">
                <a:tc>
                  <a:txBody>
                    <a:bodyPr/>
                    <a:lstStyle/>
                    <a:p>
                      <a:pPr algn="ctr">
                        <a:lnSpc>
                          <a:spcPct val="150000"/>
                        </a:lnSpc>
                      </a:pPr>
                      <a:r>
                        <a:rPr lang="zh-TW" altLang="en-US" sz="2000" b="1" dirty="0">
                          <a:solidFill>
                            <a:schemeClr val="tx1"/>
                          </a:solidFill>
                          <a:latin typeface="+mj-ea"/>
                          <a:ea typeface="+mj-ea"/>
                        </a:rPr>
                        <a:t>推出時間</a:t>
                      </a:r>
                    </a:p>
                  </a:txBody>
                  <a:tcPr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50000"/>
                        </a:lnSpc>
                      </a:pPr>
                      <a:r>
                        <a:rPr lang="en-US" altLang="zh-TW" sz="1800" b="0" dirty="0">
                          <a:latin typeface="Microsoft JhengHei Light" panose="020B0304030504040204" pitchFamily="34" charset="-120"/>
                          <a:ea typeface="Microsoft JhengHei Light" panose="020B0304030504040204" pitchFamily="34" charset="-120"/>
                        </a:rPr>
                        <a:t>2019/04</a:t>
                      </a:r>
                      <a:endParaRPr lang="zh-TW" altLang="en-US" sz="1800" b="0" dirty="0">
                        <a:latin typeface="Microsoft JhengHei Light" panose="020B0304030504040204" pitchFamily="34" charset="-120"/>
                        <a:ea typeface="Microsoft JhengHei Light" panose="020B0304030504040204" pitchFamily="34" charset="-120"/>
                      </a:endParaRPr>
                    </a:p>
                  </a:txBody>
                  <a:tcPr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50000"/>
                        </a:lnSpc>
                      </a:pPr>
                      <a:r>
                        <a:rPr lang="en-US" altLang="zh-TW" sz="1800" b="0" dirty="0">
                          <a:latin typeface="Microsoft JhengHei Light" panose="020B0304030504040204" pitchFamily="34" charset="-120"/>
                          <a:ea typeface="Microsoft JhengHei Light" panose="020B0304030504040204" pitchFamily="34" charset="-120"/>
                        </a:rPr>
                        <a:t>2018/06</a:t>
                      </a:r>
                      <a:r>
                        <a:rPr lang="zh-TW" altLang="en-US" sz="1800" b="0" dirty="0">
                          <a:latin typeface="Microsoft JhengHei Light" panose="020B0304030504040204" pitchFamily="34" charset="-120"/>
                          <a:ea typeface="Microsoft JhengHei Light" panose="020B0304030504040204" pitchFamily="34" charset="-120"/>
                        </a:rPr>
                        <a:t> 大愛講</a:t>
                      </a:r>
                      <a:endParaRPr lang="en-US" altLang="zh-TW" sz="1800" b="0" dirty="0">
                        <a:latin typeface="Microsoft JhengHei Light" panose="020B0304030504040204" pitchFamily="34" charset="-120"/>
                        <a:ea typeface="Microsoft JhengHei Light" panose="020B0304030504040204" pitchFamily="34" charset="-120"/>
                      </a:endParaRPr>
                    </a:p>
                    <a:p>
                      <a:pPr algn="ctr">
                        <a:lnSpc>
                          <a:spcPct val="150000"/>
                        </a:lnSpc>
                      </a:pPr>
                      <a:r>
                        <a:rPr lang="en-US" altLang="zh-TW" sz="1800" b="0" dirty="0">
                          <a:latin typeface="Microsoft JhengHei Light" panose="020B0304030504040204" pitchFamily="34" charset="-120"/>
                          <a:ea typeface="Microsoft JhengHei Light" panose="020B0304030504040204" pitchFamily="34" charset="-120"/>
                        </a:rPr>
                        <a:t>2019/01 </a:t>
                      </a:r>
                      <a:r>
                        <a:rPr lang="zh-TW" altLang="en-US" sz="1800" b="0" dirty="0">
                          <a:latin typeface="Microsoft JhengHei Light" panose="020B0304030504040204" pitchFamily="34" charset="-120"/>
                          <a:ea typeface="Microsoft JhengHei Light" panose="020B0304030504040204" pitchFamily="34" charset="-120"/>
                        </a:rPr>
                        <a:t>小愛講 </a:t>
                      </a:r>
                      <a:r>
                        <a:rPr lang="en-US" altLang="zh-TW" sz="1800" b="0" dirty="0">
                          <a:latin typeface="Microsoft JhengHei Light" panose="020B0304030504040204" pitchFamily="34" charset="-120"/>
                          <a:ea typeface="Microsoft JhengHei Light" panose="020B0304030504040204" pitchFamily="34" charset="-120"/>
                        </a:rPr>
                        <a:t>/ </a:t>
                      </a:r>
                      <a:r>
                        <a:rPr lang="zh-TW" altLang="en-US" sz="1800" b="0" dirty="0">
                          <a:latin typeface="Microsoft JhengHei Light" panose="020B0304030504040204" pitchFamily="34" charset="-120"/>
                          <a:ea typeface="Microsoft JhengHei Light" panose="020B0304030504040204" pitchFamily="34" charset="-120"/>
                        </a:rPr>
                        <a:t>小狐狸</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63461557"/>
                  </a:ext>
                </a:extLst>
              </a:tr>
              <a:tr h="691533">
                <a:tc>
                  <a:txBody>
                    <a:bodyPr/>
                    <a:lstStyle/>
                    <a:p>
                      <a:pPr algn="ctr">
                        <a:lnSpc>
                          <a:spcPct val="150000"/>
                        </a:lnSpc>
                      </a:pPr>
                      <a:r>
                        <a:rPr lang="zh-TW" altLang="en-US" sz="2000" b="1" dirty="0">
                          <a:solidFill>
                            <a:schemeClr val="tx1"/>
                          </a:solidFill>
                          <a:latin typeface="+mj-ea"/>
                          <a:ea typeface="+mj-ea"/>
                        </a:rPr>
                        <a:t>價格</a:t>
                      </a:r>
                    </a:p>
                  </a:txBody>
                  <a:tcPr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50000"/>
                        </a:lnSpc>
                      </a:pPr>
                      <a:r>
                        <a:rPr lang="en-US" altLang="zh-TW" sz="1800" b="0" dirty="0">
                          <a:latin typeface="Microsoft JhengHei Light" panose="020B0304030504040204" pitchFamily="34" charset="-120"/>
                          <a:ea typeface="Microsoft JhengHei Light" panose="020B0304030504040204" pitchFamily="34" charset="-120"/>
                        </a:rPr>
                        <a:t>2790/5990</a:t>
                      </a:r>
                      <a:endParaRPr lang="zh-TW" altLang="en-US" sz="1800" b="0" dirty="0">
                        <a:latin typeface="Microsoft JhengHei Light" panose="020B0304030504040204" pitchFamily="34" charset="-120"/>
                        <a:ea typeface="Microsoft JhengHei Light" panose="020B0304030504040204" pitchFamily="34" charset="-120"/>
                      </a:endParaRPr>
                    </a:p>
                  </a:txBody>
                  <a:tcPr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50000"/>
                        </a:lnSpc>
                      </a:pPr>
                      <a:r>
                        <a:rPr lang="en-US" altLang="zh-TW" sz="1800" b="0" dirty="0">
                          <a:latin typeface="Microsoft JhengHei Light" panose="020B0304030504040204" pitchFamily="34" charset="-120"/>
                          <a:ea typeface="Microsoft JhengHei Light" panose="020B0304030504040204" pitchFamily="34" charset="-120"/>
                        </a:rPr>
                        <a:t>2990/5990</a:t>
                      </a:r>
                      <a:endParaRPr lang="zh-TW" altLang="en-US" sz="1800" b="0" dirty="0">
                        <a:latin typeface="Microsoft JhengHei Light" panose="020B0304030504040204" pitchFamily="34" charset="-120"/>
                        <a:ea typeface="Microsoft JhengHei Light" panose="020B0304030504040204" pitchFamily="34" charset="-12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62310471"/>
                  </a:ext>
                </a:extLst>
              </a:tr>
              <a:tr h="691533">
                <a:tc>
                  <a:txBody>
                    <a:bodyPr/>
                    <a:lstStyle/>
                    <a:p>
                      <a:pPr algn="ctr">
                        <a:lnSpc>
                          <a:spcPct val="150000"/>
                        </a:lnSpc>
                      </a:pPr>
                      <a:r>
                        <a:rPr lang="zh-CN" altLang="en-US" sz="2000" b="1" dirty="0">
                          <a:solidFill>
                            <a:schemeClr val="tx1"/>
                          </a:solidFill>
                          <a:latin typeface="+mj-ea"/>
                          <a:ea typeface="+mj-ea"/>
                        </a:rPr>
                        <a:t>智慧家庭支援</a:t>
                      </a:r>
                      <a:endParaRPr lang="zh-TW" altLang="en-US" sz="2000" b="1" dirty="0">
                        <a:solidFill>
                          <a:schemeClr val="tx1"/>
                        </a:solidFill>
                        <a:latin typeface="+mj-ea"/>
                        <a:ea typeface="+mj-ea"/>
                      </a:endParaRPr>
                    </a:p>
                  </a:txBody>
                  <a:tcPr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50000"/>
                        </a:lnSpc>
                      </a:pPr>
                      <a:r>
                        <a:rPr lang="zh-TW" altLang="en-US" sz="1800" b="0" u="none" strike="noStrike" kern="1200" dirty="0">
                          <a:effectLst/>
                          <a:latin typeface="Microsoft JhengHei Light" panose="020B0304030504040204" pitchFamily="34" charset="-120"/>
                          <a:ea typeface="Microsoft JhengHei Light" panose="020B0304030504040204" pitchFamily="34" charset="-120"/>
                        </a:rPr>
                        <a:t>中華智慧家庭</a:t>
                      </a:r>
                      <a:endParaRPr lang="zh-TW" altLang="en-US" sz="1800" b="0" dirty="0">
                        <a:latin typeface="Microsoft JhengHei Light" panose="020B0304030504040204" pitchFamily="34" charset="-120"/>
                        <a:ea typeface="Microsoft JhengHei Light" panose="020B0304030504040204" pitchFamily="34" charset="-120"/>
                      </a:endParaRPr>
                    </a:p>
                  </a:txBody>
                  <a:tcPr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50000"/>
                        </a:lnSpc>
                      </a:pPr>
                      <a:r>
                        <a:rPr lang="en-US" altLang="zh-TW" sz="1800" b="0" u="none" strike="noStrike" kern="1200" dirty="0">
                          <a:effectLst/>
                          <a:latin typeface="Microsoft JhengHei Light" panose="020B0304030504040204" pitchFamily="34" charset="-120"/>
                          <a:ea typeface="Microsoft JhengHei Light" panose="020B0304030504040204" pitchFamily="34" charset="-120"/>
                        </a:rPr>
                        <a:t>EQL</a:t>
                      </a:r>
                      <a:r>
                        <a:rPr lang="zh-TW" altLang="en-US" sz="1800" b="0" u="none" strike="noStrike" kern="1200" dirty="0">
                          <a:effectLst/>
                          <a:latin typeface="Microsoft JhengHei Light" panose="020B0304030504040204" pitchFamily="34" charset="-120"/>
                          <a:ea typeface="Microsoft JhengHei Light" panose="020B0304030504040204" pitchFamily="34" charset="-120"/>
                        </a:rPr>
                        <a:t>智能小管家</a:t>
                      </a:r>
                      <a:endParaRPr lang="zh-TW" altLang="en-US" sz="1800" b="0" dirty="0">
                        <a:latin typeface="Microsoft JhengHei Light" panose="020B0304030504040204" pitchFamily="34" charset="-120"/>
                        <a:ea typeface="Microsoft JhengHei Light" panose="020B0304030504040204" pitchFamily="34" charset="-12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05033472"/>
                  </a:ext>
                </a:extLst>
              </a:tr>
              <a:tr h="297180">
                <a:tc rowSpan="4">
                  <a:txBody>
                    <a:bodyPr/>
                    <a:lstStyle/>
                    <a:p>
                      <a:pPr algn="ctr">
                        <a:lnSpc>
                          <a:spcPct val="150000"/>
                        </a:lnSpc>
                      </a:pPr>
                      <a:r>
                        <a:rPr lang="zh-TW" altLang="en-US" sz="2000" b="1" dirty="0">
                          <a:solidFill>
                            <a:schemeClr val="tx1"/>
                          </a:solidFill>
                          <a:latin typeface="+mj-ea"/>
                          <a:ea typeface="+mj-ea"/>
                        </a:rPr>
                        <a:t>共通功能</a:t>
                      </a:r>
                    </a:p>
                  </a:txBody>
                  <a:tcPr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2">
                  <a:txBody>
                    <a:bodyPr/>
                    <a:lstStyle/>
                    <a:p>
                      <a:pPr marL="0" indent="0" algn="ctr">
                        <a:buFont typeface="Arial" panose="020B0604020202020204" pitchFamily="34" charset="0"/>
                        <a:buNone/>
                      </a:pPr>
                      <a:r>
                        <a:rPr lang="zh-TW" altLang="en-US" sz="1800" dirty="0">
                          <a:latin typeface="Microsoft JhengHei Light" panose="020B0304030504040204" pitchFamily="34" charset="-120"/>
                          <a:ea typeface="Microsoft JhengHei Light" panose="020B0304030504040204" pitchFamily="34" charset="-120"/>
                        </a:rPr>
                        <a:t>娛樂與教育：音樂、有聲書、英語學習</a:t>
                      </a:r>
                      <a:endParaRPr lang="en-US" altLang="zh-TW" sz="1800" dirty="0">
                        <a:latin typeface="Microsoft JhengHei Light" panose="020B0304030504040204" pitchFamily="34" charset="-120"/>
                        <a:ea typeface="Microsoft JhengHei Light" panose="020B0304030504040204" pitchFamily="34" charset="-12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zh-TW" altLang="en-US" sz="2000" dirty="0">
                        <a:latin typeface="Microsoft JhengHei Light" panose="020B0304030504040204" pitchFamily="34" charset="-120"/>
                        <a:ea typeface="Microsoft JhengHei Light" panose="020B0304030504040204" pitchFamily="34" charset="-12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4184359"/>
                  </a:ext>
                </a:extLst>
              </a:tr>
              <a:tr h="288104">
                <a:tc vMerge="1">
                  <a:txBody>
                    <a:bodyPr/>
                    <a:lstStyle/>
                    <a:p>
                      <a:endParaRPr lang="en-US"/>
                    </a:p>
                  </a:txBody>
                  <a:tcPr/>
                </a:tc>
                <a:tc gridSpan="2">
                  <a:txBody>
                    <a:bodyPr/>
                    <a:lstStyle/>
                    <a:p>
                      <a:pPr marL="0" indent="0" algn="ctr">
                        <a:buFont typeface="Arial" panose="020B0604020202020204" pitchFamily="34" charset="0"/>
                        <a:buNone/>
                      </a:pPr>
                      <a:r>
                        <a:rPr lang="zh-TW" altLang="en-US" sz="1800" dirty="0">
                          <a:latin typeface="Microsoft JhengHei Light" panose="020B0304030504040204" pitchFamily="34" charset="-120"/>
                          <a:ea typeface="Microsoft JhengHei Light" panose="020B0304030504040204" pitchFamily="34" charset="-120"/>
                        </a:rPr>
                        <a:t>廣播：新聞播報、電台</a:t>
                      </a:r>
                      <a:endParaRPr lang="en-US" altLang="zh-TW" sz="1800" dirty="0">
                        <a:latin typeface="Microsoft JhengHei Light" panose="020B0304030504040204" pitchFamily="34" charset="-120"/>
                        <a:ea typeface="Microsoft JhengHei Light" panose="020B0304030504040204" pitchFamily="34" charset="-12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en-US"/>
                    </a:p>
                  </a:txBody>
                  <a:tcPr/>
                </a:tc>
                <a:extLst>
                  <a:ext uri="{0D108BD9-81ED-4DB2-BD59-A6C34878D82A}">
                    <a16:rowId xmlns:a16="http://schemas.microsoft.com/office/drawing/2014/main" val="1445810538"/>
                  </a:ext>
                </a:extLst>
              </a:tr>
              <a:tr h="0">
                <a:tc vMerge="1">
                  <a:txBody>
                    <a:bodyPr/>
                    <a:lstStyle/>
                    <a:p>
                      <a:endParaRPr lang="en-US"/>
                    </a:p>
                  </a:txBody>
                  <a:tcPr/>
                </a:tc>
                <a:tc gridSpan="2">
                  <a:txBody>
                    <a:bodyPr/>
                    <a:lstStyle/>
                    <a:p>
                      <a:pPr marL="0" indent="0" algn="ctr">
                        <a:buFont typeface="Arial" panose="020B0604020202020204" pitchFamily="34" charset="0"/>
                        <a:buNone/>
                      </a:pPr>
                      <a:r>
                        <a:rPr lang="zh-TW" altLang="en-US" sz="1800" dirty="0">
                          <a:latin typeface="Microsoft JhengHei Light" panose="020B0304030504040204" pitchFamily="34" charset="-120"/>
                          <a:ea typeface="Microsoft JhengHei Light" panose="020B0304030504040204" pitchFamily="34" charset="-120"/>
                        </a:rPr>
                        <a:t>資訊快查：天氣、股市、維基百科</a:t>
                      </a:r>
                      <a:endParaRPr lang="en-US" altLang="zh-TW" sz="1800" dirty="0">
                        <a:latin typeface="Microsoft JhengHei Light" panose="020B0304030504040204" pitchFamily="34" charset="-120"/>
                        <a:ea typeface="Microsoft JhengHei Light" panose="020B0304030504040204" pitchFamily="34" charset="-12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ys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en-US"/>
                    </a:p>
                  </a:txBody>
                  <a:tcPr/>
                </a:tc>
                <a:extLst>
                  <a:ext uri="{0D108BD9-81ED-4DB2-BD59-A6C34878D82A}">
                    <a16:rowId xmlns:a16="http://schemas.microsoft.com/office/drawing/2014/main" val="1950649877"/>
                  </a:ext>
                </a:extLst>
              </a:tr>
              <a:tr h="297180">
                <a:tc vMerge="1">
                  <a:txBody>
                    <a:bodyPr/>
                    <a:lstStyle/>
                    <a:p>
                      <a:endParaRPr lang="en-US"/>
                    </a:p>
                  </a:txBody>
                  <a:tcPr/>
                </a:tc>
                <a:tc gridSpan="2">
                  <a:txBody>
                    <a:bodyPr/>
                    <a:lstStyle/>
                    <a:p>
                      <a:pPr marL="0" marR="0" lvl="0" indent="0" algn="ctr" defTabSz="109728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latin typeface="Microsoft JhengHei Light" panose="020B0304030504040204" pitchFamily="34" charset="-120"/>
                          <a:ea typeface="Microsoft JhengHei Light" panose="020B0304030504040204" pitchFamily="34" charset="-120"/>
                        </a:rPr>
                        <a:t>生活幫手：控制家電、叫車、叫外送</a:t>
                      </a:r>
                      <a:endParaRPr lang="en-US" altLang="zh-TW" sz="1800" dirty="0">
                        <a:latin typeface="Microsoft JhengHei Light" panose="020B0304030504040204" pitchFamily="34" charset="-120"/>
                        <a:ea typeface="Microsoft JhengHei Light" panose="020B0304030504040204" pitchFamily="34" charset="-12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ysDot"/>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en-US"/>
                    </a:p>
                  </a:txBody>
                  <a:tcPr/>
                </a:tc>
                <a:extLst>
                  <a:ext uri="{0D108BD9-81ED-4DB2-BD59-A6C34878D82A}">
                    <a16:rowId xmlns:a16="http://schemas.microsoft.com/office/drawing/2014/main" val="3567958625"/>
                  </a:ext>
                </a:extLst>
              </a:tr>
              <a:tr h="826479">
                <a:tc>
                  <a:txBody>
                    <a:bodyPr/>
                    <a:lstStyle/>
                    <a:p>
                      <a:pPr algn="ctr">
                        <a:lnSpc>
                          <a:spcPct val="150000"/>
                        </a:lnSpc>
                      </a:pPr>
                      <a:r>
                        <a:rPr lang="zh-TW" altLang="en-US" sz="2000" b="1" dirty="0">
                          <a:solidFill>
                            <a:schemeClr val="tx1"/>
                          </a:solidFill>
                          <a:latin typeface="+mj-ea"/>
                          <a:ea typeface="+mj-ea"/>
                        </a:rPr>
                        <a:t>額外功能</a:t>
                      </a:r>
                      <a:r>
                        <a:rPr lang="en-US" altLang="zh-TW" sz="2000" b="1" dirty="0">
                          <a:solidFill>
                            <a:schemeClr val="tx1"/>
                          </a:solidFill>
                          <a:latin typeface="+mj-ea"/>
                          <a:ea typeface="+mj-ea"/>
                        </a:rPr>
                        <a:t>/</a:t>
                      </a:r>
                      <a:r>
                        <a:rPr lang="zh-TW" altLang="en-US" sz="2000" b="1" dirty="0">
                          <a:solidFill>
                            <a:schemeClr val="tx1"/>
                          </a:solidFill>
                          <a:latin typeface="+mj-ea"/>
                          <a:ea typeface="+mj-ea"/>
                        </a:rPr>
                        <a:t>價值</a:t>
                      </a:r>
                    </a:p>
                  </a:txBody>
                  <a:tcPr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50000"/>
                        </a:lnSpc>
                      </a:pPr>
                      <a:r>
                        <a:rPr lang="zh-TW" altLang="en-US" sz="1800" b="0" dirty="0">
                          <a:latin typeface="Microsoft JhengHei Light" panose="020B0304030504040204" pitchFamily="34" charset="-120"/>
                          <a:ea typeface="Microsoft JhengHei Light" panose="020B0304030504040204" pitchFamily="34" charset="-120"/>
                        </a:rPr>
                        <a:t>聲控 </a:t>
                      </a:r>
                      <a:r>
                        <a:rPr lang="en-US" altLang="zh-TW" sz="1800" b="0" dirty="0">
                          <a:latin typeface="Microsoft JhengHei Light" panose="020B0304030504040204" pitchFamily="34" charset="-120"/>
                          <a:ea typeface="Microsoft JhengHei Light" panose="020B0304030504040204" pitchFamily="34" charset="-120"/>
                        </a:rPr>
                        <a:t>MOD</a:t>
                      </a:r>
                    </a:p>
                    <a:p>
                      <a:pPr algn="ctr">
                        <a:lnSpc>
                          <a:spcPct val="150000"/>
                        </a:lnSpc>
                      </a:pPr>
                      <a:r>
                        <a:rPr lang="zh-TW" altLang="en-US" sz="1800" b="0" dirty="0">
                          <a:latin typeface="Microsoft JhengHei Light" panose="020B0304030504040204" pitchFamily="34" charset="-120"/>
                          <a:ea typeface="Microsoft JhengHei Light" panose="020B0304030504040204" pitchFamily="34" charset="-120"/>
                        </a:rPr>
                        <a:t>台語嘛耶通（優化中）</a:t>
                      </a:r>
                    </a:p>
                  </a:txBody>
                  <a:tcPr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50000"/>
                        </a:lnSpc>
                      </a:pPr>
                      <a:r>
                        <a:rPr lang="zh-TW" altLang="en-US" sz="1800" b="0" dirty="0">
                          <a:latin typeface="Microsoft JhengHei Light" panose="020B0304030504040204" pitchFamily="34" charset="-120"/>
                          <a:ea typeface="Microsoft JhengHei Light" panose="020B0304030504040204" pitchFamily="34" charset="-120"/>
                        </a:rPr>
                        <a:t>外型可愛、方便攜帶</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13072212"/>
                  </a:ext>
                </a:extLst>
              </a:tr>
            </a:tbl>
          </a:graphicData>
        </a:graphic>
      </p:graphicFrame>
      <p:sp>
        <p:nvSpPr>
          <p:cNvPr id="18" name="矩形 6">
            <a:extLst>
              <a:ext uri="{FF2B5EF4-FFF2-40B4-BE49-F238E27FC236}">
                <a16:creationId xmlns:a16="http://schemas.microsoft.com/office/drawing/2014/main" id="{02B92183-B8F0-4AE4-8ABF-B38257327FA0}"/>
              </a:ext>
            </a:extLst>
          </p:cNvPr>
          <p:cNvSpPr/>
          <p:nvPr/>
        </p:nvSpPr>
        <p:spPr>
          <a:xfrm>
            <a:off x="8458200" y="5019911"/>
            <a:ext cx="5687568" cy="202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457200" indent="-457200">
              <a:buFont typeface="+mj-lt"/>
              <a:buAutoNum type="arabicPeriod"/>
            </a:pPr>
            <a:endParaRPr lang="en-US" altLang="zh-TW" sz="1800" dirty="0">
              <a:solidFill>
                <a:schemeClr val="tx1"/>
              </a:solidFill>
              <a:latin typeface="Microsoft JhengHei Light" panose="020B0304030504040204" pitchFamily="34" charset="-120"/>
              <a:ea typeface="Microsoft JhengHei Light" panose="020B0304030504040204" pitchFamily="34" charset="-120"/>
            </a:endParaRPr>
          </a:p>
          <a:p>
            <a:pPr marL="457200" indent="-457200">
              <a:buFont typeface="+mj-lt"/>
              <a:buAutoNum type="arabicPeriod"/>
            </a:pPr>
            <a:endParaRPr lang="en-US" altLang="zh-TW" sz="1800" dirty="0">
              <a:solidFill>
                <a:schemeClr val="tx1"/>
              </a:solidFill>
              <a:latin typeface="Microsoft JhengHei Light" panose="020B0304030504040204" pitchFamily="34" charset="-120"/>
              <a:ea typeface="Microsoft JhengHei Light" panose="020B0304030504040204" pitchFamily="34" charset="-120"/>
            </a:endParaRPr>
          </a:p>
          <a:p>
            <a:pPr marL="457200" indent="-457200">
              <a:buFont typeface="+mj-lt"/>
              <a:buAutoNum type="arabicPeriod"/>
            </a:pPr>
            <a:r>
              <a:rPr lang="zh-TW" altLang="en-US" sz="1800" dirty="0">
                <a:solidFill>
                  <a:schemeClr val="tx1"/>
                </a:solidFill>
                <a:latin typeface="Microsoft JhengHei Light" panose="020B0304030504040204" pitchFamily="34" charset="-120"/>
                <a:ea typeface="Microsoft JhengHei Light" panose="020B0304030504040204" pitchFamily="34" charset="-120"/>
              </a:rPr>
              <a:t>智慧音箱結合 </a:t>
            </a:r>
            <a:r>
              <a:rPr lang="en-US" altLang="zh-TW" sz="1800" dirty="0" err="1">
                <a:solidFill>
                  <a:schemeClr val="tx1"/>
                </a:solidFill>
                <a:latin typeface="Microsoft JhengHei Light" panose="020B0304030504040204" pitchFamily="34" charset="-120"/>
                <a:ea typeface="Microsoft JhengHei Light" panose="020B0304030504040204" pitchFamily="34" charset="-120"/>
              </a:rPr>
              <a:t>momo</a:t>
            </a:r>
            <a:r>
              <a:rPr lang="zh-TW" altLang="en-US" sz="1800" dirty="0">
                <a:solidFill>
                  <a:schemeClr val="tx1"/>
                </a:solidFill>
                <a:latin typeface="Microsoft JhengHei Light" panose="020B0304030504040204" pitchFamily="34" charset="-120"/>
                <a:ea typeface="Microsoft JhengHei Light" panose="020B0304030504040204" pitchFamily="34" charset="-120"/>
              </a:rPr>
              <a:t> 購物、富邦集團，提供額外價值，與現有智慧音箱做出差異</a:t>
            </a:r>
            <a:endParaRPr lang="en-US" altLang="zh-TW" sz="1800" dirty="0">
              <a:solidFill>
                <a:schemeClr val="tx1"/>
              </a:solidFill>
              <a:latin typeface="Microsoft JhengHei Light" panose="020B0304030504040204" pitchFamily="34" charset="-120"/>
              <a:ea typeface="Microsoft JhengHei Light" panose="020B0304030504040204" pitchFamily="34" charset="-120"/>
            </a:endParaRPr>
          </a:p>
          <a:p>
            <a:endParaRPr lang="en-US" altLang="zh-TW" sz="1800" dirty="0">
              <a:solidFill>
                <a:schemeClr val="tx1"/>
              </a:solidFill>
              <a:latin typeface="Microsoft JhengHei Light" panose="020B0304030504040204" pitchFamily="34" charset="-120"/>
              <a:ea typeface="Microsoft JhengHei Light" panose="020B0304030504040204" pitchFamily="34" charset="-120"/>
            </a:endParaRPr>
          </a:p>
          <a:p>
            <a:pPr marL="457200" indent="-457200">
              <a:buFont typeface="+mj-lt"/>
              <a:buAutoNum type="arabicPeriod" startAt="2"/>
            </a:pPr>
            <a:r>
              <a:rPr lang="en-US" altLang="zh-TW" sz="1800" b="1" dirty="0">
                <a:solidFill>
                  <a:schemeClr val="tx1"/>
                </a:solidFill>
                <a:latin typeface="Microsoft JhengHei Light" panose="020B0304030504040204" pitchFamily="34" charset="-120"/>
                <a:ea typeface="Microsoft JhengHei Light" panose="020B0304030504040204" pitchFamily="34" charset="-120"/>
              </a:rPr>
              <a:t>Momo</a:t>
            </a:r>
            <a:r>
              <a:rPr lang="zh-TW" altLang="en-US" sz="1800" b="1" dirty="0">
                <a:solidFill>
                  <a:schemeClr val="tx1"/>
                </a:solidFill>
                <a:latin typeface="Microsoft JhengHei Light" panose="020B0304030504040204" pitchFamily="34" charset="-120"/>
                <a:ea typeface="Microsoft JhengHei Light" panose="020B0304030504040204" pitchFamily="34" charset="-120"/>
              </a:rPr>
              <a:t>購物：語音購物</a:t>
            </a:r>
            <a:br>
              <a:rPr lang="en-US" altLang="zh-TW" sz="1800" b="1" dirty="0">
                <a:solidFill>
                  <a:schemeClr val="tx1"/>
                </a:solidFill>
                <a:latin typeface="Microsoft JhengHei Light" panose="020B0304030504040204" pitchFamily="34" charset="-120"/>
                <a:ea typeface="Microsoft JhengHei Light" panose="020B0304030504040204" pitchFamily="34" charset="-120"/>
              </a:rPr>
            </a:br>
            <a:r>
              <a:rPr lang="zh-TW" altLang="en-US" sz="1800" b="1" dirty="0">
                <a:solidFill>
                  <a:schemeClr val="tx1"/>
                </a:solidFill>
                <a:latin typeface="Microsoft JhengHei Light" panose="020B0304030504040204" pitchFamily="34" charset="-120"/>
                <a:ea typeface="Microsoft JhengHei Light" panose="020B0304030504040204" pitchFamily="34" charset="-120"/>
              </a:rPr>
              <a:t>富邦集團：網銀服務</a:t>
            </a:r>
            <a:endParaRPr lang="en-US" altLang="zh-TW" sz="1800" b="1" dirty="0">
              <a:solidFill>
                <a:schemeClr val="tx1"/>
              </a:solidFill>
              <a:latin typeface="Microsoft JhengHei Light" panose="020B0304030504040204" pitchFamily="34" charset="-120"/>
              <a:ea typeface="Microsoft JhengHei Light" panose="020B0304030504040204" pitchFamily="34" charset="-120"/>
            </a:endParaRPr>
          </a:p>
          <a:p>
            <a:pPr marL="457200" indent="-457200">
              <a:buAutoNum type="arabicPeriod"/>
            </a:pPr>
            <a:endParaRPr lang="en-US" altLang="zh-TW" sz="2000" dirty="0">
              <a:solidFill>
                <a:schemeClr val="tx1"/>
              </a:solidFill>
              <a:latin typeface="Microsoft JhengHei Light" panose="020B0304030504040204" pitchFamily="34" charset="-120"/>
              <a:ea typeface="Microsoft JhengHei Light" panose="020B0304030504040204" pitchFamily="34" charset="-120"/>
            </a:endParaRPr>
          </a:p>
        </p:txBody>
      </p:sp>
      <p:sp>
        <p:nvSpPr>
          <p:cNvPr id="19" name="Rectangle: Rounded Corners 18">
            <a:extLst>
              <a:ext uri="{FF2B5EF4-FFF2-40B4-BE49-F238E27FC236}">
                <a16:creationId xmlns:a16="http://schemas.microsoft.com/office/drawing/2014/main" id="{99852DB4-807C-4529-97A4-61AF1DF0B2A9}"/>
              </a:ext>
            </a:extLst>
          </p:cNvPr>
          <p:cNvSpPr/>
          <p:nvPr/>
        </p:nvSpPr>
        <p:spPr>
          <a:xfrm>
            <a:off x="10584180" y="2613412"/>
            <a:ext cx="1463040" cy="435968"/>
          </a:xfrm>
          <a:prstGeom prst="round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2000" b="1" u="sng" dirty="0">
                <a:solidFill>
                  <a:schemeClr val="tx1"/>
                </a:solidFill>
                <a:latin typeface="Microsoft JhengHei" panose="020B0604030504040204" pitchFamily="34" charset="-120"/>
                <a:ea typeface="Microsoft JhengHei" panose="020B0604030504040204" pitchFamily="34" charset="-120"/>
              </a:rPr>
              <a:t>現況</a:t>
            </a:r>
            <a:endParaRPr lang="en-US" sz="2000" b="1" u="sng" dirty="0">
              <a:solidFill>
                <a:schemeClr val="tx1"/>
              </a:solidFill>
              <a:latin typeface="Microsoft JhengHei" panose="020B0604030504040204" pitchFamily="34" charset="-120"/>
              <a:ea typeface="Microsoft JhengHei" panose="020B0604030504040204" pitchFamily="34" charset="-120"/>
            </a:endParaRPr>
          </a:p>
        </p:txBody>
      </p:sp>
      <p:sp>
        <p:nvSpPr>
          <p:cNvPr id="20" name="Rectangle: Rounded Corners 19">
            <a:extLst>
              <a:ext uri="{FF2B5EF4-FFF2-40B4-BE49-F238E27FC236}">
                <a16:creationId xmlns:a16="http://schemas.microsoft.com/office/drawing/2014/main" id="{60B62DB0-CF02-4B01-A41A-D127ABBDB9B4}"/>
              </a:ext>
            </a:extLst>
          </p:cNvPr>
          <p:cNvSpPr/>
          <p:nvPr/>
        </p:nvSpPr>
        <p:spPr>
          <a:xfrm>
            <a:off x="8971026" y="5030614"/>
            <a:ext cx="4689348" cy="410066"/>
          </a:xfrm>
          <a:prstGeom prst="round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TW" altLang="en-US" sz="2000" b="1" u="sng" dirty="0">
                <a:solidFill>
                  <a:schemeClr val="tx1"/>
                </a:solidFill>
                <a:latin typeface="+mj-ea"/>
                <a:ea typeface="+mj-ea"/>
              </a:rPr>
              <a:t>結合集團優勢發展自家智慧音箱</a:t>
            </a:r>
            <a:endParaRPr lang="en-US" altLang="zh-TW" sz="2000" b="1" u="sng" dirty="0">
              <a:solidFill>
                <a:schemeClr val="tx1"/>
              </a:solidFill>
              <a:latin typeface="+mj-ea"/>
              <a:ea typeface="+mj-ea"/>
            </a:endParaRPr>
          </a:p>
        </p:txBody>
      </p:sp>
      <p:pic>
        <p:nvPicPr>
          <p:cNvPr id="22" name="그래픽 7">
            <a:extLst>
              <a:ext uri="{FF2B5EF4-FFF2-40B4-BE49-F238E27FC236}">
                <a16:creationId xmlns:a16="http://schemas.microsoft.com/office/drawing/2014/main" id="{AD862421-0012-4925-AB9F-AABE94C0B3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7130" y="8869864"/>
            <a:ext cx="1650127" cy="1432344"/>
          </a:xfrm>
          <a:prstGeom prst="rect">
            <a:avLst/>
          </a:prstGeom>
        </p:spPr>
      </p:pic>
      <p:pic>
        <p:nvPicPr>
          <p:cNvPr id="23" name="그래픽 11">
            <a:extLst>
              <a:ext uri="{FF2B5EF4-FFF2-40B4-BE49-F238E27FC236}">
                <a16:creationId xmlns:a16="http://schemas.microsoft.com/office/drawing/2014/main" id="{74288745-4167-4ECE-8AAF-F2F84EAA6D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9506" y="8925963"/>
            <a:ext cx="1650127" cy="1432344"/>
          </a:xfrm>
          <a:prstGeom prst="rect">
            <a:avLst/>
          </a:prstGeom>
        </p:spPr>
      </p:pic>
      <p:pic>
        <p:nvPicPr>
          <p:cNvPr id="24" name="그래픽 12">
            <a:extLst>
              <a:ext uri="{FF2B5EF4-FFF2-40B4-BE49-F238E27FC236}">
                <a16:creationId xmlns:a16="http://schemas.microsoft.com/office/drawing/2014/main" id="{518A1E16-81D7-42FB-A97D-0C225C2CCA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69633" y="8919043"/>
            <a:ext cx="1650127" cy="1432344"/>
          </a:xfrm>
          <a:prstGeom prst="rect">
            <a:avLst/>
          </a:prstGeom>
        </p:spPr>
      </p:pic>
      <p:pic>
        <p:nvPicPr>
          <p:cNvPr id="25" name="그래픽 13">
            <a:extLst>
              <a:ext uri="{FF2B5EF4-FFF2-40B4-BE49-F238E27FC236}">
                <a16:creationId xmlns:a16="http://schemas.microsoft.com/office/drawing/2014/main" id="{87FAC247-B876-41FE-A978-FFB23E3351F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42008" y="8919043"/>
            <a:ext cx="1650127" cy="1432344"/>
          </a:xfrm>
          <a:prstGeom prst="rect">
            <a:avLst/>
          </a:prstGeom>
        </p:spPr>
      </p:pic>
      <p:sp>
        <p:nvSpPr>
          <p:cNvPr id="2" name="Rectangle 1">
            <a:extLst>
              <a:ext uri="{FF2B5EF4-FFF2-40B4-BE49-F238E27FC236}">
                <a16:creationId xmlns:a16="http://schemas.microsoft.com/office/drawing/2014/main" id="{90F45DD3-FDEC-45F5-B5F5-B770E15B9159}"/>
              </a:ext>
            </a:extLst>
          </p:cNvPr>
          <p:cNvSpPr/>
          <p:nvPr/>
        </p:nvSpPr>
        <p:spPr>
          <a:xfrm>
            <a:off x="8387311" y="1839813"/>
            <a:ext cx="5821859" cy="5521107"/>
          </a:xfrm>
          <a:prstGeom prst="rect">
            <a:avLst/>
          </a:prstGeom>
          <a:noFill/>
          <a:ln w="38100">
            <a:solidFill>
              <a:srgbClr val="2366E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35" name="Rectangle 34">
            <a:extLst>
              <a:ext uri="{FF2B5EF4-FFF2-40B4-BE49-F238E27FC236}">
                <a16:creationId xmlns:a16="http://schemas.microsoft.com/office/drawing/2014/main" id="{EA8B9B79-432E-43C1-B2A7-AAA1D1E9DDB2}"/>
              </a:ext>
            </a:extLst>
          </p:cNvPr>
          <p:cNvSpPr/>
          <p:nvPr/>
        </p:nvSpPr>
        <p:spPr>
          <a:xfrm>
            <a:off x="460932" y="1839813"/>
            <a:ext cx="7722948" cy="5521107"/>
          </a:xfrm>
          <a:prstGeom prst="rect">
            <a:avLst/>
          </a:prstGeom>
          <a:noFill/>
          <a:ln w="38100">
            <a:solidFill>
              <a:srgbClr val="2366E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4" name="矩形 3">
            <a:extLst>
              <a:ext uri="{FF2B5EF4-FFF2-40B4-BE49-F238E27FC236}">
                <a16:creationId xmlns:a16="http://schemas.microsoft.com/office/drawing/2014/main" id="{94A8A162-7389-4332-8141-3A6EE99FCE1F}"/>
              </a:ext>
            </a:extLst>
          </p:cNvPr>
          <p:cNvSpPr/>
          <p:nvPr/>
        </p:nvSpPr>
        <p:spPr>
          <a:xfrm>
            <a:off x="9510627" y="1376914"/>
            <a:ext cx="3575225" cy="935632"/>
          </a:xfrm>
          <a:prstGeom prst="roundRect">
            <a:avLst/>
          </a:prstGeom>
          <a:solidFill>
            <a:srgbClr val="2366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TW" altLang="en-US" sz="3000" b="1" dirty="0">
                <a:solidFill>
                  <a:schemeClr val="bg2"/>
                </a:solidFill>
                <a:latin typeface="+mj-ea"/>
                <a:ea typeface="+mj-ea"/>
              </a:rPr>
              <a:t>台灣大哥大</a:t>
            </a:r>
          </a:p>
        </p:txBody>
      </p:sp>
      <p:sp>
        <p:nvSpPr>
          <p:cNvPr id="36" name="矩形 3">
            <a:extLst>
              <a:ext uri="{FF2B5EF4-FFF2-40B4-BE49-F238E27FC236}">
                <a16:creationId xmlns:a16="http://schemas.microsoft.com/office/drawing/2014/main" id="{BBD9C443-4320-4254-9F2C-7C5BB821E3A0}"/>
              </a:ext>
            </a:extLst>
          </p:cNvPr>
          <p:cNvSpPr/>
          <p:nvPr/>
        </p:nvSpPr>
        <p:spPr>
          <a:xfrm>
            <a:off x="2500673" y="1437631"/>
            <a:ext cx="2668504" cy="935632"/>
          </a:xfrm>
          <a:prstGeom prst="roundRect">
            <a:avLst/>
          </a:prstGeom>
          <a:solidFill>
            <a:srgbClr val="2366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2000" b="1" dirty="0">
                <a:solidFill>
                  <a:schemeClr val="bg2"/>
                </a:solidFill>
                <a:latin typeface="+mj-ea"/>
              </a:rPr>
              <a:t>中華電信</a:t>
            </a:r>
            <a:endParaRPr lang="en-US" altLang="zh-TW" sz="2000" b="1" dirty="0">
              <a:solidFill>
                <a:schemeClr val="bg2"/>
              </a:solidFill>
              <a:latin typeface="+mj-ea"/>
            </a:endParaRPr>
          </a:p>
          <a:p>
            <a:pPr algn="ctr"/>
            <a:r>
              <a:rPr lang="zh-TW" altLang="en-US" sz="2000" dirty="0">
                <a:solidFill>
                  <a:schemeClr val="bg2"/>
                </a:solidFill>
                <a:latin typeface="+mj-ea"/>
              </a:rPr>
              <a:t>（</a:t>
            </a:r>
            <a:r>
              <a:rPr lang="en-US" altLang="zh-TW" sz="2000" dirty="0" err="1">
                <a:solidFill>
                  <a:schemeClr val="bg2"/>
                </a:solidFill>
                <a:latin typeface="+mj-ea"/>
              </a:rPr>
              <a:t>i</a:t>
            </a:r>
            <a:r>
              <a:rPr lang="en-US" altLang="zh-TW" sz="2000" dirty="0">
                <a:solidFill>
                  <a:schemeClr val="bg2"/>
                </a:solidFill>
                <a:latin typeface="+mj-ea"/>
              </a:rPr>
              <a:t> </a:t>
            </a:r>
            <a:r>
              <a:rPr lang="zh-CN" altLang="en-US" sz="2000" dirty="0">
                <a:solidFill>
                  <a:schemeClr val="bg2"/>
                </a:solidFill>
                <a:latin typeface="+mj-ea"/>
              </a:rPr>
              <a:t>寶貝</a:t>
            </a:r>
            <a:r>
              <a:rPr lang="zh-TW" altLang="en-US" sz="2000" dirty="0">
                <a:solidFill>
                  <a:schemeClr val="bg2"/>
                </a:solidFill>
                <a:latin typeface="+mj-ea"/>
              </a:rPr>
              <a:t>）</a:t>
            </a:r>
          </a:p>
        </p:txBody>
      </p:sp>
      <p:sp>
        <p:nvSpPr>
          <p:cNvPr id="37" name="矩形 3">
            <a:extLst>
              <a:ext uri="{FF2B5EF4-FFF2-40B4-BE49-F238E27FC236}">
                <a16:creationId xmlns:a16="http://schemas.microsoft.com/office/drawing/2014/main" id="{6D9A915B-C0CE-48ED-BD17-9369B5F3C109}"/>
              </a:ext>
            </a:extLst>
          </p:cNvPr>
          <p:cNvSpPr/>
          <p:nvPr/>
        </p:nvSpPr>
        <p:spPr>
          <a:xfrm>
            <a:off x="5335243" y="1444961"/>
            <a:ext cx="2668504" cy="935632"/>
          </a:xfrm>
          <a:prstGeom prst="roundRect">
            <a:avLst/>
          </a:prstGeom>
          <a:solidFill>
            <a:srgbClr val="2366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2000" b="1" dirty="0">
                <a:solidFill>
                  <a:schemeClr val="bg2"/>
                </a:solidFill>
                <a:latin typeface="+mj-ea"/>
              </a:rPr>
              <a:t>遠傳</a:t>
            </a:r>
            <a:endParaRPr lang="en-US" altLang="zh-TW" sz="2000" b="1" dirty="0">
              <a:solidFill>
                <a:schemeClr val="bg2"/>
              </a:solidFill>
              <a:latin typeface="+mj-ea"/>
            </a:endParaRPr>
          </a:p>
          <a:p>
            <a:pPr algn="ctr"/>
            <a:r>
              <a:rPr lang="zh-TW" altLang="en-US" sz="2000" dirty="0">
                <a:solidFill>
                  <a:schemeClr val="bg2"/>
                </a:solidFill>
                <a:latin typeface="+mj-ea"/>
              </a:rPr>
              <a:t>（大小愛講 </a:t>
            </a:r>
            <a:r>
              <a:rPr lang="en-US" altLang="zh-TW" sz="2000" dirty="0">
                <a:solidFill>
                  <a:schemeClr val="bg2"/>
                </a:solidFill>
                <a:latin typeface="+mj-ea"/>
              </a:rPr>
              <a:t>/</a:t>
            </a:r>
            <a:r>
              <a:rPr lang="zh-TW" altLang="en-US" sz="2000" dirty="0">
                <a:solidFill>
                  <a:schemeClr val="bg2"/>
                </a:solidFill>
                <a:latin typeface="+mj-ea"/>
              </a:rPr>
              <a:t> </a:t>
            </a:r>
            <a:r>
              <a:rPr lang="zh-CN" altLang="en-US" sz="2000" dirty="0">
                <a:solidFill>
                  <a:schemeClr val="bg2"/>
                </a:solidFill>
                <a:latin typeface="+mj-ea"/>
              </a:rPr>
              <a:t>小狐狸</a:t>
            </a:r>
            <a:r>
              <a:rPr lang="zh-TW" altLang="en-US" sz="2000" dirty="0">
                <a:solidFill>
                  <a:schemeClr val="bg2"/>
                </a:solidFill>
                <a:latin typeface="+mj-ea"/>
              </a:rPr>
              <a:t>）</a:t>
            </a:r>
          </a:p>
        </p:txBody>
      </p:sp>
    </p:spTree>
    <p:extLst>
      <p:ext uri="{BB962C8B-B14F-4D97-AF65-F5344CB8AC3E}">
        <p14:creationId xmlns:p14="http://schemas.microsoft.com/office/powerpoint/2010/main" val="3539527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B56C4C8-2C7C-4C09-8E5A-A89181CDDE79}"/>
              </a:ext>
            </a:extLst>
          </p:cNvPr>
          <p:cNvSpPr/>
          <p:nvPr/>
        </p:nvSpPr>
        <p:spPr>
          <a:xfrm>
            <a:off x="3086389" y="1982849"/>
            <a:ext cx="10898654" cy="39449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70" name="矩形 67">
            <a:extLst>
              <a:ext uri="{FF2B5EF4-FFF2-40B4-BE49-F238E27FC236}">
                <a16:creationId xmlns:a16="http://schemas.microsoft.com/office/drawing/2014/main" id="{BAEC78E0-D56E-4E92-989F-98E6A9AA979F}"/>
              </a:ext>
            </a:extLst>
          </p:cNvPr>
          <p:cNvSpPr/>
          <p:nvPr/>
        </p:nvSpPr>
        <p:spPr>
          <a:xfrm>
            <a:off x="8582344" y="2431508"/>
            <a:ext cx="5410198" cy="3492406"/>
          </a:xfrm>
          <a:prstGeom prst="rect">
            <a:avLst/>
          </a:prstGeom>
          <a:solidFill>
            <a:schemeClr val="bg2">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2000" dirty="0">
              <a:latin typeface="Microsoft JhengHei Light" panose="020B0304030504040204" pitchFamily="34" charset="-120"/>
              <a:ea typeface="Microsoft JhengHei Light" panose="020B0304030504040204" pitchFamily="34" charset="-120"/>
            </a:endParaRPr>
          </a:p>
        </p:txBody>
      </p:sp>
      <p:cxnSp>
        <p:nvCxnSpPr>
          <p:cNvPr id="11" name="Straight Arrow Connector 10">
            <a:extLst>
              <a:ext uri="{FF2B5EF4-FFF2-40B4-BE49-F238E27FC236}">
                <a16:creationId xmlns:a16="http://schemas.microsoft.com/office/drawing/2014/main" id="{9FB5B301-D81A-43DD-89B7-EF2ABA71FD7C}"/>
              </a:ext>
            </a:extLst>
          </p:cNvPr>
          <p:cNvCxnSpPr>
            <a:cxnSpLocks/>
          </p:cNvCxnSpPr>
          <p:nvPr/>
        </p:nvCxnSpPr>
        <p:spPr>
          <a:xfrm>
            <a:off x="10927080" y="2213792"/>
            <a:ext cx="822960" cy="0"/>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 Placeholder 5">
            <a:extLst>
              <a:ext uri="{FF2B5EF4-FFF2-40B4-BE49-F238E27FC236}">
                <a16:creationId xmlns:a16="http://schemas.microsoft.com/office/drawing/2014/main" id="{8CA1F862-CE24-4A98-922E-233E0167C317}"/>
              </a:ext>
            </a:extLst>
          </p:cNvPr>
          <p:cNvSpPr>
            <a:spLocks noGrp="1"/>
          </p:cNvSpPr>
          <p:nvPr>
            <p:ph type="body" sz="quarter" idx="11"/>
          </p:nvPr>
        </p:nvSpPr>
        <p:spPr/>
        <p:txBody>
          <a:bodyPr/>
          <a:lstStyle/>
          <a:p>
            <a:r>
              <a:rPr lang="zh-CN" altLang="en-US" dirty="0">
                <a:latin typeface="Microsoft JhengHei Light" panose="020B0304030504040204" pitchFamily="34" charset="-120"/>
                <a:ea typeface="Microsoft JhengHei Light" panose="020B0304030504040204" pitchFamily="34" charset="-120"/>
              </a:rPr>
              <a:t>語音購物</a:t>
            </a:r>
            <a:r>
              <a:rPr lang="zh-TW" altLang="en-US" dirty="0">
                <a:latin typeface="Microsoft JhengHei Light" panose="020B0304030504040204" pitchFamily="34" charset="-120"/>
                <a:ea typeface="Microsoft JhengHei Light" panose="020B0304030504040204" pitchFamily="34" charset="-120"/>
              </a:rPr>
              <a:t> </a:t>
            </a:r>
            <a:r>
              <a:rPr lang="en-US" altLang="zh-CN" dirty="0">
                <a:latin typeface="Microsoft JhengHei Light" panose="020B0304030504040204" pitchFamily="34" charset="-120"/>
                <a:ea typeface="Microsoft JhengHei Light" panose="020B0304030504040204" pitchFamily="34" charset="-120"/>
              </a:rPr>
              <a:t>3</a:t>
            </a:r>
            <a:r>
              <a:rPr lang="zh-TW" altLang="en-US"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階段</a:t>
            </a:r>
            <a:endParaRPr lang="en-US" dirty="0">
              <a:latin typeface="Microsoft JhengHei Light" panose="020B0304030504040204" pitchFamily="34" charset="-120"/>
              <a:ea typeface="Microsoft JhengHei Light" panose="020B0304030504040204" pitchFamily="34" charset="-120"/>
            </a:endParaRPr>
          </a:p>
        </p:txBody>
      </p:sp>
      <p:sp>
        <p:nvSpPr>
          <p:cNvPr id="3" name="文字版面配置區 2">
            <a:extLst>
              <a:ext uri="{FF2B5EF4-FFF2-40B4-BE49-F238E27FC236}">
                <a16:creationId xmlns:a16="http://schemas.microsoft.com/office/drawing/2014/main" id="{C672962A-0E66-47A6-B157-0C20060355DF}"/>
              </a:ext>
            </a:extLst>
          </p:cNvPr>
          <p:cNvSpPr>
            <a:spLocks noGrp="1"/>
          </p:cNvSpPr>
          <p:nvPr>
            <p:ph type="body" sz="quarter" idx="14"/>
          </p:nvPr>
        </p:nvSpPr>
        <p:spPr/>
        <p:txBody>
          <a:bodyPr/>
          <a:lstStyle/>
          <a:p>
            <a:r>
              <a:rPr lang="en-US" dirty="0">
                <a:latin typeface="Microsoft JhengHei Light" panose="020B0304030504040204" pitchFamily="34" charset="-120"/>
                <a:ea typeface="Microsoft JhengHei Light" panose="020B0304030504040204" pitchFamily="34" charset="-120"/>
                <a:hlinkClick r:id="rId3"/>
              </a:rPr>
              <a:t>https://www.emarketer.com/content/smart-speaker-shopping-gains-traction</a:t>
            </a:r>
            <a:endParaRPr lang="zh-TW" altLang="en-US" dirty="0">
              <a:latin typeface="Microsoft JhengHei Light" panose="020B0304030504040204" pitchFamily="34" charset="-120"/>
              <a:ea typeface="Microsoft JhengHei Light" panose="020B0304030504040204" pitchFamily="34" charset="-120"/>
            </a:endParaRPr>
          </a:p>
        </p:txBody>
      </p:sp>
      <p:sp>
        <p:nvSpPr>
          <p:cNvPr id="66" name="Title 4">
            <a:extLst>
              <a:ext uri="{FF2B5EF4-FFF2-40B4-BE49-F238E27FC236}">
                <a16:creationId xmlns:a16="http://schemas.microsoft.com/office/drawing/2014/main" id="{9E8E52C8-96E8-47BB-91B1-8AC07AFA3EC1}"/>
              </a:ext>
            </a:extLst>
          </p:cNvPr>
          <p:cNvSpPr txBox="1">
            <a:spLocks/>
          </p:cNvSpPr>
          <p:nvPr/>
        </p:nvSpPr>
        <p:spPr>
          <a:xfrm>
            <a:off x="457200" y="640080"/>
            <a:ext cx="13716000" cy="114300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a:lstStyle>
          <a:p>
            <a:r>
              <a:rPr lang="zh-CN" altLang="en-US" b="1" dirty="0">
                <a:latin typeface="Microsoft JhengHei Light" panose="020B0304030504040204" pitchFamily="34" charset="-120"/>
                <a:ea typeface="Microsoft JhengHei Light" panose="020B0304030504040204" pitchFamily="34" charset="-120"/>
              </a:rPr>
              <a:t>台哥大以</a:t>
            </a:r>
            <a:r>
              <a:rPr lang="zh-TW" altLang="en-US" b="1" dirty="0">
                <a:latin typeface="Microsoft JhengHei Light" panose="020B0304030504040204" pitchFamily="34" charset="-120"/>
                <a:ea typeface="Microsoft JhengHei Light" panose="020B0304030504040204" pitchFamily="34" charset="-120"/>
              </a:rPr>
              <a:t>智慧音箱</a:t>
            </a:r>
            <a:r>
              <a:rPr lang="zh-CN" altLang="en-US" b="1" dirty="0">
                <a:latin typeface="Microsoft JhengHei Light" panose="020B0304030504040204" pitchFamily="34" charset="-120"/>
                <a:ea typeface="Microsoft JhengHei Light" panose="020B0304030504040204" pitchFamily="34" charset="-120"/>
              </a:rPr>
              <a:t>作為</a:t>
            </a:r>
            <a:r>
              <a:rPr lang="zh-TW" altLang="en-US" b="1" dirty="0">
                <a:latin typeface="Microsoft JhengHei Light" panose="020B0304030504040204" pitchFamily="34" charset="-120"/>
                <a:ea typeface="Microsoft JhengHei Light" panose="020B0304030504040204" pitchFamily="34" charset="-120"/>
              </a:rPr>
              <a:t>入口</a:t>
            </a:r>
            <a:r>
              <a:rPr lang="zh-CN" altLang="en-US" b="1" dirty="0">
                <a:latin typeface="Microsoft JhengHei Light" panose="020B0304030504040204" pitchFamily="34" charset="-120"/>
                <a:ea typeface="Microsoft JhengHei Light" panose="020B0304030504040204" pitchFamily="34" charset="-120"/>
              </a:rPr>
              <a:t>，</a:t>
            </a:r>
            <a:r>
              <a:rPr lang="zh-TW" altLang="en-US" b="1" dirty="0">
                <a:latin typeface="Microsoft JhengHei Light" panose="020B0304030504040204" pitchFamily="34" charset="-120"/>
                <a:ea typeface="Microsoft JhengHei Light" panose="020B0304030504040204" pitchFamily="34" charset="-120"/>
              </a:rPr>
              <a:t>透過「語音購物</a:t>
            </a:r>
            <a:r>
              <a:rPr lang="en-US" altLang="zh-TW" b="1" dirty="0">
                <a:latin typeface="Microsoft JhengHei Light" panose="020B0304030504040204" pitchFamily="34" charset="-120"/>
                <a:ea typeface="Microsoft JhengHei Light" panose="020B0304030504040204" pitchFamily="34" charset="-120"/>
              </a:rPr>
              <a:t>3</a:t>
            </a:r>
            <a:r>
              <a:rPr lang="zh-TW" altLang="en-US" b="1" dirty="0">
                <a:latin typeface="Microsoft JhengHei Light" panose="020B0304030504040204" pitchFamily="34" charset="-120"/>
                <a:ea typeface="Microsoft JhengHei Light" panose="020B0304030504040204" pitchFamily="34" charset="-120"/>
              </a:rPr>
              <a:t>階段」</a:t>
            </a:r>
            <a:r>
              <a:rPr lang="zh-CN" altLang="en-US" b="1" dirty="0">
                <a:latin typeface="Microsoft JhengHei Light" panose="020B0304030504040204" pitchFamily="34" charset="-120"/>
                <a:ea typeface="Microsoft JhengHei Light" panose="020B0304030504040204" pitchFamily="34" charset="-120"/>
              </a:rPr>
              <a:t>推動消費與互動習慣之改變</a:t>
            </a:r>
            <a:endParaRPr lang="en-US" b="1" dirty="0">
              <a:latin typeface="Microsoft JhengHei Light" panose="020B0304030504040204" pitchFamily="34" charset="-120"/>
              <a:ea typeface="Microsoft JhengHei Light" panose="020B0304030504040204" pitchFamily="34" charset="-120"/>
            </a:endParaRPr>
          </a:p>
        </p:txBody>
      </p:sp>
      <p:grpSp>
        <p:nvGrpSpPr>
          <p:cNvPr id="9" name="Group 8">
            <a:extLst>
              <a:ext uri="{FF2B5EF4-FFF2-40B4-BE49-F238E27FC236}">
                <a16:creationId xmlns:a16="http://schemas.microsoft.com/office/drawing/2014/main" id="{D96949C8-CE6D-446D-8C91-997B72B68D79}"/>
              </a:ext>
            </a:extLst>
          </p:cNvPr>
          <p:cNvGrpSpPr/>
          <p:nvPr/>
        </p:nvGrpSpPr>
        <p:grpSpPr>
          <a:xfrm>
            <a:off x="447574" y="2014247"/>
            <a:ext cx="2508988" cy="3913599"/>
            <a:chOff x="447574" y="2014248"/>
            <a:chExt cx="2508988" cy="3750892"/>
          </a:xfrm>
          <a:solidFill>
            <a:srgbClr val="2366E0"/>
          </a:solidFill>
        </p:grpSpPr>
        <p:sp>
          <p:nvSpPr>
            <p:cNvPr id="35" name="Rectangle 29">
              <a:extLst>
                <a:ext uri="{FF2B5EF4-FFF2-40B4-BE49-F238E27FC236}">
                  <a16:creationId xmlns:a16="http://schemas.microsoft.com/office/drawing/2014/main" id="{C935EEE8-DF5B-442E-A443-1D6AB57B8440}"/>
                </a:ext>
              </a:extLst>
            </p:cNvPr>
            <p:cNvSpPr/>
            <p:nvPr/>
          </p:nvSpPr>
          <p:spPr>
            <a:xfrm>
              <a:off x="447574" y="2014248"/>
              <a:ext cx="2508988" cy="3750892"/>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37" name="矩形 70">
              <a:extLst>
                <a:ext uri="{FF2B5EF4-FFF2-40B4-BE49-F238E27FC236}">
                  <a16:creationId xmlns:a16="http://schemas.microsoft.com/office/drawing/2014/main" id="{3C6A5A3C-5714-4FF7-82F9-84276F27163D}"/>
                </a:ext>
              </a:extLst>
            </p:cNvPr>
            <p:cNvSpPr/>
            <p:nvPr/>
          </p:nvSpPr>
          <p:spPr>
            <a:xfrm>
              <a:off x="583813" y="3710235"/>
              <a:ext cx="2236510" cy="377206"/>
            </a:xfrm>
            <a:prstGeom prst="rect">
              <a:avLst/>
            </a:prstGeom>
            <a:grpFill/>
          </p:spPr>
          <p:txBody>
            <a:bodyPr wrap="none" anchor="b">
              <a:spAutoFit/>
            </a:bodyPr>
            <a:lstStyle/>
            <a:p>
              <a:pPr algn="ctr">
                <a:lnSpc>
                  <a:spcPct val="105000"/>
                </a:lnSpc>
                <a:spcBef>
                  <a:spcPts val="1000"/>
                </a:spcBef>
              </a:pPr>
              <a:r>
                <a:rPr lang="zh-CN" altLang="en-US" sz="2000" b="1" u="sng" dirty="0">
                  <a:solidFill>
                    <a:schemeClr val="bg2"/>
                  </a:solidFill>
                  <a:latin typeface="Microsoft JhengHei" panose="020B0604030504040204" pitchFamily="34" charset="-120"/>
                  <a:ea typeface="Microsoft JhengHei" panose="020B0604030504040204" pitchFamily="34" charset="-120"/>
                  <a:cs typeface="IBM Plex Sans" charset="0"/>
                </a:rPr>
                <a:t>語音購物調查報告</a:t>
              </a:r>
              <a:endParaRPr lang="en-US" altLang="zh-TW" sz="2000" b="1" u="sng" dirty="0">
                <a:solidFill>
                  <a:schemeClr val="bg2"/>
                </a:solidFill>
                <a:latin typeface="Microsoft JhengHei" panose="020B0604030504040204" pitchFamily="34" charset="-120"/>
                <a:ea typeface="Microsoft JhengHei" panose="020B0604030504040204" pitchFamily="34" charset="-120"/>
                <a:cs typeface="IBM Plex Sans" charset="0"/>
              </a:endParaRPr>
            </a:p>
          </p:txBody>
        </p:sp>
      </p:grpSp>
      <p:grpSp>
        <p:nvGrpSpPr>
          <p:cNvPr id="15" name="Group 14">
            <a:extLst>
              <a:ext uri="{FF2B5EF4-FFF2-40B4-BE49-F238E27FC236}">
                <a16:creationId xmlns:a16="http://schemas.microsoft.com/office/drawing/2014/main" id="{41F62628-5DCB-44B1-AB57-27E43F9E9B51}"/>
              </a:ext>
            </a:extLst>
          </p:cNvPr>
          <p:cNvGrpSpPr/>
          <p:nvPr/>
        </p:nvGrpSpPr>
        <p:grpSpPr>
          <a:xfrm>
            <a:off x="447574" y="5927847"/>
            <a:ext cx="2508988" cy="1254200"/>
            <a:chOff x="447574" y="5927847"/>
            <a:chExt cx="2508988" cy="1254200"/>
          </a:xfrm>
        </p:grpSpPr>
        <p:sp>
          <p:nvSpPr>
            <p:cNvPr id="47" name="Rectangle 29">
              <a:extLst>
                <a:ext uri="{FF2B5EF4-FFF2-40B4-BE49-F238E27FC236}">
                  <a16:creationId xmlns:a16="http://schemas.microsoft.com/office/drawing/2014/main" id="{C4F18DFA-ECB1-469F-A2CB-D833F8B754A0}"/>
                </a:ext>
              </a:extLst>
            </p:cNvPr>
            <p:cNvSpPr/>
            <p:nvPr/>
          </p:nvSpPr>
          <p:spPr>
            <a:xfrm>
              <a:off x="447574" y="5927847"/>
              <a:ext cx="2508988" cy="1254200"/>
            </a:xfrm>
            <a:prstGeom prst="rect">
              <a:avLst/>
            </a:prstGeom>
            <a:solidFill>
              <a:srgbClr val="3D3D3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48" name="矩形 70">
              <a:extLst>
                <a:ext uri="{FF2B5EF4-FFF2-40B4-BE49-F238E27FC236}">
                  <a16:creationId xmlns:a16="http://schemas.microsoft.com/office/drawing/2014/main" id="{51F47397-6662-447F-9C4D-8F5F7B41882D}"/>
                </a:ext>
              </a:extLst>
            </p:cNvPr>
            <p:cNvSpPr/>
            <p:nvPr/>
          </p:nvSpPr>
          <p:spPr>
            <a:xfrm>
              <a:off x="846699" y="6358163"/>
              <a:ext cx="1691489" cy="393569"/>
            </a:xfrm>
            <a:prstGeom prst="rect">
              <a:avLst/>
            </a:prstGeom>
          </p:spPr>
          <p:txBody>
            <a:bodyPr wrap="none" anchor="ctr">
              <a:spAutoFit/>
            </a:bodyPr>
            <a:lstStyle/>
            <a:p>
              <a:pPr algn="ctr">
                <a:lnSpc>
                  <a:spcPct val="105000"/>
                </a:lnSpc>
                <a:spcBef>
                  <a:spcPts val="1000"/>
                </a:spcBef>
              </a:pPr>
              <a:r>
                <a:rPr lang="en-US" altLang="zh-CN" sz="2000" b="1" u="sng" dirty="0">
                  <a:solidFill>
                    <a:schemeClr val="bg2"/>
                  </a:solidFill>
                  <a:latin typeface="Microsoft JhengHei" panose="020B0604030504040204" pitchFamily="34" charset="-120"/>
                  <a:ea typeface="Microsoft JhengHei" panose="020B0604030504040204" pitchFamily="34" charset="-120"/>
                  <a:cs typeface="IBM Plex Sans" charset="0"/>
                </a:rPr>
                <a:t>MOMO </a:t>
              </a:r>
              <a:r>
                <a:rPr lang="zh-CN" altLang="en-US" sz="2000" b="1" u="sng" dirty="0">
                  <a:solidFill>
                    <a:schemeClr val="bg2"/>
                  </a:solidFill>
                  <a:latin typeface="Microsoft JhengHei" panose="020B0604030504040204" pitchFamily="34" charset="-120"/>
                  <a:ea typeface="Microsoft JhengHei" panose="020B0604030504040204" pitchFamily="34" charset="-120"/>
                  <a:cs typeface="IBM Plex Sans" charset="0"/>
                </a:rPr>
                <a:t>客群</a:t>
              </a:r>
              <a:endParaRPr lang="en-US" altLang="zh-TW" sz="2000" b="1" u="sng" dirty="0">
                <a:solidFill>
                  <a:schemeClr val="bg2"/>
                </a:solidFill>
                <a:latin typeface="Microsoft JhengHei" panose="020B0604030504040204" pitchFamily="34" charset="-120"/>
                <a:ea typeface="Microsoft JhengHei" panose="020B0604030504040204" pitchFamily="34" charset="-120"/>
                <a:cs typeface="IBM Plex Sans" charset="0"/>
              </a:endParaRPr>
            </a:p>
          </p:txBody>
        </p:sp>
      </p:grpSp>
      <p:grpSp>
        <p:nvGrpSpPr>
          <p:cNvPr id="16" name="Group 15">
            <a:extLst>
              <a:ext uri="{FF2B5EF4-FFF2-40B4-BE49-F238E27FC236}">
                <a16:creationId xmlns:a16="http://schemas.microsoft.com/office/drawing/2014/main" id="{B6C30074-0649-4B97-BBA0-009222295D67}"/>
              </a:ext>
            </a:extLst>
          </p:cNvPr>
          <p:cNvGrpSpPr/>
          <p:nvPr/>
        </p:nvGrpSpPr>
        <p:grpSpPr>
          <a:xfrm>
            <a:off x="3086388" y="5929319"/>
            <a:ext cx="11067621" cy="1252728"/>
            <a:chOff x="3086388" y="5929319"/>
            <a:chExt cx="11067621" cy="1252728"/>
          </a:xfrm>
        </p:grpSpPr>
        <p:sp>
          <p:nvSpPr>
            <p:cNvPr id="34" name="Rectangle 33">
              <a:extLst>
                <a:ext uri="{FF2B5EF4-FFF2-40B4-BE49-F238E27FC236}">
                  <a16:creationId xmlns:a16="http://schemas.microsoft.com/office/drawing/2014/main" id="{EF616FF5-61FE-4DAE-B1CE-FCDEB89534C8}"/>
                </a:ext>
              </a:extLst>
            </p:cNvPr>
            <p:cNvSpPr/>
            <p:nvPr/>
          </p:nvSpPr>
          <p:spPr>
            <a:xfrm>
              <a:off x="3086388" y="5929319"/>
              <a:ext cx="10898655" cy="1252728"/>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grpSp>
          <p:nvGrpSpPr>
            <p:cNvPr id="7" name="Group 6">
              <a:extLst>
                <a:ext uri="{FF2B5EF4-FFF2-40B4-BE49-F238E27FC236}">
                  <a16:creationId xmlns:a16="http://schemas.microsoft.com/office/drawing/2014/main" id="{22FE002D-9BAB-4A77-A1FF-A6D420480DAD}"/>
                </a:ext>
              </a:extLst>
            </p:cNvPr>
            <p:cNvGrpSpPr/>
            <p:nvPr/>
          </p:nvGrpSpPr>
          <p:grpSpPr>
            <a:xfrm>
              <a:off x="3311359" y="6016860"/>
              <a:ext cx="10842650" cy="1040850"/>
              <a:chOff x="3311359" y="6016860"/>
              <a:chExt cx="10842650" cy="1040850"/>
            </a:xfrm>
          </p:grpSpPr>
          <p:grpSp>
            <p:nvGrpSpPr>
              <p:cNvPr id="6" name="Group 5">
                <a:extLst>
                  <a:ext uri="{FF2B5EF4-FFF2-40B4-BE49-F238E27FC236}">
                    <a16:creationId xmlns:a16="http://schemas.microsoft.com/office/drawing/2014/main" id="{63194169-444A-46A2-B64B-C2AD6596F7DE}"/>
                  </a:ext>
                </a:extLst>
              </p:cNvPr>
              <p:cNvGrpSpPr/>
              <p:nvPr/>
            </p:nvGrpSpPr>
            <p:grpSpPr>
              <a:xfrm>
                <a:off x="3316198" y="6016860"/>
                <a:ext cx="10837811" cy="482009"/>
                <a:chOff x="3316198" y="6016860"/>
                <a:chExt cx="10837811" cy="482009"/>
              </a:xfrm>
            </p:grpSpPr>
            <p:sp>
              <p:nvSpPr>
                <p:cNvPr id="50" name="文字方塊 71">
                  <a:extLst>
                    <a:ext uri="{FF2B5EF4-FFF2-40B4-BE49-F238E27FC236}">
                      <a16:creationId xmlns:a16="http://schemas.microsoft.com/office/drawing/2014/main" id="{D7A212C7-4C6D-4161-B445-4A19D4E16BFB}"/>
                    </a:ext>
                  </a:extLst>
                </p:cNvPr>
                <p:cNvSpPr txBox="1"/>
                <p:nvPr/>
              </p:nvSpPr>
              <p:spPr>
                <a:xfrm>
                  <a:off x="4559388" y="6016860"/>
                  <a:ext cx="9594621" cy="482009"/>
                </a:xfrm>
                <a:prstGeom prst="rect">
                  <a:avLst/>
                </a:prstGeom>
              </p:spPr>
              <p:txBody>
                <a:bodyPr wrap="none" lIns="91440" tIns="45720" rIns="91440" bIns="45720" rtlCol="0" anchor="ctr">
                  <a:noAutofit/>
                </a:bodyPr>
                <a:lstStyle/>
                <a:p>
                  <a:r>
                    <a:rPr lang="zh-CN" altLang="en-US" sz="1800" dirty="0">
                      <a:solidFill>
                        <a:schemeClr val="tx1"/>
                      </a:solidFill>
                      <a:latin typeface="Microsoft JhengHei Light" panose="020B0304030504040204" pitchFamily="34" charset="-120"/>
                      <a:ea typeface="Microsoft JhengHei Light" panose="020B0304030504040204" pitchFamily="34" charset="-120"/>
                      <a:cs typeface="IBM Plex Sans" charset="0"/>
                    </a:rPr>
                    <a:t>高購買能力且經濟獨立之女性、家庭主要購買決策者</a:t>
                  </a:r>
                  <a:endParaRPr lang="zh-TW" altLang="en-US" sz="1800" dirty="0">
                    <a:solidFill>
                      <a:schemeClr val="tx1"/>
                    </a:solidFill>
                    <a:latin typeface="Microsoft JhengHei Light" panose="020B0304030504040204" pitchFamily="34" charset="-120"/>
                    <a:ea typeface="Microsoft JhengHei Light" panose="020B0304030504040204" pitchFamily="34" charset="-120"/>
                    <a:cs typeface="IBM Plex Sans" charset="0"/>
                  </a:endParaRPr>
                </a:p>
              </p:txBody>
            </p:sp>
            <p:sp>
              <p:nvSpPr>
                <p:cNvPr id="51" name="Rectangle 6">
                  <a:extLst>
                    <a:ext uri="{FF2B5EF4-FFF2-40B4-BE49-F238E27FC236}">
                      <a16:creationId xmlns:a16="http://schemas.microsoft.com/office/drawing/2014/main" id="{D9F0EA64-FE2B-427B-918C-BAC2B666D2AC}"/>
                    </a:ext>
                  </a:extLst>
                </p:cNvPr>
                <p:cNvSpPr/>
                <p:nvPr/>
              </p:nvSpPr>
              <p:spPr>
                <a:xfrm>
                  <a:off x="3316198" y="6035040"/>
                  <a:ext cx="1074225" cy="438912"/>
                </a:xfrm>
                <a:prstGeom prst="rect">
                  <a:avLst/>
                </a:prstGeom>
                <a:solidFill>
                  <a:srgbClr val="3D3D3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2000" b="1" dirty="0">
                      <a:solidFill>
                        <a:schemeClr val="bg2"/>
                      </a:solidFill>
                      <a:latin typeface="Microsoft JhengHei" panose="020B0604030504040204" pitchFamily="34" charset="-120"/>
                      <a:ea typeface="Microsoft JhengHei" panose="020B0604030504040204" pitchFamily="34" charset="-120"/>
                    </a:rPr>
                    <a:t>族群</a:t>
                  </a:r>
                  <a:endParaRPr lang="zh-TW" altLang="en-US" sz="2000" b="1" dirty="0">
                    <a:solidFill>
                      <a:schemeClr val="bg2"/>
                    </a:solidFill>
                    <a:latin typeface="Microsoft JhengHei" panose="020B0604030504040204" pitchFamily="34" charset="-120"/>
                    <a:ea typeface="Microsoft JhengHei" panose="020B0604030504040204" pitchFamily="34" charset="-120"/>
                  </a:endParaRPr>
                </a:p>
              </p:txBody>
            </p:sp>
          </p:grpSp>
          <p:sp>
            <p:nvSpPr>
              <p:cNvPr id="52" name="Rectangle 6">
                <a:extLst>
                  <a:ext uri="{FF2B5EF4-FFF2-40B4-BE49-F238E27FC236}">
                    <a16:creationId xmlns:a16="http://schemas.microsoft.com/office/drawing/2014/main" id="{4B44749A-99D2-44E8-A256-FA7938CAE53A}"/>
                  </a:ext>
                </a:extLst>
              </p:cNvPr>
              <p:cNvSpPr/>
              <p:nvPr/>
            </p:nvSpPr>
            <p:spPr>
              <a:xfrm>
                <a:off x="3311359" y="6618798"/>
                <a:ext cx="1074225" cy="438912"/>
              </a:xfrm>
              <a:prstGeom prst="rect">
                <a:avLst/>
              </a:prstGeom>
              <a:solidFill>
                <a:srgbClr val="3D3D3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2000" b="1" dirty="0">
                    <a:solidFill>
                      <a:schemeClr val="bg2"/>
                    </a:solidFill>
                    <a:latin typeface="Microsoft JhengHei" panose="020B0604030504040204" pitchFamily="34" charset="-120"/>
                    <a:ea typeface="Microsoft JhengHei" panose="020B0604030504040204" pitchFamily="34" charset="-120"/>
                  </a:rPr>
                  <a:t>特徵</a:t>
                </a:r>
                <a:endParaRPr lang="zh-TW" alt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53" name="Rectangle 52">
                <a:extLst>
                  <a:ext uri="{FF2B5EF4-FFF2-40B4-BE49-F238E27FC236}">
                    <a16:creationId xmlns:a16="http://schemas.microsoft.com/office/drawing/2014/main" id="{AE5176B2-FBE3-4D51-98A9-8A573C766091}"/>
                  </a:ext>
                </a:extLst>
              </p:cNvPr>
              <p:cNvSpPr/>
              <p:nvPr/>
            </p:nvSpPr>
            <p:spPr>
              <a:xfrm>
                <a:off x="4559388" y="6628636"/>
                <a:ext cx="9594621" cy="369332"/>
              </a:xfrm>
              <a:prstGeom prst="rect">
                <a:avLst/>
              </a:prstGeom>
            </p:spPr>
            <p:txBody>
              <a:bodyPr wrap="square">
                <a:spAutoFit/>
              </a:bodyPr>
              <a:lstStyle/>
              <a:p>
                <a:r>
                  <a:rPr lang="zh-CN" altLang="en-US" sz="1800" dirty="0">
                    <a:latin typeface="Microsoft JhengHei Light" panose="020B0304030504040204" pitchFamily="34" charset="-120"/>
                    <a:ea typeface="Microsoft JhengHei Light" panose="020B0304030504040204" pitchFamily="34" charset="-120"/>
                    <a:cs typeface="IBM Plex Sans" charset="0"/>
                  </a:rPr>
                  <a:t>價格敏感度高、優惠與促銷活動觸動率高、重視服務</a:t>
                </a:r>
                <a:endParaRPr lang="en-US" sz="1800" dirty="0">
                  <a:latin typeface="Microsoft JhengHei Light" panose="020B0304030504040204" pitchFamily="34" charset="-120"/>
                  <a:ea typeface="Microsoft JhengHei Light" panose="020B0304030504040204" pitchFamily="34" charset="-120"/>
                </a:endParaRPr>
              </a:p>
            </p:txBody>
          </p:sp>
        </p:grpSp>
      </p:grpSp>
      <p:pic>
        <p:nvPicPr>
          <p:cNvPr id="46" name="Picture 45">
            <a:extLst>
              <a:ext uri="{FF2B5EF4-FFF2-40B4-BE49-F238E27FC236}">
                <a16:creationId xmlns:a16="http://schemas.microsoft.com/office/drawing/2014/main" id="{B5CE5680-E46C-46DB-8744-1118293CD2EC}"/>
              </a:ext>
            </a:extLst>
          </p:cNvPr>
          <p:cNvPicPr>
            <a:picLocks noChangeAspect="1"/>
          </p:cNvPicPr>
          <p:nvPr/>
        </p:nvPicPr>
        <p:blipFill rotWithShape="1">
          <a:blip r:embed="rId4"/>
          <a:srcRect l="2199" r="2395"/>
          <a:stretch/>
        </p:blipFill>
        <p:spPr>
          <a:xfrm>
            <a:off x="3256466" y="2492793"/>
            <a:ext cx="5168816" cy="3321394"/>
          </a:xfrm>
          <a:prstGeom prst="rect">
            <a:avLst/>
          </a:prstGeom>
          <a:ln>
            <a:noFill/>
          </a:ln>
        </p:spPr>
      </p:pic>
      <p:sp>
        <p:nvSpPr>
          <p:cNvPr id="57" name="文字方塊 71">
            <a:extLst>
              <a:ext uri="{FF2B5EF4-FFF2-40B4-BE49-F238E27FC236}">
                <a16:creationId xmlns:a16="http://schemas.microsoft.com/office/drawing/2014/main" id="{53050479-9AB0-4227-91B3-1CCA1B1C6B34}"/>
              </a:ext>
            </a:extLst>
          </p:cNvPr>
          <p:cNvSpPr txBox="1"/>
          <p:nvPr/>
        </p:nvSpPr>
        <p:spPr>
          <a:xfrm>
            <a:off x="8915401" y="2308924"/>
            <a:ext cx="4800600" cy="3177476"/>
          </a:xfrm>
          <a:prstGeom prst="rect">
            <a:avLst/>
          </a:prstGeom>
        </p:spPr>
        <p:txBody>
          <a:bodyPr wrap="none" lIns="91440" tIns="45720" rIns="91440" bIns="45720" rtlCol="0" anchor="t">
            <a:noAutofit/>
          </a:bodyPr>
          <a:lstStyle/>
          <a:p>
            <a:endParaRPr lang="en-US" altLang="zh-CN" sz="2000" dirty="0">
              <a:solidFill>
                <a:schemeClr val="tx1"/>
              </a:solidFill>
              <a:latin typeface="Microsoft JhengHei Light" panose="020B0304030504040204" pitchFamily="34" charset="-120"/>
              <a:ea typeface="Microsoft JhengHei Light" panose="020B0304030504040204" pitchFamily="34" charset="-120"/>
              <a:cs typeface="IBM Plex Sans" charset="0"/>
            </a:endParaRPr>
          </a:p>
          <a:p>
            <a:endParaRPr lang="en-US" altLang="zh-TW" sz="1800" dirty="0">
              <a:latin typeface="Microsoft JhengHei Light" panose="020B0304030504040204" pitchFamily="34" charset="-120"/>
              <a:ea typeface="Microsoft JhengHei Light" panose="020B0304030504040204" pitchFamily="34" charset="-120"/>
              <a:cs typeface="IBM Plex Sans" charset="0"/>
            </a:endParaRPr>
          </a:p>
          <a:p>
            <a:pPr algn="ctr"/>
            <a:endParaRPr lang="en-US" altLang="zh-TW" sz="1800" dirty="0">
              <a:solidFill>
                <a:schemeClr val="tx1"/>
              </a:solidFill>
              <a:latin typeface="Microsoft JhengHei Light" panose="020B0304030504040204" pitchFamily="34" charset="-120"/>
              <a:ea typeface="Microsoft JhengHei Light" panose="020B0304030504040204" pitchFamily="34" charset="-120"/>
              <a:cs typeface="IBM Plex Sans" charset="0"/>
            </a:endParaRPr>
          </a:p>
          <a:p>
            <a:pPr algn="ctr"/>
            <a:endParaRPr lang="en-US" altLang="zh-CN" sz="1800" dirty="0">
              <a:solidFill>
                <a:schemeClr val="tx1"/>
              </a:solidFill>
              <a:latin typeface="Microsoft JhengHei Light" panose="020B0304030504040204" pitchFamily="34" charset="-120"/>
              <a:ea typeface="Microsoft JhengHei Light" panose="020B0304030504040204" pitchFamily="34" charset="-120"/>
              <a:cs typeface="IBM Plex Sans" charset="0"/>
            </a:endParaRPr>
          </a:p>
          <a:p>
            <a:pPr algn="ctr"/>
            <a:endParaRPr lang="en-US" altLang="zh-TW" sz="1800" dirty="0">
              <a:latin typeface="Microsoft JhengHei Light" panose="020B0304030504040204" pitchFamily="34" charset="-120"/>
              <a:ea typeface="Microsoft JhengHei Light" panose="020B0304030504040204" pitchFamily="34" charset="-120"/>
              <a:cs typeface="IBM Plex Sans" charset="0"/>
            </a:endParaRPr>
          </a:p>
          <a:p>
            <a:pPr algn="ctr"/>
            <a:r>
              <a:rPr lang="en-US" altLang="zh-CN" sz="1800" dirty="0">
                <a:solidFill>
                  <a:schemeClr val="tx1"/>
                </a:solidFill>
                <a:latin typeface="Microsoft JhengHei Light" panose="020B0304030504040204" pitchFamily="34" charset="-120"/>
                <a:ea typeface="Microsoft JhengHei Light" panose="020B0304030504040204" pitchFamily="34" charset="-120"/>
                <a:cs typeface="IBM Plex Sans" charset="0"/>
              </a:rPr>
              <a:t> </a:t>
            </a:r>
            <a:endParaRPr lang="zh-TW" altLang="en-US" sz="1800" dirty="0">
              <a:solidFill>
                <a:schemeClr val="tx1"/>
              </a:solidFill>
              <a:latin typeface="Microsoft JhengHei Light" panose="020B0304030504040204" pitchFamily="34" charset="-120"/>
              <a:ea typeface="Microsoft JhengHei Light" panose="020B0304030504040204" pitchFamily="34" charset="-120"/>
              <a:cs typeface="IBM Plex Sans" charset="0"/>
            </a:endParaRPr>
          </a:p>
        </p:txBody>
      </p:sp>
      <p:sp>
        <p:nvSpPr>
          <p:cNvPr id="58" name="Rectangle 6">
            <a:extLst>
              <a:ext uri="{FF2B5EF4-FFF2-40B4-BE49-F238E27FC236}">
                <a16:creationId xmlns:a16="http://schemas.microsoft.com/office/drawing/2014/main" id="{A3DF3C72-3625-4DEF-A6AA-92B9F74C19C5}"/>
              </a:ext>
            </a:extLst>
          </p:cNvPr>
          <p:cNvSpPr/>
          <p:nvPr/>
        </p:nvSpPr>
        <p:spPr>
          <a:xfrm>
            <a:off x="8641080" y="1992596"/>
            <a:ext cx="2286000" cy="438912"/>
          </a:xfrm>
          <a:prstGeom prst="rect">
            <a:avLst/>
          </a:prstGeom>
          <a:solidFill>
            <a:srgbClr val="2366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dirty="0">
                <a:solidFill>
                  <a:schemeClr val="bg2"/>
                </a:solidFill>
                <a:latin typeface="Microsoft JhengHei" panose="020B0604030504040204" pitchFamily="34" charset="-120"/>
                <a:ea typeface="Microsoft JhengHei" panose="020B0604030504040204" pitchFamily="34" charset="-120"/>
              </a:rPr>
              <a:t>語音消費嘗鮮</a:t>
            </a:r>
            <a:endParaRPr kumimoji="1" lang="zh-TW" alt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59" name="Rectangle 6">
            <a:extLst>
              <a:ext uri="{FF2B5EF4-FFF2-40B4-BE49-F238E27FC236}">
                <a16:creationId xmlns:a16="http://schemas.microsoft.com/office/drawing/2014/main" id="{8BEC9ED7-50B1-44DE-9F2A-D566C15F3A6A}"/>
              </a:ext>
            </a:extLst>
          </p:cNvPr>
          <p:cNvSpPr/>
          <p:nvPr/>
        </p:nvSpPr>
        <p:spPr>
          <a:xfrm>
            <a:off x="11706542" y="1992596"/>
            <a:ext cx="2286000" cy="438912"/>
          </a:xfrm>
          <a:prstGeom prst="rect">
            <a:avLst/>
          </a:prstGeom>
          <a:solidFill>
            <a:srgbClr val="2366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a:solidFill>
                  <a:schemeClr val="bg2"/>
                </a:solidFill>
                <a:latin typeface="Microsoft JhengHei" panose="020B0604030504040204" pitchFamily="34" charset="-120"/>
                <a:ea typeface="Microsoft JhengHei" panose="020B0604030504040204" pitchFamily="34" charset="-120"/>
              </a:rPr>
              <a:t>購物習慣</a:t>
            </a:r>
            <a:endParaRPr kumimoji="1" lang="zh-TW" altLang="en-US" sz="2000" b="1" dirty="0">
              <a:solidFill>
                <a:schemeClr val="bg2"/>
              </a:solidFill>
              <a:latin typeface="Microsoft JhengHei" panose="020B0604030504040204" pitchFamily="34" charset="-120"/>
              <a:ea typeface="Microsoft JhengHei" panose="020B0604030504040204" pitchFamily="34" charset="-120"/>
            </a:endParaRPr>
          </a:p>
        </p:txBody>
      </p:sp>
      <p:grpSp>
        <p:nvGrpSpPr>
          <p:cNvPr id="10" name="Group 9">
            <a:extLst>
              <a:ext uri="{FF2B5EF4-FFF2-40B4-BE49-F238E27FC236}">
                <a16:creationId xmlns:a16="http://schemas.microsoft.com/office/drawing/2014/main" id="{B3CC29A6-D91F-4AF4-B68B-1040D6D0A7BD}"/>
              </a:ext>
            </a:extLst>
          </p:cNvPr>
          <p:cNvGrpSpPr/>
          <p:nvPr/>
        </p:nvGrpSpPr>
        <p:grpSpPr>
          <a:xfrm>
            <a:off x="9104515" y="2900393"/>
            <a:ext cx="4450581" cy="1918664"/>
            <a:chOff x="9104515" y="2824347"/>
            <a:chExt cx="4450581" cy="1918664"/>
          </a:xfrm>
        </p:grpSpPr>
        <p:sp>
          <p:nvSpPr>
            <p:cNvPr id="61" name="Rectangle 6">
              <a:extLst>
                <a:ext uri="{FF2B5EF4-FFF2-40B4-BE49-F238E27FC236}">
                  <a16:creationId xmlns:a16="http://schemas.microsoft.com/office/drawing/2014/main" id="{6B439F28-4BBE-4629-8DD9-BC036D93813F}"/>
                </a:ext>
              </a:extLst>
            </p:cNvPr>
            <p:cNvSpPr/>
            <p:nvPr/>
          </p:nvSpPr>
          <p:spPr>
            <a:xfrm>
              <a:off x="9131516" y="2824347"/>
              <a:ext cx="4423580" cy="475488"/>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800" dirty="0">
                  <a:solidFill>
                    <a:schemeClr val="tx1"/>
                  </a:solidFill>
                  <a:latin typeface="Microsoft JhengHei Light" panose="020B0304030504040204" pitchFamily="34" charset="-120"/>
                  <a:ea typeface="Microsoft JhengHei Light" panose="020B0304030504040204" pitchFamily="34" charset="-120"/>
                  <a:cs typeface="IBM Plex Sans" charset="0"/>
                </a:rPr>
                <a:t>克服視覺化限制</a:t>
              </a:r>
              <a:endParaRPr lang="zh-TW" altLang="en-US" sz="1800" dirty="0">
                <a:solidFill>
                  <a:schemeClr val="tx1"/>
                </a:solidFill>
                <a:latin typeface="Microsoft JhengHei Light" panose="020B0304030504040204" pitchFamily="34" charset="-120"/>
                <a:ea typeface="Microsoft JhengHei Light" panose="020B0304030504040204" pitchFamily="34" charset="-120"/>
              </a:endParaRPr>
            </a:p>
          </p:txBody>
        </p:sp>
        <p:sp>
          <p:nvSpPr>
            <p:cNvPr id="62" name="Rectangle 6">
              <a:extLst>
                <a:ext uri="{FF2B5EF4-FFF2-40B4-BE49-F238E27FC236}">
                  <a16:creationId xmlns:a16="http://schemas.microsoft.com/office/drawing/2014/main" id="{F48ED485-960D-4A3B-9959-8F374838B117}"/>
                </a:ext>
              </a:extLst>
            </p:cNvPr>
            <p:cNvSpPr/>
            <p:nvPr/>
          </p:nvSpPr>
          <p:spPr>
            <a:xfrm>
              <a:off x="9104515" y="3564271"/>
              <a:ext cx="4423580" cy="475488"/>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800" dirty="0">
                  <a:solidFill>
                    <a:schemeClr val="tx1"/>
                  </a:solidFill>
                  <a:latin typeface="Microsoft JhengHei Light" panose="020B0304030504040204" pitchFamily="34" charset="-120"/>
                  <a:ea typeface="Microsoft JhengHei Light" panose="020B0304030504040204" pitchFamily="34" charset="-120"/>
                  <a:cs typeface="IBM Plex Sans" charset="0"/>
                </a:rPr>
                <a:t>語音支付需取得消費者信任</a:t>
              </a:r>
              <a:endParaRPr lang="zh-TW" altLang="en-US" sz="1800" dirty="0">
                <a:solidFill>
                  <a:schemeClr val="tx1"/>
                </a:solidFill>
                <a:latin typeface="Microsoft JhengHei Light" panose="020B0304030504040204" pitchFamily="34" charset="-120"/>
                <a:ea typeface="Microsoft JhengHei Light" panose="020B0304030504040204" pitchFamily="34" charset="-120"/>
              </a:endParaRPr>
            </a:p>
          </p:txBody>
        </p:sp>
        <p:sp>
          <p:nvSpPr>
            <p:cNvPr id="69" name="Rectangle 6">
              <a:extLst>
                <a:ext uri="{FF2B5EF4-FFF2-40B4-BE49-F238E27FC236}">
                  <a16:creationId xmlns:a16="http://schemas.microsoft.com/office/drawing/2014/main" id="{0F311021-68B5-47E4-8391-3BC27937D13E}"/>
                </a:ext>
              </a:extLst>
            </p:cNvPr>
            <p:cNvSpPr/>
            <p:nvPr/>
          </p:nvSpPr>
          <p:spPr>
            <a:xfrm>
              <a:off x="9117602" y="4267523"/>
              <a:ext cx="4417782" cy="475488"/>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800" dirty="0">
                  <a:solidFill>
                    <a:schemeClr val="tx1"/>
                  </a:solidFill>
                  <a:latin typeface="Microsoft JhengHei Light" panose="020B0304030504040204" pitchFamily="34" charset="-120"/>
                  <a:ea typeface="Microsoft JhengHei Light" panose="020B0304030504040204" pitchFamily="34" charset="-120"/>
                  <a:cs typeface="IBM Plex Sans" charset="0"/>
                </a:rPr>
                <a:t>可信賴之購物平臺</a:t>
              </a:r>
              <a:endParaRPr lang="zh-TW" altLang="en-US" sz="1800" dirty="0">
                <a:solidFill>
                  <a:schemeClr val="tx1"/>
                </a:solidFill>
                <a:latin typeface="Microsoft JhengHei Light" panose="020B0304030504040204" pitchFamily="34" charset="-120"/>
                <a:ea typeface="Microsoft JhengHei Light" panose="020B0304030504040204" pitchFamily="34" charset="-120"/>
              </a:endParaRPr>
            </a:p>
          </p:txBody>
        </p:sp>
      </p:grpSp>
      <p:sp>
        <p:nvSpPr>
          <p:cNvPr id="54" name="Rectangle 6">
            <a:extLst>
              <a:ext uri="{FF2B5EF4-FFF2-40B4-BE49-F238E27FC236}">
                <a16:creationId xmlns:a16="http://schemas.microsoft.com/office/drawing/2014/main" id="{FC42638C-601C-422D-8809-341B375C227B}"/>
              </a:ext>
            </a:extLst>
          </p:cNvPr>
          <p:cNvSpPr/>
          <p:nvPr/>
        </p:nvSpPr>
        <p:spPr>
          <a:xfrm>
            <a:off x="3086388" y="1992596"/>
            <a:ext cx="5486400" cy="438912"/>
          </a:xfrm>
          <a:prstGeom prst="rect">
            <a:avLst/>
          </a:prstGeom>
          <a:solidFill>
            <a:srgbClr val="2366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a:solidFill>
                  <a:schemeClr val="bg2"/>
                </a:solidFill>
                <a:latin typeface="Microsoft JhengHei" panose="020B0604030504040204" pitchFamily="34" charset="-120"/>
                <a:ea typeface="Microsoft JhengHei" panose="020B0604030504040204" pitchFamily="34" charset="-120"/>
              </a:rPr>
              <a:t>消費趨勢</a:t>
            </a:r>
            <a:endParaRPr kumimoji="1" lang="zh-TW" altLang="en-US" sz="2000" b="1" dirty="0">
              <a:solidFill>
                <a:schemeClr val="bg2"/>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977849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C672962A-0E66-47A6-B157-0C20060355DF}"/>
              </a:ext>
            </a:extLst>
          </p:cNvPr>
          <p:cNvSpPr>
            <a:spLocks noGrp="1"/>
          </p:cNvSpPr>
          <p:nvPr>
            <p:ph type="body" sz="quarter" idx="14"/>
          </p:nvPr>
        </p:nvSpPr>
        <p:spPr/>
        <p:txBody>
          <a:bodyPr/>
          <a:lstStyle/>
          <a:p>
            <a:endParaRPr lang="zh-TW" altLang="en-US" dirty="0">
              <a:latin typeface="Microsoft JhengHei Light" panose="020B0304030504040204" pitchFamily="34" charset="-120"/>
              <a:ea typeface="Microsoft JhengHei Light" panose="020B0304030504040204" pitchFamily="34" charset="-120"/>
            </a:endParaRPr>
          </a:p>
        </p:txBody>
      </p:sp>
      <p:sp>
        <p:nvSpPr>
          <p:cNvPr id="28" name="Text Placeholder 5">
            <a:extLst>
              <a:ext uri="{FF2B5EF4-FFF2-40B4-BE49-F238E27FC236}">
                <a16:creationId xmlns:a16="http://schemas.microsoft.com/office/drawing/2014/main" id="{B5608143-292E-4A3A-8332-2798DE2137EA}"/>
              </a:ext>
            </a:extLst>
          </p:cNvPr>
          <p:cNvSpPr>
            <a:spLocks noGrp="1"/>
          </p:cNvSpPr>
          <p:nvPr>
            <p:ph type="body" sz="quarter" idx="11"/>
          </p:nvPr>
        </p:nvSpPr>
        <p:spPr>
          <a:xfrm>
            <a:off x="457200" y="265176"/>
            <a:ext cx="6583680" cy="274320"/>
          </a:xfrm>
        </p:spPr>
        <p:txBody>
          <a:bodyPr/>
          <a:lstStyle/>
          <a:p>
            <a:r>
              <a:rPr lang="zh-CN" altLang="en-US" dirty="0">
                <a:latin typeface="Microsoft JhengHei Light" panose="020B0304030504040204" pitchFamily="34" charset="-120"/>
                <a:ea typeface="Microsoft JhengHei Light" panose="020B0304030504040204" pitchFamily="34" charset="-120"/>
              </a:rPr>
              <a:t>語音購物</a:t>
            </a:r>
            <a:r>
              <a:rPr lang="zh-TW" altLang="en-US" dirty="0">
                <a:latin typeface="Microsoft JhengHei Light" panose="020B0304030504040204" pitchFamily="34" charset="-120"/>
                <a:ea typeface="Microsoft JhengHei Light" panose="020B0304030504040204" pitchFamily="34" charset="-120"/>
              </a:rPr>
              <a:t> </a:t>
            </a:r>
            <a:r>
              <a:rPr lang="en-US" altLang="zh-CN" dirty="0">
                <a:latin typeface="Microsoft JhengHei Light" panose="020B0304030504040204" pitchFamily="34" charset="-120"/>
                <a:ea typeface="Microsoft JhengHei Light" panose="020B0304030504040204" pitchFamily="34" charset="-120"/>
              </a:rPr>
              <a:t>3</a:t>
            </a:r>
            <a:r>
              <a:rPr lang="zh-TW" altLang="en-US"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階段</a:t>
            </a:r>
            <a:endParaRPr lang="en-US" dirty="0">
              <a:latin typeface="Microsoft JhengHei Light" panose="020B0304030504040204" pitchFamily="34" charset="-120"/>
              <a:ea typeface="Microsoft JhengHei Light" panose="020B0304030504040204" pitchFamily="34" charset="-120"/>
            </a:endParaRPr>
          </a:p>
        </p:txBody>
      </p:sp>
      <p:sp>
        <p:nvSpPr>
          <p:cNvPr id="29" name="Title 4">
            <a:extLst>
              <a:ext uri="{FF2B5EF4-FFF2-40B4-BE49-F238E27FC236}">
                <a16:creationId xmlns:a16="http://schemas.microsoft.com/office/drawing/2014/main" id="{E4102221-39FE-4682-8261-A9D912912488}"/>
              </a:ext>
            </a:extLst>
          </p:cNvPr>
          <p:cNvSpPr txBox="1">
            <a:spLocks/>
          </p:cNvSpPr>
          <p:nvPr/>
        </p:nvSpPr>
        <p:spPr>
          <a:xfrm>
            <a:off x="457200" y="640080"/>
            <a:ext cx="13716000" cy="114300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a:lstStyle>
          <a:p>
            <a:r>
              <a:rPr lang="zh-CN" altLang="en-US" b="1" dirty="0">
                <a:latin typeface="Microsoft JhengHei Light" panose="020B0304030504040204" pitchFamily="34" charset="-120"/>
                <a:ea typeface="Microsoft JhengHei Light" panose="020B0304030504040204" pitchFamily="34" charset="-120"/>
              </a:rPr>
              <a:t>台哥大以</a:t>
            </a:r>
            <a:r>
              <a:rPr lang="zh-TW" altLang="en-US" b="1" dirty="0">
                <a:latin typeface="Microsoft JhengHei Light" panose="020B0304030504040204" pitchFamily="34" charset="-120"/>
                <a:ea typeface="Microsoft JhengHei Light" panose="020B0304030504040204" pitchFamily="34" charset="-120"/>
              </a:rPr>
              <a:t>智慧音箱</a:t>
            </a:r>
            <a:r>
              <a:rPr lang="zh-CN" altLang="en-US" b="1" dirty="0">
                <a:latin typeface="Microsoft JhengHei Light" panose="020B0304030504040204" pitchFamily="34" charset="-120"/>
                <a:ea typeface="Microsoft JhengHei Light" panose="020B0304030504040204" pitchFamily="34" charset="-120"/>
              </a:rPr>
              <a:t>作為</a:t>
            </a:r>
            <a:r>
              <a:rPr lang="zh-TW" altLang="en-US" b="1" dirty="0">
                <a:latin typeface="Microsoft JhengHei Light" panose="020B0304030504040204" pitchFamily="34" charset="-120"/>
                <a:ea typeface="Microsoft JhengHei Light" panose="020B0304030504040204" pitchFamily="34" charset="-120"/>
              </a:rPr>
              <a:t>入口</a:t>
            </a:r>
            <a:r>
              <a:rPr lang="zh-CN" altLang="en-US" b="1" dirty="0">
                <a:latin typeface="Microsoft JhengHei Light" panose="020B0304030504040204" pitchFamily="34" charset="-120"/>
                <a:ea typeface="Microsoft JhengHei Light" panose="020B0304030504040204" pitchFamily="34" charset="-120"/>
              </a:rPr>
              <a:t>，</a:t>
            </a:r>
            <a:r>
              <a:rPr lang="zh-TW" altLang="en-US" b="1" dirty="0">
                <a:latin typeface="Microsoft JhengHei Light" panose="020B0304030504040204" pitchFamily="34" charset="-120"/>
                <a:ea typeface="Microsoft JhengHei Light" panose="020B0304030504040204" pitchFamily="34" charset="-120"/>
              </a:rPr>
              <a:t>透過「語音購物</a:t>
            </a:r>
            <a:r>
              <a:rPr lang="en-US" altLang="zh-TW" b="1" dirty="0">
                <a:latin typeface="Microsoft JhengHei Light" panose="020B0304030504040204" pitchFamily="34" charset="-120"/>
                <a:ea typeface="Microsoft JhengHei Light" panose="020B0304030504040204" pitchFamily="34" charset="-120"/>
              </a:rPr>
              <a:t>3</a:t>
            </a:r>
            <a:r>
              <a:rPr lang="zh-TW" altLang="en-US" b="1" dirty="0">
                <a:latin typeface="Microsoft JhengHei Light" panose="020B0304030504040204" pitchFamily="34" charset="-120"/>
                <a:ea typeface="Microsoft JhengHei Light" panose="020B0304030504040204" pitchFamily="34" charset="-120"/>
              </a:rPr>
              <a:t>階段」</a:t>
            </a:r>
            <a:r>
              <a:rPr lang="zh-CN" altLang="en-US" b="1" dirty="0">
                <a:latin typeface="Microsoft JhengHei Light" panose="020B0304030504040204" pitchFamily="34" charset="-120"/>
                <a:ea typeface="Microsoft JhengHei Light" panose="020B0304030504040204" pitchFamily="34" charset="-120"/>
              </a:rPr>
              <a:t>推動消費與互動習慣之改變</a:t>
            </a:r>
            <a:endParaRPr lang="en-US" b="1" dirty="0">
              <a:latin typeface="Microsoft JhengHei Light" panose="020B0304030504040204" pitchFamily="34" charset="-120"/>
              <a:ea typeface="Microsoft JhengHei Light" panose="020B0304030504040204" pitchFamily="34" charset="-120"/>
            </a:endParaRPr>
          </a:p>
        </p:txBody>
      </p:sp>
      <p:grpSp>
        <p:nvGrpSpPr>
          <p:cNvPr id="54" name="Group 53">
            <a:extLst>
              <a:ext uri="{FF2B5EF4-FFF2-40B4-BE49-F238E27FC236}">
                <a16:creationId xmlns:a16="http://schemas.microsoft.com/office/drawing/2014/main" id="{03999577-D519-4DEF-A785-47AAE56C5E4E}"/>
              </a:ext>
            </a:extLst>
          </p:cNvPr>
          <p:cNvGrpSpPr/>
          <p:nvPr/>
        </p:nvGrpSpPr>
        <p:grpSpPr>
          <a:xfrm>
            <a:off x="447574" y="2011680"/>
            <a:ext cx="2508988" cy="1254200"/>
            <a:chOff x="447574" y="5927847"/>
            <a:chExt cx="2508988" cy="1254200"/>
          </a:xfrm>
        </p:grpSpPr>
        <p:sp>
          <p:nvSpPr>
            <p:cNvPr id="55" name="Rectangle 29">
              <a:extLst>
                <a:ext uri="{FF2B5EF4-FFF2-40B4-BE49-F238E27FC236}">
                  <a16:creationId xmlns:a16="http://schemas.microsoft.com/office/drawing/2014/main" id="{9526F6CF-94CA-4A01-BB91-EEB5E1AF4AC1}"/>
                </a:ext>
              </a:extLst>
            </p:cNvPr>
            <p:cNvSpPr/>
            <p:nvPr/>
          </p:nvSpPr>
          <p:spPr>
            <a:xfrm>
              <a:off x="447574" y="5927847"/>
              <a:ext cx="2508988" cy="1254200"/>
            </a:xfrm>
            <a:prstGeom prst="rect">
              <a:avLst/>
            </a:prstGeom>
            <a:solidFill>
              <a:srgbClr val="3D3D3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56" name="矩形 70">
              <a:extLst>
                <a:ext uri="{FF2B5EF4-FFF2-40B4-BE49-F238E27FC236}">
                  <a16:creationId xmlns:a16="http://schemas.microsoft.com/office/drawing/2014/main" id="{447B2A8A-8E43-4C6D-B777-4C23FFF9D027}"/>
                </a:ext>
              </a:extLst>
            </p:cNvPr>
            <p:cNvSpPr/>
            <p:nvPr/>
          </p:nvSpPr>
          <p:spPr>
            <a:xfrm>
              <a:off x="846699" y="6358163"/>
              <a:ext cx="1691489" cy="393569"/>
            </a:xfrm>
            <a:prstGeom prst="rect">
              <a:avLst/>
            </a:prstGeom>
          </p:spPr>
          <p:txBody>
            <a:bodyPr wrap="none" anchor="ctr">
              <a:spAutoFit/>
            </a:bodyPr>
            <a:lstStyle/>
            <a:p>
              <a:pPr algn="ctr">
                <a:lnSpc>
                  <a:spcPct val="105000"/>
                </a:lnSpc>
                <a:spcBef>
                  <a:spcPts val="1000"/>
                </a:spcBef>
              </a:pPr>
              <a:r>
                <a:rPr lang="en-US" altLang="zh-CN" sz="2000" b="1" u="sng" dirty="0">
                  <a:solidFill>
                    <a:schemeClr val="bg2"/>
                  </a:solidFill>
                  <a:latin typeface="Microsoft JhengHei" panose="020B0604030504040204" pitchFamily="34" charset="-120"/>
                  <a:ea typeface="Microsoft JhengHei" panose="020B0604030504040204" pitchFamily="34" charset="-120"/>
                  <a:cs typeface="IBM Plex Sans" charset="0"/>
                </a:rPr>
                <a:t>MOMO </a:t>
              </a:r>
              <a:r>
                <a:rPr lang="zh-CN" altLang="en-US" sz="2000" b="1" u="sng" dirty="0">
                  <a:solidFill>
                    <a:schemeClr val="bg2"/>
                  </a:solidFill>
                  <a:latin typeface="Microsoft JhengHei" panose="020B0604030504040204" pitchFamily="34" charset="-120"/>
                  <a:ea typeface="Microsoft JhengHei" panose="020B0604030504040204" pitchFamily="34" charset="-120"/>
                  <a:cs typeface="IBM Plex Sans" charset="0"/>
                </a:rPr>
                <a:t>客群</a:t>
              </a:r>
              <a:endParaRPr lang="en-US" altLang="zh-TW" sz="2000" b="1" u="sng" dirty="0">
                <a:solidFill>
                  <a:schemeClr val="bg2"/>
                </a:solidFill>
                <a:latin typeface="Microsoft JhengHei" panose="020B0604030504040204" pitchFamily="34" charset="-120"/>
                <a:ea typeface="Microsoft JhengHei" panose="020B0604030504040204" pitchFamily="34" charset="-120"/>
                <a:cs typeface="IBM Plex Sans" charset="0"/>
              </a:endParaRPr>
            </a:p>
          </p:txBody>
        </p:sp>
      </p:grpSp>
      <p:grpSp>
        <p:nvGrpSpPr>
          <p:cNvPr id="57" name="Group 56">
            <a:extLst>
              <a:ext uri="{FF2B5EF4-FFF2-40B4-BE49-F238E27FC236}">
                <a16:creationId xmlns:a16="http://schemas.microsoft.com/office/drawing/2014/main" id="{821923CA-347E-4184-911D-0E013BBE0B0E}"/>
              </a:ext>
            </a:extLst>
          </p:cNvPr>
          <p:cNvGrpSpPr/>
          <p:nvPr/>
        </p:nvGrpSpPr>
        <p:grpSpPr>
          <a:xfrm>
            <a:off x="3086388" y="2013152"/>
            <a:ext cx="11067621" cy="1252728"/>
            <a:chOff x="3086388" y="5929319"/>
            <a:chExt cx="11067621" cy="1252728"/>
          </a:xfrm>
        </p:grpSpPr>
        <p:sp>
          <p:nvSpPr>
            <p:cNvPr id="58" name="Rectangle 57">
              <a:extLst>
                <a:ext uri="{FF2B5EF4-FFF2-40B4-BE49-F238E27FC236}">
                  <a16:creationId xmlns:a16="http://schemas.microsoft.com/office/drawing/2014/main" id="{CEACA723-6838-4E05-A3B3-F01458487ACE}"/>
                </a:ext>
              </a:extLst>
            </p:cNvPr>
            <p:cNvSpPr/>
            <p:nvPr/>
          </p:nvSpPr>
          <p:spPr>
            <a:xfrm>
              <a:off x="3086388" y="5929319"/>
              <a:ext cx="10898655" cy="1252728"/>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grpSp>
          <p:nvGrpSpPr>
            <p:cNvPr id="59" name="Group 58">
              <a:extLst>
                <a:ext uri="{FF2B5EF4-FFF2-40B4-BE49-F238E27FC236}">
                  <a16:creationId xmlns:a16="http://schemas.microsoft.com/office/drawing/2014/main" id="{63C0F5E8-085A-44F6-AA56-5B3E4942256D}"/>
                </a:ext>
              </a:extLst>
            </p:cNvPr>
            <p:cNvGrpSpPr/>
            <p:nvPr/>
          </p:nvGrpSpPr>
          <p:grpSpPr>
            <a:xfrm>
              <a:off x="3311359" y="6016860"/>
              <a:ext cx="10842650" cy="1040850"/>
              <a:chOff x="3311359" y="6016860"/>
              <a:chExt cx="10842650" cy="1040850"/>
            </a:xfrm>
          </p:grpSpPr>
          <p:grpSp>
            <p:nvGrpSpPr>
              <p:cNvPr id="60" name="Group 59">
                <a:extLst>
                  <a:ext uri="{FF2B5EF4-FFF2-40B4-BE49-F238E27FC236}">
                    <a16:creationId xmlns:a16="http://schemas.microsoft.com/office/drawing/2014/main" id="{75C6AFF9-570A-4A47-8C13-C4D8DC40EF16}"/>
                  </a:ext>
                </a:extLst>
              </p:cNvPr>
              <p:cNvGrpSpPr/>
              <p:nvPr/>
            </p:nvGrpSpPr>
            <p:grpSpPr>
              <a:xfrm>
                <a:off x="3316198" y="6016860"/>
                <a:ext cx="10837811" cy="482009"/>
                <a:chOff x="3316198" y="6016860"/>
                <a:chExt cx="10837811" cy="482009"/>
              </a:xfrm>
            </p:grpSpPr>
            <p:sp>
              <p:nvSpPr>
                <p:cNvPr id="63" name="文字方塊 71">
                  <a:extLst>
                    <a:ext uri="{FF2B5EF4-FFF2-40B4-BE49-F238E27FC236}">
                      <a16:creationId xmlns:a16="http://schemas.microsoft.com/office/drawing/2014/main" id="{0092E0DD-661F-40FF-9529-A47EE9875E27}"/>
                    </a:ext>
                  </a:extLst>
                </p:cNvPr>
                <p:cNvSpPr txBox="1"/>
                <p:nvPr/>
              </p:nvSpPr>
              <p:spPr>
                <a:xfrm>
                  <a:off x="4559388" y="6016860"/>
                  <a:ext cx="9594621" cy="482009"/>
                </a:xfrm>
                <a:prstGeom prst="rect">
                  <a:avLst/>
                </a:prstGeom>
              </p:spPr>
              <p:txBody>
                <a:bodyPr wrap="none" lIns="91440" tIns="45720" rIns="91440" bIns="45720" rtlCol="0" anchor="ctr">
                  <a:noAutofit/>
                </a:bodyPr>
                <a:lstStyle/>
                <a:p>
                  <a:r>
                    <a:rPr lang="zh-CN" altLang="en-US" sz="1800" dirty="0">
                      <a:solidFill>
                        <a:schemeClr val="tx1"/>
                      </a:solidFill>
                      <a:latin typeface="Microsoft JhengHei Light" panose="020B0304030504040204" pitchFamily="34" charset="-120"/>
                      <a:ea typeface="Microsoft JhengHei Light" panose="020B0304030504040204" pitchFamily="34" charset="-120"/>
                      <a:cs typeface="IBM Plex Sans" charset="0"/>
                    </a:rPr>
                    <a:t>高購買能力且經濟獨立之女性、家庭主要購買決策者</a:t>
                  </a:r>
                  <a:endParaRPr lang="zh-TW" altLang="en-US" sz="1800" dirty="0">
                    <a:solidFill>
                      <a:schemeClr val="tx1"/>
                    </a:solidFill>
                    <a:latin typeface="Microsoft JhengHei Light" panose="020B0304030504040204" pitchFamily="34" charset="-120"/>
                    <a:ea typeface="Microsoft JhengHei Light" panose="020B0304030504040204" pitchFamily="34" charset="-120"/>
                    <a:cs typeface="IBM Plex Sans" charset="0"/>
                  </a:endParaRPr>
                </a:p>
              </p:txBody>
            </p:sp>
            <p:sp>
              <p:nvSpPr>
                <p:cNvPr id="64" name="Rectangle 6">
                  <a:extLst>
                    <a:ext uri="{FF2B5EF4-FFF2-40B4-BE49-F238E27FC236}">
                      <a16:creationId xmlns:a16="http://schemas.microsoft.com/office/drawing/2014/main" id="{5E597FF9-BEC3-47FC-8315-F11C2FD411C1}"/>
                    </a:ext>
                  </a:extLst>
                </p:cNvPr>
                <p:cNvSpPr/>
                <p:nvPr/>
              </p:nvSpPr>
              <p:spPr>
                <a:xfrm>
                  <a:off x="3316198" y="6035040"/>
                  <a:ext cx="1074225" cy="438912"/>
                </a:xfrm>
                <a:prstGeom prst="rect">
                  <a:avLst/>
                </a:prstGeom>
                <a:solidFill>
                  <a:srgbClr val="3D3D3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2000" b="1" dirty="0">
                      <a:solidFill>
                        <a:schemeClr val="bg2"/>
                      </a:solidFill>
                      <a:latin typeface="Microsoft JhengHei" panose="020B0604030504040204" pitchFamily="34" charset="-120"/>
                      <a:ea typeface="Microsoft JhengHei" panose="020B0604030504040204" pitchFamily="34" charset="-120"/>
                    </a:rPr>
                    <a:t>族群</a:t>
                  </a:r>
                  <a:endParaRPr lang="zh-TW" altLang="en-US" sz="2000" b="1" dirty="0">
                    <a:solidFill>
                      <a:schemeClr val="bg2"/>
                    </a:solidFill>
                    <a:latin typeface="Microsoft JhengHei" panose="020B0604030504040204" pitchFamily="34" charset="-120"/>
                    <a:ea typeface="Microsoft JhengHei" panose="020B0604030504040204" pitchFamily="34" charset="-120"/>
                  </a:endParaRPr>
                </a:p>
              </p:txBody>
            </p:sp>
          </p:grpSp>
          <p:sp>
            <p:nvSpPr>
              <p:cNvPr id="61" name="Rectangle 6">
                <a:extLst>
                  <a:ext uri="{FF2B5EF4-FFF2-40B4-BE49-F238E27FC236}">
                    <a16:creationId xmlns:a16="http://schemas.microsoft.com/office/drawing/2014/main" id="{6B94A328-1280-4A90-8A6F-21074B555206}"/>
                  </a:ext>
                </a:extLst>
              </p:cNvPr>
              <p:cNvSpPr/>
              <p:nvPr/>
            </p:nvSpPr>
            <p:spPr>
              <a:xfrm>
                <a:off x="3311359" y="6618798"/>
                <a:ext cx="1074225" cy="438912"/>
              </a:xfrm>
              <a:prstGeom prst="rect">
                <a:avLst/>
              </a:prstGeom>
              <a:solidFill>
                <a:srgbClr val="3D3D3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2000" b="1" dirty="0">
                    <a:solidFill>
                      <a:schemeClr val="bg2"/>
                    </a:solidFill>
                    <a:latin typeface="Microsoft JhengHei" panose="020B0604030504040204" pitchFamily="34" charset="-120"/>
                    <a:ea typeface="Microsoft JhengHei" panose="020B0604030504040204" pitchFamily="34" charset="-120"/>
                  </a:rPr>
                  <a:t>特徵</a:t>
                </a:r>
                <a:endParaRPr lang="zh-TW" alt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62" name="Rectangle 61">
                <a:extLst>
                  <a:ext uri="{FF2B5EF4-FFF2-40B4-BE49-F238E27FC236}">
                    <a16:creationId xmlns:a16="http://schemas.microsoft.com/office/drawing/2014/main" id="{771E240D-CE69-46C0-9849-9E4F6F3E9BB3}"/>
                  </a:ext>
                </a:extLst>
              </p:cNvPr>
              <p:cNvSpPr/>
              <p:nvPr/>
            </p:nvSpPr>
            <p:spPr>
              <a:xfrm>
                <a:off x="4559388" y="6628636"/>
                <a:ext cx="9594621" cy="369332"/>
              </a:xfrm>
              <a:prstGeom prst="rect">
                <a:avLst/>
              </a:prstGeom>
            </p:spPr>
            <p:txBody>
              <a:bodyPr wrap="square">
                <a:spAutoFit/>
              </a:bodyPr>
              <a:lstStyle/>
              <a:p>
                <a:r>
                  <a:rPr lang="zh-CN" altLang="en-US" sz="1800" dirty="0">
                    <a:latin typeface="Microsoft JhengHei Light" panose="020B0304030504040204" pitchFamily="34" charset="-120"/>
                    <a:ea typeface="Microsoft JhengHei Light" panose="020B0304030504040204" pitchFamily="34" charset="-120"/>
                    <a:cs typeface="IBM Plex Sans" charset="0"/>
                  </a:rPr>
                  <a:t>價格敏感度高、優惠與促銷活動觸動率高、重視服務</a:t>
                </a:r>
                <a:endParaRPr lang="en-US" sz="1800" dirty="0">
                  <a:latin typeface="Microsoft JhengHei Light" panose="020B0304030504040204" pitchFamily="34" charset="-120"/>
                  <a:ea typeface="Microsoft JhengHei Light" panose="020B0304030504040204" pitchFamily="34" charset="-120"/>
                </a:endParaRPr>
              </a:p>
            </p:txBody>
          </p:sp>
        </p:grpSp>
      </p:grpSp>
      <p:grpSp>
        <p:nvGrpSpPr>
          <p:cNvPr id="35" name="Group 71">
            <a:extLst>
              <a:ext uri="{FF2B5EF4-FFF2-40B4-BE49-F238E27FC236}">
                <a16:creationId xmlns:a16="http://schemas.microsoft.com/office/drawing/2014/main" id="{9D45D02A-A0F6-44BA-A70E-79D4DC8F65E4}"/>
              </a:ext>
            </a:extLst>
          </p:cNvPr>
          <p:cNvGrpSpPr/>
          <p:nvPr/>
        </p:nvGrpSpPr>
        <p:grpSpPr>
          <a:xfrm>
            <a:off x="457200" y="3674889"/>
            <a:ext cx="2508989" cy="3147554"/>
            <a:chOff x="457200" y="3674889"/>
            <a:chExt cx="2508989" cy="3147554"/>
          </a:xfrm>
          <a:solidFill>
            <a:srgbClr val="0039BE"/>
          </a:solidFill>
        </p:grpSpPr>
        <p:sp>
          <p:nvSpPr>
            <p:cNvPr id="36" name="Rectangle 72">
              <a:extLst>
                <a:ext uri="{FF2B5EF4-FFF2-40B4-BE49-F238E27FC236}">
                  <a16:creationId xmlns:a16="http://schemas.microsoft.com/office/drawing/2014/main" id="{A364CFBE-4D33-48E9-B5B0-BE1466D85DBD}"/>
                </a:ext>
              </a:extLst>
            </p:cNvPr>
            <p:cNvSpPr/>
            <p:nvPr/>
          </p:nvSpPr>
          <p:spPr>
            <a:xfrm>
              <a:off x="457200" y="3674889"/>
              <a:ext cx="2508989" cy="3147554"/>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37" name="矩形 25">
              <a:extLst>
                <a:ext uri="{FF2B5EF4-FFF2-40B4-BE49-F238E27FC236}">
                  <a16:creationId xmlns:a16="http://schemas.microsoft.com/office/drawing/2014/main" id="{8C0619AC-3CFA-4D34-9EFA-FF45DACF6696}"/>
                </a:ext>
              </a:extLst>
            </p:cNvPr>
            <p:cNvSpPr/>
            <p:nvPr/>
          </p:nvSpPr>
          <p:spPr>
            <a:xfrm>
              <a:off x="585426" y="4600476"/>
              <a:ext cx="2252540" cy="1296381"/>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dirty="0">
                  <a:solidFill>
                    <a:schemeClr val="bg2"/>
                  </a:solidFill>
                  <a:latin typeface="Microsoft JhengHei" panose="020B0604030504040204" pitchFamily="34" charset="-120"/>
                  <a:ea typeface="Microsoft JhengHei" panose="020B0604030504040204" pitchFamily="34" charset="-120"/>
                </a:rPr>
                <a:t>語音 </a:t>
              </a:r>
              <a:r>
                <a:rPr kumimoji="1" lang="en-US" altLang="zh-CN" sz="2000" b="1" dirty="0">
                  <a:solidFill>
                    <a:schemeClr val="bg2"/>
                  </a:solidFill>
                  <a:latin typeface="Microsoft JhengHei" panose="020B0604030504040204" pitchFamily="34" charset="-120"/>
                  <a:ea typeface="Microsoft JhengHei" panose="020B0604030504040204" pitchFamily="34" charset="-120"/>
                </a:rPr>
                <a:t>MOMO </a:t>
              </a:r>
              <a:r>
                <a:rPr kumimoji="1" lang="zh-CN" altLang="en-US" sz="2000" b="1" dirty="0">
                  <a:solidFill>
                    <a:schemeClr val="bg2"/>
                  </a:solidFill>
                  <a:latin typeface="Microsoft JhengHei" panose="020B0604030504040204" pitchFamily="34" charset="-120"/>
                  <a:ea typeface="Microsoft JhengHei" panose="020B0604030504040204" pitchFamily="34" charset="-120"/>
                </a:rPr>
                <a:t>購物</a:t>
              </a:r>
              <a:endParaRPr kumimoji="1" lang="en-US" altLang="zh-CN" sz="2000" b="1" dirty="0">
                <a:solidFill>
                  <a:schemeClr val="bg2"/>
                </a:solidFill>
                <a:latin typeface="Microsoft JhengHei" panose="020B0604030504040204" pitchFamily="34" charset="-120"/>
                <a:ea typeface="Microsoft JhengHei" panose="020B0604030504040204" pitchFamily="34" charset="-120"/>
              </a:endParaRPr>
            </a:p>
            <a:p>
              <a:pPr algn="ctr"/>
              <a:r>
                <a:rPr kumimoji="1" lang="en-US" altLang="zh-TW" sz="2000" b="1" dirty="0">
                  <a:solidFill>
                    <a:schemeClr val="bg2"/>
                  </a:solidFill>
                  <a:latin typeface="Microsoft JhengHei" panose="020B0604030504040204" pitchFamily="34" charset="-120"/>
                  <a:ea typeface="Microsoft JhengHei" panose="020B0604030504040204" pitchFamily="34" charset="-120"/>
                </a:rPr>
                <a:t>3 </a:t>
              </a:r>
              <a:r>
                <a:rPr kumimoji="1" lang="zh-TW" altLang="en-US" sz="2000" b="1" dirty="0">
                  <a:solidFill>
                    <a:schemeClr val="bg2"/>
                  </a:solidFill>
                  <a:latin typeface="Microsoft JhengHei" panose="020B0604030504040204" pitchFamily="34" charset="-120"/>
                  <a:ea typeface="Microsoft JhengHei" panose="020B0604030504040204" pitchFamily="34" charset="-120"/>
                </a:rPr>
                <a:t>階段</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a:p>
              <a:pPr algn="ctr"/>
              <a:r>
                <a:rPr kumimoji="1" lang="zh-TW" altLang="en-US" sz="2000" b="1" dirty="0">
                  <a:solidFill>
                    <a:schemeClr val="bg2"/>
                  </a:solidFill>
                  <a:latin typeface="Microsoft JhengHei" panose="020B0604030504040204" pitchFamily="34" charset="-120"/>
                  <a:ea typeface="Microsoft JhengHei" panose="020B0604030504040204" pitchFamily="34" charset="-120"/>
                </a:rPr>
                <a:t>解決方案藍圖</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p:txBody>
        </p:sp>
      </p:grpSp>
      <p:sp>
        <p:nvSpPr>
          <p:cNvPr id="38" name="Rectangle 14">
            <a:extLst>
              <a:ext uri="{FF2B5EF4-FFF2-40B4-BE49-F238E27FC236}">
                <a16:creationId xmlns:a16="http://schemas.microsoft.com/office/drawing/2014/main" id="{A2774AF4-3FB5-460C-BB38-35FF9FB17816}"/>
              </a:ext>
            </a:extLst>
          </p:cNvPr>
          <p:cNvSpPr/>
          <p:nvPr/>
        </p:nvSpPr>
        <p:spPr>
          <a:xfrm>
            <a:off x="3183896" y="4306957"/>
            <a:ext cx="3003478" cy="2527546"/>
          </a:xfrm>
          <a:prstGeom prst="rect">
            <a:avLst/>
          </a:prstGeom>
          <a:solidFill>
            <a:schemeClr val="accent2">
              <a:lumMod val="20000"/>
              <a:lumOff val="80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92">
              <a:defRPr/>
            </a:pPr>
            <a:endParaRPr lang="en-US" sz="2000" dirty="0">
              <a:solidFill>
                <a:srgbClr val="051243"/>
              </a:solidFill>
              <a:latin typeface="Microsoft JhengHei Light" panose="020B0304030504040204" pitchFamily="34" charset="-120"/>
              <a:ea typeface="Microsoft JhengHei Light" panose="020B0304030504040204" pitchFamily="34" charset="-120"/>
            </a:endParaRPr>
          </a:p>
        </p:txBody>
      </p:sp>
      <p:sp>
        <p:nvSpPr>
          <p:cNvPr id="39" name="文字方塊 35">
            <a:extLst>
              <a:ext uri="{FF2B5EF4-FFF2-40B4-BE49-F238E27FC236}">
                <a16:creationId xmlns:a16="http://schemas.microsoft.com/office/drawing/2014/main" id="{0E7C17AE-6D1E-43C3-A533-7D42505C4AC3}"/>
              </a:ext>
            </a:extLst>
          </p:cNvPr>
          <p:cNvSpPr txBox="1"/>
          <p:nvPr/>
        </p:nvSpPr>
        <p:spPr>
          <a:xfrm>
            <a:off x="3217695" y="4456680"/>
            <a:ext cx="2935880" cy="2004614"/>
          </a:xfrm>
          <a:prstGeom prst="rect">
            <a:avLst/>
          </a:prstGeom>
          <a:ln>
            <a:noFill/>
          </a:ln>
        </p:spPr>
        <p:txBody>
          <a:bodyPr wrap="square" lIns="91440" tIns="45720" rIns="91440" bIns="45720" rtlCol="0">
            <a:noAutofit/>
          </a:bodyPr>
          <a:lstStyle/>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快速的重複性購買</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鎖定需定期購買之消耗式用品</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購物提醒與訂單維護</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indent="-342900">
              <a:lnSpc>
                <a:spcPct val="105000"/>
              </a:lnSpc>
              <a:spcBef>
                <a:spcPts val="1000"/>
              </a:spcBef>
              <a:buFont typeface="Arial" panose="020B0604020202020204" pitchFamily="34" charset="0"/>
              <a:buChar char="•"/>
              <a:defRPr/>
            </a:pPr>
            <a:r>
              <a:rPr lang="zh-CN" altLang="en-US" sz="1800" dirty="0">
                <a:solidFill>
                  <a:srgbClr val="000000"/>
                </a:solidFill>
                <a:latin typeface="Microsoft JhengHei Light" panose="020B0304030504040204" pitchFamily="34" charset="-120"/>
                <a:ea typeface="Microsoft JhengHei Light" panose="020B0304030504040204" pitchFamily="34" charset="-120"/>
                <a:cs typeface="IBM Plex Sans" charset="0"/>
              </a:rPr>
              <a:t>例：衛生紙</a:t>
            </a:r>
            <a:endParaRPr lang="en-US" altLang="zh-CN" sz="18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a:lnSpc>
                <a:spcPct val="105000"/>
              </a:lnSpc>
              <a:spcBef>
                <a:spcPts val="1000"/>
              </a:spcBef>
              <a:defRPr/>
            </a:pPr>
            <a:endParaRPr lang="en-US" altLang="zh-TW" sz="2000" dirty="0">
              <a:solidFill>
                <a:srgbClr val="000000"/>
              </a:solidFill>
              <a:latin typeface="Microsoft JhengHei Light" panose="020B0304030504040204" pitchFamily="34" charset="-120"/>
              <a:ea typeface="Microsoft JhengHei Light" panose="020B0304030504040204" pitchFamily="34" charset="-120"/>
              <a:cs typeface="IBM Plex Sans" charset="0"/>
            </a:endParaRPr>
          </a:p>
          <a:p>
            <a:pPr marL="342900" marR="0" lvl="0" indent="-342900" algn="l" defTabSz="914400" rtl="0" eaLnBrk="1" fontAlgn="auto" latinLnBrk="0" hangingPunct="1">
              <a:lnSpc>
                <a:spcPct val="105000"/>
              </a:lnSpc>
              <a:spcBef>
                <a:spcPts val="1000"/>
              </a:spcBef>
              <a:spcAft>
                <a:spcPts val="0"/>
              </a:spcAft>
              <a:buClrTx/>
              <a:buSzTx/>
              <a:buFont typeface="Arial" panose="020B0604020202020204" pitchFamily="34" charset="0"/>
              <a:buChar char="•"/>
              <a:tabLst/>
              <a:defRPr/>
            </a:pPr>
            <a:endParaRPr kumimoji="0" lang="en-US" altLang="zh-TW" sz="2000" b="0" i="0" u="none" strike="noStrike" kern="1200" cap="none" spc="0" normalizeH="0" baseline="0" noProof="0" dirty="0">
              <a:ln>
                <a:noFill/>
              </a:ln>
              <a:solidFill>
                <a:srgbClr val="000000"/>
              </a:solidFill>
              <a:effectLst/>
              <a:uLnTx/>
              <a:uFillTx/>
              <a:latin typeface="Microsoft JhengHei Light" panose="020B0304030504040204" pitchFamily="34" charset="-120"/>
              <a:ea typeface="Microsoft JhengHei Light" panose="020B0304030504040204" pitchFamily="34" charset="-120"/>
              <a:cs typeface="IBM Plex Sans" charset="0"/>
            </a:endParaRPr>
          </a:p>
        </p:txBody>
      </p:sp>
      <p:grpSp>
        <p:nvGrpSpPr>
          <p:cNvPr id="40" name="Group 77">
            <a:extLst>
              <a:ext uri="{FF2B5EF4-FFF2-40B4-BE49-F238E27FC236}">
                <a16:creationId xmlns:a16="http://schemas.microsoft.com/office/drawing/2014/main" id="{4EA64600-5A44-42B7-9E90-521C1F35677A}"/>
              </a:ext>
            </a:extLst>
          </p:cNvPr>
          <p:cNvGrpSpPr/>
          <p:nvPr/>
        </p:nvGrpSpPr>
        <p:grpSpPr>
          <a:xfrm>
            <a:off x="3181686" y="3667619"/>
            <a:ext cx="3001779" cy="652650"/>
            <a:chOff x="3181686" y="3667619"/>
            <a:chExt cx="3001779" cy="691310"/>
          </a:xfrm>
          <a:solidFill>
            <a:srgbClr val="0039BE"/>
          </a:solidFill>
        </p:grpSpPr>
        <p:sp>
          <p:nvSpPr>
            <p:cNvPr id="41" name="Rectangle 14">
              <a:extLst>
                <a:ext uri="{FF2B5EF4-FFF2-40B4-BE49-F238E27FC236}">
                  <a16:creationId xmlns:a16="http://schemas.microsoft.com/office/drawing/2014/main" id="{AFAFC864-79BB-46DC-BFCD-87469F6710C9}"/>
                </a:ext>
              </a:extLst>
            </p:cNvPr>
            <p:cNvSpPr/>
            <p:nvPr/>
          </p:nvSpPr>
          <p:spPr>
            <a:xfrm>
              <a:off x="3181686" y="3667619"/>
              <a:ext cx="3001779" cy="691310"/>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b="1" dirty="0">
                <a:solidFill>
                  <a:schemeClr val="bg2"/>
                </a:solidFill>
                <a:latin typeface="Microsoft JhengHei" panose="020B0604030504040204" pitchFamily="34" charset="-120"/>
                <a:ea typeface="Microsoft JhengHei" panose="020B0604030504040204" pitchFamily="34" charset="-120"/>
              </a:endParaRPr>
            </a:p>
          </p:txBody>
        </p:sp>
        <p:sp>
          <p:nvSpPr>
            <p:cNvPr id="42" name="矩形 37">
              <a:extLst>
                <a:ext uri="{FF2B5EF4-FFF2-40B4-BE49-F238E27FC236}">
                  <a16:creationId xmlns:a16="http://schemas.microsoft.com/office/drawing/2014/main" id="{E126FA44-CC85-4BDE-ABD1-D4CE77BAC8D6}"/>
                </a:ext>
              </a:extLst>
            </p:cNvPr>
            <p:cNvSpPr/>
            <p:nvPr/>
          </p:nvSpPr>
          <p:spPr>
            <a:xfrm>
              <a:off x="3211266" y="3828608"/>
              <a:ext cx="2942618" cy="369332"/>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b="1" dirty="0">
                  <a:solidFill>
                    <a:schemeClr val="bg2"/>
                  </a:solidFill>
                  <a:latin typeface="Microsoft JhengHei" panose="020B0604030504040204" pitchFamily="34" charset="-120"/>
                  <a:ea typeface="Microsoft JhengHei" panose="020B0604030504040204" pitchFamily="34" charset="-120"/>
                </a:rPr>
                <a:t>階段</a:t>
              </a:r>
              <a:r>
                <a:rPr kumimoji="1" lang="en-US" altLang="zh-CN" sz="2000" b="1" dirty="0">
                  <a:solidFill>
                    <a:schemeClr val="bg2"/>
                  </a:solidFill>
                  <a:latin typeface="Microsoft JhengHei" panose="020B0604030504040204" pitchFamily="34" charset="-120"/>
                  <a:ea typeface="Microsoft JhengHei" panose="020B0604030504040204" pitchFamily="34" charset="-120"/>
                </a:rPr>
                <a:t>1 – </a:t>
              </a:r>
              <a:r>
                <a:rPr kumimoji="1" lang="zh-CN" altLang="en-US" sz="2000" b="1" dirty="0">
                  <a:solidFill>
                    <a:schemeClr val="bg2"/>
                  </a:solidFill>
                  <a:latin typeface="Microsoft JhengHei" panose="020B0604030504040204" pitchFamily="34" charset="-120"/>
                  <a:ea typeface="Microsoft JhengHei" panose="020B0604030504040204" pitchFamily="34" charset="-120"/>
                </a:rPr>
                <a:t>週期式購物</a:t>
              </a:r>
              <a:endParaRPr kumimoji="1" lang="en-US" altLang="zh-TW" sz="2000" b="1" dirty="0">
                <a:solidFill>
                  <a:schemeClr val="bg2"/>
                </a:solidFill>
                <a:latin typeface="Microsoft JhengHei" panose="020B0604030504040204" pitchFamily="34" charset="-120"/>
                <a:ea typeface="Microsoft JhengHei" panose="020B0604030504040204" pitchFamily="34" charset="-120"/>
              </a:endParaRPr>
            </a:p>
          </p:txBody>
        </p:sp>
      </p:grpSp>
    </p:spTree>
    <p:extLst>
      <p:ext uri="{BB962C8B-B14F-4D97-AF65-F5344CB8AC3E}">
        <p14:creationId xmlns:p14="http://schemas.microsoft.com/office/powerpoint/2010/main" val="2443055186"/>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TotalTime>
  <Words>5626</Words>
  <Application>Microsoft Office PowerPoint</Application>
  <PresentationFormat>自訂</PresentationFormat>
  <Paragraphs>694</Paragraphs>
  <Slides>27</Slides>
  <Notes>24</Notes>
  <HiddenSlides>0</HiddenSlides>
  <MMClips>0</MMClips>
  <ScaleCrop>false</ScaleCrop>
  <HeadingPairs>
    <vt:vector size="6" baseType="variant">
      <vt:variant>
        <vt:lpstr>使用字型</vt:lpstr>
      </vt:variant>
      <vt:variant>
        <vt:i4>13</vt:i4>
      </vt:variant>
      <vt:variant>
        <vt:lpstr>佈景主題</vt:lpstr>
      </vt:variant>
      <vt:variant>
        <vt:i4>4</vt:i4>
      </vt:variant>
      <vt:variant>
        <vt:lpstr>投影片標題</vt:lpstr>
      </vt:variant>
      <vt:variant>
        <vt:i4>27</vt:i4>
      </vt:variant>
    </vt:vector>
  </HeadingPairs>
  <TitlesOfParts>
    <vt:vector size="44" baseType="lpstr">
      <vt:lpstr>.AppleSystemUIFont</vt:lpstr>
      <vt:lpstr>Arial Regular</vt:lpstr>
      <vt:lpstr>IBM Plex Sans Regular</vt:lpstr>
      <vt:lpstr>LucidaGrande</vt:lpstr>
      <vt:lpstr>Microsoft JhengHei Light</vt:lpstr>
      <vt:lpstr>黑体</vt:lpstr>
      <vt:lpstr>Microsoft JhengHei</vt:lpstr>
      <vt:lpstr>Microsoft JhengHei</vt:lpstr>
      <vt:lpstr>Arial</vt:lpstr>
      <vt:lpstr>Calibri</vt:lpstr>
      <vt:lpstr>IBM Plex Arabic Text</vt:lpstr>
      <vt:lpstr>IBM Plex Sans</vt:lpstr>
      <vt:lpstr>Wingdings</vt:lpstr>
      <vt:lpstr>1_COVERS</vt:lpstr>
      <vt:lpstr>2_Dark Background</vt:lpstr>
      <vt:lpstr>3_Light Background</vt:lpstr>
      <vt:lpstr>4_Color Block</vt:lpstr>
      <vt:lpstr>台灣大哥大   如何協助客戶在智慧音箱產業定位， 並運用現有技術創造產品優勢？</vt:lpstr>
      <vt:lpstr>PowerPoint 簡報</vt:lpstr>
      <vt:lpstr>Agenda</vt:lpstr>
      <vt:lpstr>智慧音箱為使用者帶來更方便的生活形態—整合多元化的服務，並掌握數據</vt:lpstr>
      <vt:lpstr>PowerPoint 簡報</vt:lpstr>
      <vt:lpstr>語音購物使台灣大哥大在大同小異的智慧音箱戰爭中創造核心競爭力 </vt:lpstr>
      <vt:lpstr>語音購物使台灣大哥大在大同小異的智慧音箱戰爭中創造核心競爭力 </vt:lpstr>
      <vt:lpstr>PowerPoint 簡報</vt:lpstr>
      <vt:lpstr>PowerPoint 簡報</vt:lpstr>
      <vt:lpstr>PowerPoint 簡報</vt:lpstr>
      <vt:lpstr>PowerPoint 簡報</vt:lpstr>
      <vt:lpstr>PowerPoint 簡報</vt:lpstr>
      <vt:lpstr>PowerPoint 簡報</vt:lpstr>
      <vt:lpstr>PowerPoint 簡報</vt:lpstr>
      <vt:lpstr>PowerPoint 簡報</vt:lpstr>
      <vt:lpstr>藉推動消費與互動習慣之改變提升客戶黏著度，實現平台化之目標 </vt:lpstr>
      <vt:lpstr>藉推動消費與互動習慣之改變提升客戶黏著度，實現平台化之目標 </vt:lpstr>
      <vt:lpstr>智慧音箱作為服務平台，貼近消費者需求吸引更多使用者主動使用 </vt:lpstr>
      <vt:lpstr>台灣大哥大智慧音箱獲利模式與預期效益</vt:lpstr>
      <vt:lpstr>IBM 提供成熟的技術架構，攜手台哥大實施端到端、無斷點的智慧音箱部署與支援</vt:lpstr>
      <vt:lpstr>DEMO</vt:lpstr>
      <vt:lpstr>POC 架構說明</vt:lpstr>
      <vt:lpstr>API 串接</vt:lpstr>
      <vt:lpstr>POC 實際 API 串接功能列舉</vt:lpstr>
      <vt:lpstr>Agenda</vt:lpstr>
      <vt:lpstr>POC 實作發想</vt:lpstr>
      <vt:lpstr>POC Demo 發想設計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Zi Han Teoh</dc:creator>
  <cp:lastModifiedBy>Alice Liu</cp:lastModifiedBy>
  <cp:revision>44</cp:revision>
  <dcterms:created xsi:type="dcterms:W3CDTF">2020-01-06T12:41:15Z</dcterms:created>
  <dcterms:modified xsi:type="dcterms:W3CDTF">2020-12-22T07:03:35Z</dcterms:modified>
</cp:coreProperties>
</file>